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Lst>
  <p:notesMasterIdLst>
    <p:notesMasterId r:id="rId28"/>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notesMaster" Target="notesMasters/notesMaster1.xml"/><Relationship Id="rId29" Type="http://schemas.openxmlformats.org/officeDocument/2006/relationships/presProps" Target="presProps.xml"/><Relationship Id="rId30" Type="http://schemas.openxmlformats.org/officeDocument/2006/relationships/viewProps" Target="viewProps.xml"/><Relationship Id="rId31" Type="http://schemas.openxmlformats.org/officeDocument/2006/relationships/theme" Target="theme/theme1.xml"/><Relationship Id="rId32"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2 min. Welcome back and congratulate everyone on reaching the final module.
SAY: "Today has two halves. First, how money moves in international trade and how banks protect both sides. Second, a simulation that uses everything from Modules 1 to 7."
FORMAT: about 45 minutes of payments and trade documents, then about 45 minutes of crisis simulation. Cameras on for the simulation if possible.
PHOTO BOX: Bank officer reviewing a letter of credit and shipping documents at a desk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3 min.
RECAP: Cross the Border decided who bears risk and what is owed. Payment terms decide who bears the credit risk.
OUTCOMES: say aloud.
ASK: "How long do you wait to be paid, or take to pay?" Keep answers for the cash cycle slide.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4 min.
COLLECT votes. Ask one voter of each to defend.
POINT: the answer depends on the trust between buyer and seller, the country risk and the bargaining power. Today shows the ladder of options.
NOTE: sellers prefer advance; buyers prefer open account; documentary methods sit in the middle.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5 min.
SAY: "Payment terms are a risk decision."
ADVANCE: seller safest, buyer exposed. LC: bank adds a payment promise if documents comply. DOCUMENTARY COLLECTION: banks handle documents but do not guarantee payment. OPEN ACCOUNT: seller extends credit, common between trusted partners. CONSIGNMENT: seller keeps most risk.
ASK: "Which do you use most, and does it match the risk?"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4 min.
SAY: "Open account dominates trade between trusted partners."
SELLER PROTECTIONS: credit insurance, credit checks, payment guarantees, shorter terms, supply chain finance.
BUYER VIEW: a long payment term funds your stock; this is why suppliers push back. Link to the cash conversion cycle later.
ASK: "Who sets payment terms in your company, and how?"</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4 min.
SAY: "Cheaper than a letter of credit, but the banks are only couriers."
RISK: buyer can refuse; seller then faces storage costs or a re-sale.
RULES: ICC publishes Uniform Rules for Collections (URC 522) for this method.
ASK: "Have you used collections or LCs?" Take two experiences.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5 min.
SAY: "A letter of credit is a bank's promise to pay against documents, not against goods."
KEY IDEA: banks deal in documents. They do not inspect goods.
CONFIRMATION: useful when the issuing bank or country carries risk; costs extra.
UAE CONTEXT: LCs are widely used in UAE trade, including re-exports; banks apply their own fees and requirements.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5 min.
SAY: "Follow the paper."
CRITICAL: the seller must compare the LC to the sale contract the moment it arrives; fix mismatches before shipping.
TIME LIMITS: the shipment date, the presentation period and the expiry date each matter.
LINK: Incoterms 2020 FCA can help sellers obtain an on-board bill of lading when needed under an LC.</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5 min.
SAY: "UCP 600 is the common set of rules banks follow."
VERIFIED: UCP 600 article 14 gives banks up to five banking days to examine; article 14(c) requires presentation within 21 calendar days after shipment but not later than expiry; credits are irrevocable under UCP 600; a bank that misses the five-day notice can lose the right to claim discrepancies.
CAUTION: the LC itself can modify these; read the LC.
ASK: "Who in your company reads LC terms before shipment?"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4 min.
SAY: "Different LCs solve different problems."
EXAMPLE: Dune &amp; Co. buys from a new supplier and offers a 60-day usance LC so it pays after receiving goods.
ALSO: transferable and back-to-back LCs exist for traders; mention if the room includes traders.
CAUTION: no need to memorise; know that options exist and ask your bank.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5 min.
SAY: "Most presentations, in many banks' experience, contain discrepancies. Meticulous checking is cheap compared to delays."
EXAMPLES: bill of lading shows a different notify party; invoice description differs by one word; shipment after the latest shipment date.
ISBP: International Standard Banking Practice guides how banks read documents.
ASK: "Where could the paperwork go wrong in your shipments?"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8 min.
ANSWERS: 1 Discrepancy: late shipment. 2 Discrepancy: quantity mismatch. 3 Probably acceptable: minor typographical differences usually do not make a discrepancy if they do not change meaning (ISBP); banks differ, so say it depends. 4 Compliant.
KEY POINT: strictness varies; ask your bank about practice.
DEBRIEF: ask who would bear the cost of a waiver.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4 min.
SAY: "The bill of lading is special: when it is an original negotiable bill, whoever holds it can claim the goods."
SEA WAYBILL: a non-negotiable alternative; goods are released to the named consignee without presenting an original; faster but less secure for the seller.
AIR WAYBILL: always non-negotiable.
ASK: "Do you use originals, electronic bills of lading or waybills?" Electronic bills are growing.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5 min.
SAY: "Cash conversion cycle equals days in stock plus days to collect minus days to pay."
EXAMPLE: 60 plus 45 minus 30 equals 75 days. Dune &amp; Co. funds its business for 75 days. Every extra day costs financing.
LEVERS: shorter transit (Module 6), better forecasts and lower stock (Modules 2 and 3), stronger payment terms (Module 4), and supply chain finance.
ASK: "Which lever is easiest for your business?"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4 min.
SAY: "Finance and logistics are linked more than most people think."
EXAMPLE: Dune &amp; Co. pays its supplier early via supply chain finance and gets a discount; the supplier gets cash, and both improve.
WATCH: costs, disclosure rules, and dependence on one bank.
CAUTION: general awareness only; consult finance professionals.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1 min. Take a 5 minute break here if the room needs one.
SAY: "Part 1 was how money moves. Part 2 is what happens when the world refuses to cooperate."
SET THE TONE: some participants may have been personally affected by regional events; keep it factual, respectful and focused on decisions.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4 min.
SAY: "Match the response to the type."
SUDDEN: contingency plans and buffers. PROLONGED: re-design routes and sources. CREEPING: adapt strategy and pricing.
EXAMPLES: ask the room to give one of each from their own experience.
KEY POINT: the 2026 Gulf shipping disruption has features of the prolonged type; plans for sudden events are not enough.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5 min.
SAY: "Resilience is the ability to absorb a shock and recover. It costs money and is worth it where the downside is severe."
LINK: Buy (dual sourcing, visibility), Stock (buffers), Store (several sites), Move (alternate ports), Cross the Border (customs readiness).
BALANCE: Module 1's tension returns. Resilience costs efficiency; choose where it pays.
ASK: "Which is cheapest to start tomorrow?"</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5 min.
HONEST CAUTION: facts in this scenario are a snapshot. As of early October 2026 trackers and forwarders reported the Strait of Hormuz as effectively closed to normal commercial traffic, with carriers using ports such as Khor Fakkan, Fujairah and Sohar. Verify current status and prices the day you teach.
BRIEF the roles: Chief Supply Chain Officer, Procurement, Logistics, Finance. Assign in breakout rooms.
GROUND RULES: decisions are made on the information given; no right answer; explain trade-offs.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10 min (2 brief, 6 decide, 2 playback).
EXPECT: mix of overland via Khor Fakkan or Fujairah for the bulk and air for high-value SKUs. Strong groups quantify extra cost per container and compare with the cost of a lost White Friday.
LINK: Move (modes, surcharges), Cross the Border (who bears risk; customs at the new port).
COACH: ask "what does your Incoterm say about who pays the extra cost?"
TIP: bring live quotes if you have them.
PHOTO BOX: Container terminal cranes and anchored vessels waiting off a Gulf port at dusk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10 min.
EXPECT: ask for a confirmed LC or staged payments rather than 50 percent advance; use supply chain finance; trim stock on low-margin items; qualify an alternative supplier or a second port.
LINK: Buy (negotiation, dual source), Get Paid (payment ladder, LC), cash cycle.
COACH: ask "what is your BATNA?"; ask them to compute the cash gap.
DEBRIEF in the next slide.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8 min.
EXPECT: a wider forecast range, a conservative promotion, an agreed trigger to revisit weekly, and honest customer messaging on delivery windows.
LINK: Predict (ranges and S&amp;OP), Stock (safety stock widened for lead time variability).
COACH: ask "what is your trigger to change the plan?"
OBSERVE: groups that include communication to customers usually make fewer mistakes.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8 min.
FACILITATE: ask each group for one decision and one regret. Highlight good reasoning, not good luck.
THEMES: lead time variability; single point of failure; payment terms under stress; communication.
LINK BACK to Module 1: the three flows (goods, money, information), the three-way tension (cost, speed, resilience), and the idea that most breaks happen in the gaps.
CLOSE the simulation with thanks.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3 min.
SAY: "Look at the road we travelled."
ASK: "Which stop changed your thinking the most?" Take three answers.
CELEBRATE: you have covered the whole journey, from the map to the border to the bank.
NOTE: the slide shows the Module 1 stop as the starting point; say it is now complete.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5 min.
SAY: "Eight modules, one chain. The aim was never to memorise formulas; it was to see the whole picture and decide with confidence."
ASK: each learner one thing they will do differently on Monday. Collect in chat.
ENCOURAGE: apply one idea this month. Small wins create habits.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3 min.
SAY: "Thank you for giving your time. This course is free as a way of giving back to the community. If it helped you, pass it on."
CALLS TO ACTION (customise): join the Learn SCM community or mailing list; share feedback; recommend the course; support the project if you can, for example with a donation as the community grows.
FEEDBACK: share a link now and ask for it in the chat.
CERTIFICATES: if you plan to offer certificates of completion, mention them here.
FINAL THOUGHT: end warmly. People remember how a session ended.
PHOTO BOX: Group of smiling professionals at a networking event after a training session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IGHT">
    <p:bg>
      <p:bgPr>
        <a:solidFill>
          <a:srgbClr val="F7F1E6"/>
        </a:solidFill>
      </p:bgPr>
    </p:bg>
    <p:spTree>
      <p:nvGrpSpPr>
        <p:cNvPr id="1" name=""/>
        <p:cNvGrpSpPr/>
        <p:nvPr/>
      </p:nvGrpSpPr>
      <p:grpSpPr>
        <a:xfrm>
          <a:off x="0" y="0"/>
          <a:ext cx="0" cy="0"/>
          <a:chOff x="0" y="0"/>
          <a:chExt cx="0" cy="0"/>
        </a:xfrm>
      </p:grpSpPr>
      <p:sp>
        <p:nvSpPr>
          <p:cNvPr id="2" name="Shape 0"/>
          <p:cNvSpPr/>
          <p:nvPr/>
        </p:nvSpPr>
        <p:spPr>
          <a:xfrm>
            <a:off x="548640" y="4818888"/>
            <a:ext cx="3840480" cy="0"/>
          </a:xfrm>
          <a:prstGeom prst="line">
            <a:avLst/>
          </a:prstGeom>
          <a:noFill/>
          <a:ln w="12700">
            <a:solidFill>
              <a:srgbClr val="DCCFB5"/>
            </a:solidFill>
            <a:prstDash val="solid"/>
          </a:ln>
        </p:spPr>
      </p:sp>
      <p:sp>
        <p:nvSpPr>
          <p:cNvPr id="3" name="Text 1"/>
          <p:cNvSpPr/>
          <p:nvPr/>
        </p:nvSpPr>
        <p:spPr>
          <a:xfrm>
            <a:off x="5852160" y="4681728"/>
            <a:ext cx="2743200" cy="274320"/>
          </a:xfrm>
          <a:prstGeom prst="rect">
            <a:avLst/>
          </a:prstGeom>
          <a:noFill/>
          <a:ln/>
        </p:spPr>
        <p:txBody>
          <a:bodyPr wrap="square" lIns="0" tIns="0" rIns="0" bIns="0" rtlCol="0" anchor="ctr"/>
          <a:lstStyle/>
          <a:p>
            <a:pPr algn="r" indent="0" marL="0">
              <a:buNone/>
            </a:pPr>
            <a:r>
              <a:rPr lang="en-US" sz="800" spc="300" kern="0" dirty="0">
                <a:solidFill>
                  <a:srgbClr val="5B6B7F"/>
                </a:solidFill>
              </a:rPr>
              <a:t>LEARN SCM  ·  MODULE 1</a:t>
            </a:r>
            <a:endParaRPr lang="en-US" sz="8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DARK">
    <p:bg>
      <p:bgPr>
        <a:solidFill>
          <a:srgbClr val="0B1F3A"/>
        </a:solidFill>
      </p:bgPr>
    </p:bg>
    <p:spTree>
      <p:nvGrpSpPr>
        <p:cNvPr id="1" name=""/>
        <p:cNvGrpSpPr/>
        <p:nvPr/>
      </p:nvGrpSpPr>
      <p:grpSpPr>
        <a:xfrm>
          <a:off x="0" y="0"/>
          <a:ext cx="0" cy="0"/>
          <a:chOff x="0" y="0"/>
          <a:chExt cx="0" cy="0"/>
        </a:xfrm>
      </p:grpSpPr>
      <p:sp>
        <p:nvSpPr>
          <p:cNvPr id="2" name="Shape 0"/>
          <p:cNvSpPr/>
          <p:nvPr/>
        </p:nvSpPr>
        <p:spPr>
          <a:xfrm>
            <a:off x="548640" y="4818888"/>
            <a:ext cx="3840480" cy="0"/>
          </a:xfrm>
          <a:prstGeom prst="line">
            <a:avLst/>
          </a:prstGeom>
          <a:noFill/>
          <a:ln w="12700">
            <a:solidFill>
              <a:srgbClr val="3B5272"/>
            </a:solidFill>
            <a:prstDash val="solid"/>
          </a:ln>
        </p:spPr>
      </p:sp>
      <p:sp>
        <p:nvSpPr>
          <p:cNvPr id="3" name="Text 1"/>
          <p:cNvSpPr/>
          <p:nvPr/>
        </p:nvSpPr>
        <p:spPr>
          <a:xfrm>
            <a:off x="5852160" y="4681728"/>
            <a:ext cx="2743200" cy="274320"/>
          </a:xfrm>
          <a:prstGeom prst="rect">
            <a:avLst/>
          </a:prstGeom>
          <a:noFill/>
          <a:ln/>
        </p:spPr>
        <p:txBody>
          <a:bodyPr wrap="square" lIns="0" tIns="0" rIns="0" bIns="0" rtlCol="0" anchor="ctr"/>
          <a:lstStyle/>
          <a:p>
            <a:pPr algn="r" indent="0" marL="0">
              <a:buNone/>
            </a:pPr>
            <a:r>
              <a:rPr lang="en-US" sz="800" spc="300" kern="0" dirty="0">
                <a:solidFill>
                  <a:srgbClr val="9FB3C8"/>
                </a:solidFill>
              </a:rPr>
              <a:t>LEARN SCM  ·  MODULE 1</a:t>
            </a:r>
            <a:endParaRPr lang="en-US" sz="800" dirty="0"/>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Shape 0"/>
          <p:cNvSpPr/>
          <p:nvPr/>
        </p:nvSpPr>
        <p:spPr>
          <a:xfrm>
            <a:off x="5852160" y="640080"/>
            <a:ext cx="2743200" cy="3566160"/>
          </a:xfrm>
          <a:prstGeom prst="roundRect">
            <a:avLst>
              <a:gd name="adj" fmla="val 4000"/>
            </a:avLst>
          </a:prstGeom>
          <a:solidFill>
            <a:srgbClr val="E9DFC9"/>
          </a:solidFill>
          <a:ln w="15875">
            <a:solidFill>
              <a:srgbClr val="F2A33A"/>
            </a:solidFill>
            <a:prstDash val="dash"/>
          </a:ln>
        </p:spPr>
      </p:sp>
      <p:sp>
        <p:nvSpPr>
          <p:cNvPr id="3" name="Text 1"/>
          <p:cNvSpPr txBox="1"/>
          <p:nvPr/>
        </p:nvSpPr>
        <p:spPr>
          <a:xfrm>
            <a:off x="5852160" y="2103120"/>
            <a:ext cx="2743200" cy="274320"/>
          </a:xfrm>
          <a:prstGeom prst="rect">
            <a:avLst/>
          </a:prstGeom>
          <a:noFill/>
          <a:ln/>
        </p:spPr>
        <p:txBody>
          <a:bodyPr wrap="square" lIns="0" tIns="0" rIns="0" bIns="0" rtlCol="0" anchor="t"/>
          <a:lstStyle/>
          <a:p>
            <a:pPr algn="ctr" indent="0" marL="0">
              <a:buNone/>
            </a:pPr>
            <a:r>
              <a:rPr lang="en-US" sz="1100" b="1" spc="400" kern="0" dirty="0">
                <a:solidFill>
                  <a:srgbClr val="F2A33A"/>
                </a:solidFill>
              </a:rPr>
              <a:t>PHOTO</a:t>
            </a:r>
            <a:endParaRPr lang="en-US" sz="1100" dirty="0"/>
          </a:p>
        </p:txBody>
      </p:sp>
      <p:sp>
        <p:nvSpPr>
          <p:cNvPr id="4" name="Text 2"/>
          <p:cNvSpPr txBox="1"/>
          <p:nvPr/>
        </p:nvSpPr>
        <p:spPr>
          <a:xfrm>
            <a:off x="6035040" y="2423160"/>
            <a:ext cx="2377440" cy="548640"/>
          </a:xfrm>
          <a:prstGeom prst="rect">
            <a:avLst/>
          </a:prstGeom>
          <a:noFill/>
          <a:ln/>
        </p:spPr>
        <p:txBody>
          <a:bodyPr wrap="square" lIns="0" tIns="0" rIns="0" bIns="0" rtlCol="0" anchor="t"/>
          <a:lstStyle/>
          <a:p>
            <a:pPr algn="ctr" indent="0" marL="0">
              <a:buNone/>
            </a:pPr>
            <a:r>
              <a:rPr lang="en-US" sz="1000" dirty="0">
                <a:solidFill>
                  <a:srgbClr val="5B6B7F"/>
                </a:solidFill>
              </a:rPr>
              <a:t>Bank officer reviewing a letter of credit and shipping documents at a desk</a:t>
            </a:r>
            <a:endParaRPr lang="en-US" sz="1000" dirty="0"/>
          </a:p>
        </p:txBody>
      </p:sp>
      <p:sp>
        <p:nvSpPr>
          <p:cNvPr id="5" name="Text 3"/>
          <p:cNvSpPr txBox="1"/>
          <p:nvPr/>
        </p:nvSpPr>
        <p:spPr>
          <a:xfrm>
            <a:off x="548640" y="640080"/>
            <a:ext cx="5486400" cy="274320"/>
          </a:xfrm>
          <a:prstGeom prst="rect">
            <a:avLst/>
          </a:prstGeom>
          <a:noFill/>
          <a:ln/>
        </p:spPr>
        <p:txBody>
          <a:bodyPr wrap="square" lIns="0" tIns="0" rIns="0" bIns="0" rtlCol="0" anchor="t"/>
          <a:lstStyle/>
          <a:p>
            <a:pPr indent="0" marL="0">
              <a:buNone/>
            </a:pPr>
            <a:r>
              <a:rPr lang="en-US" sz="1000" b="1" spc="400" kern="0" dirty="0">
                <a:solidFill>
                  <a:srgbClr val="F2A33A"/>
                </a:solidFill>
              </a:rPr>
              <a:t>LEARN SCM  ·  FREE FOR EVERYONE</a:t>
            </a:r>
            <a:endParaRPr lang="en-US" sz="1000" dirty="0"/>
          </a:p>
        </p:txBody>
      </p:sp>
      <p:sp>
        <p:nvSpPr>
          <p:cNvPr id="6" name="Text 4"/>
          <p:cNvSpPr txBox="1"/>
          <p:nvPr/>
        </p:nvSpPr>
        <p:spPr>
          <a:xfrm>
            <a:off x="548640" y="1371600"/>
            <a:ext cx="5120640" cy="1005840"/>
          </a:xfrm>
          <a:prstGeom prst="rect">
            <a:avLst/>
          </a:prstGeom>
          <a:noFill/>
          <a:ln/>
        </p:spPr>
        <p:txBody>
          <a:bodyPr wrap="square" lIns="0" tIns="0" rIns="0" bIns="0" rtlCol="0" anchor="t"/>
          <a:lstStyle/>
          <a:p>
            <a:pPr indent="0" marL="0">
              <a:buNone/>
            </a:pPr>
            <a:r>
              <a:rPr lang="en-US" sz="3600" b="1" dirty="0">
                <a:solidFill>
                  <a:srgbClr val="FFFFFF"/>
                </a:solidFill>
                <a:latin typeface="Sora" pitchFamily="34" charset="0"/>
                <a:ea typeface="Sora" pitchFamily="34" charset="-122"/>
                <a:cs typeface="Sora" pitchFamily="34" charset="-120"/>
              </a:rPr>
              <a:t>Get Paid, Stay Standing</a:t>
            </a:r>
            <a:endParaRPr lang="en-US" sz="3600" dirty="0"/>
          </a:p>
        </p:txBody>
      </p:sp>
      <p:sp>
        <p:nvSpPr>
          <p:cNvPr id="7" name="Text 5"/>
          <p:cNvSpPr txBox="1"/>
          <p:nvPr/>
        </p:nvSpPr>
        <p:spPr>
          <a:xfrm>
            <a:off x="548640" y="2468880"/>
            <a:ext cx="4754880" cy="640080"/>
          </a:xfrm>
          <a:prstGeom prst="rect">
            <a:avLst/>
          </a:prstGeom>
          <a:noFill/>
          <a:ln/>
        </p:spPr>
        <p:txBody>
          <a:bodyPr wrap="square" lIns="0" tIns="0" rIns="0" bIns="0" rtlCol="0" anchor="t"/>
          <a:lstStyle/>
          <a:p>
            <a:pPr indent="0" marL="0">
              <a:buNone/>
            </a:pPr>
            <a:r>
              <a:rPr lang="en-US" sz="1600" dirty="0">
                <a:solidFill>
                  <a:srgbClr val="C9D6E3"/>
                </a:solidFill>
              </a:rPr>
              <a:t>Module 8  ·  Trade payments, then a crisis simulation</a:t>
            </a:r>
            <a:endParaRPr lang="en-US" sz="16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txBox="1"/>
          <p:nvPr/>
        </p:nvSpPr>
        <p:spPr>
          <a:xfrm>
            <a:off x="548640" y="411480"/>
            <a:ext cx="7498080" cy="731520"/>
          </a:xfrm>
          <a:prstGeom prst="rect">
            <a:avLst/>
          </a:prstGeom>
          <a:noFill/>
          <a:ln/>
        </p:spPr>
        <p:txBody>
          <a:bodyPr wrap="square" lIns="0" tIns="0" rIns="0" bIns="0" rtlCol="0" anchor="t"/>
          <a:lstStyle/>
          <a:p>
            <a:pPr indent="0" marL="0">
              <a:buNone/>
            </a:pPr>
            <a:r>
              <a:rPr lang="en-US" sz="2600" b="1" dirty="0">
                <a:solidFill>
                  <a:srgbClr val="0B1F3A"/>
                </a:solidFill>
                <a:latin typeface="Sora" pitchFamily="34" charset="0"/>
                <a:ea typeface="Sora" pitchFamily="34" charset="-122"/>
                <a:cs typeface="Sora" pitchFamily="34" charset="-120"/>
              </a:rPr>
              <a:t>Where we are, and where we are going</a:t>
            </a:r>
            <a:endParaRPr lang="en-US" sz="2600" dirty="0"/>
          </a:p>
        </p:txBody>
      </p:sp>
      <p:sp>
        <p:nvSpPr>
          <p:cNvPr id="3" name="Text 1"/>
          <p:cNvSpPr txBox="1"/>
          <p:nvPr/>
        </p:nvSpPr>
        <p:spPr>
          <a:xfrm>
            <a:off x="6400800" y="457200"/>
            <a:ext cx="2194560" cy="274320"/>
          </a:xfrm>
          <a:prstGeom prst="rect">
            <a:avLst/>
          </a:prstGeom>
          <a:noFill/>
          <a:ln/>
        </p:spPr>
        <p:txBody>
          <a:bodyPr wrap="square" lIns="0" tIns="0" rIns="0" bIns="0" rtlCol="0" anchor="t"/>
          <a:lstStyle/>
          <a:p>
            <a:pPr algn="r" indent="0" marL="0">
              <a:buNone/>
            </a:pPr>
            <a:r>
              <a:rPr lang="en-US" sz="900" b="1" spc="200" kern="0" dirty="0">
                <a:solidFill>
                  <a:srgbClr val="14A3A0"/>
                </a:solidFill>
              </a:rPr>
              <a:t>3 MIN</a:t>
            </a:r>
            <a:endParaRPr lang="en-US" sz="900" dirty="0"/>
          </a:p>
        </p:txBody>
      </p:sp>
      <p:sp>
        <p:nvSpPr>
          <p:cNvPr id="4" name="Shape 2"/>
          <p:cNvSpPr/>
          <p:nvPr/>
        </p:nvSpPr>
        <p:spPr>
          <a:xfrm>
            <a:off x="548640" y="1280160"/>
            <a:ext cx="7955280" cy="685800"/>
          </a:xfrm>
          <a:prstGeom prst="roundRect">
            <a:avLst>
              <a:gd name="adj" fmla="val 16000"/>
            </a:avLst>
          </a:prstGeom>
          <a:solidFill>
            <a:srgbClr val="FFFFFF"/>
          </a:solidFill>
          <a:ln w="9525">
            <a:solidFill>
              <a:srgbClr val="E6DCC6"/>
            </a:solidFill>
            <a:prstDash val="solid"/>
          </a:ln>
        </p:spPr>
      </p:sp>
      <p:sp>
        <p:nvSpPr>
          <p:cNvPr id="5" name="Text 3"/>
          <p:cNvSpPr txBox="1"/>
          <p:nvPr/>
        </p:nvSpPr>
        <p:spPr>
          <a:xfrm>
            <a:off x="777240" y="1280160"/>
            <a:ext cx="457200" cy="685800"/>
          </a:xfrm>
          <a:prstGeom prst="rect">
            <a:avLst/>
          </a:prstGeom>
          <a:noFill/>
          <a:ln/>
        </p:spPr>
        <p:txBody>
          <a:bodyPr wrap="square" lIns="0" tIns="0" rIns="0" bIns="0" rtlCol="0" anchor="ctr"/>
          <a:lstStyle/>
          <a:p>
            <a:pPr indent="0" marL="0">
              <a:buNone/>
            </a:pPr>
            <a:r>
              <a:rPr lang="en-US" sz="1800" b="1" dirty="0">
                <a:solidFill>
                  <a:srgbClr val="F2A33A"/>
                </a:solidFill>
                <a:latin typeface="Sora" pitchFamily="34" charset="0"/>
                <a:ea typeface="Sora" pitchFamily="34" charset="-122"/>
                <a:cs typeface="Sora" pitchFamily="34" charset="-120"/>
              </a:rPr>
              <a:t>1</a:t>
            </a:r>
            <a:endParaRPr lang="en-US" sz="1800" dirty="0"/>
          </a:p>
        </p:txBody>
      </p:sp>
      <p:sp>
        <p:nvSpPr>
          <p:cNvPr id="6" name="Text 4"/>
          <p:cNvSpPr txBox="1"/>
          <p:nvPr/>
        </p:nvSpPr>
        <p:spPr>
          <a:xfrm>
            <a:off x="1371600" y="1280160"/>
            <a:ext cx="2194560" cy="685800"/>
          </a:xfrm>
          <a:prstGeom prst="rect">
            <a:avLst/>
          </a:prstGeom>
          <a:noFill/>
          <a:ln/>
        </p:spPr>
        <p:txBody>
          <a:bodyPr wrap="square" lIns="0" tIns="0" rIns="0" bIns="0" rtlCol="0" anchor="ctr"/>
          <a:lstStyle/>
          <a:p>
            <a:pPr indent="0" marL="0">
              <a:buNone/>
            </a:pPr>
            <a:r>
              <a:rPr lang="en-US" sz="1300" b="1" dirty="0">
                <a:solidFill>
                  <a:srgbClr val="0B1F3A"/>
                </a:solidFill>
              </a:rPr>
              <a:t>Recap</a:t>
            </a:r>
            <a:endParaRPr lang="en-US" sz="1300" dirty="0"/>
          </a:p>
        </p:txBody>
      </p:sp>
      <p:sp>
        <p:nvSpPr>
          <p:cNvPr id="7" name="Text 5"/>
          <p:cNvSpPr txBox="1"/>
          <p:nvPr/>
        </p:nvSpPr>
        <p:spPr>
          <a:xfrm>
            <a:off x="3566160" y="1280160"/>
            <a:ext cx="4754880" cy="685800"/>
          </a:xfrm>
          <a:prstGeom prst="rect">
            <a:avLst/>
          </a:prstGeom>
          <a:noFill/>
          <a:ln/>
        </p:spPr>
        <p:txBody>
          <a:bodyPr wrap="square" lIns="0" tIns="0" rIns="0" bIns="0" rtlCol="0" anchor="ctr"/>
          <a:lstStyle/>
          <a:p>
            <a:pPr indent="0" marL="0">
              <a:buNone/>
            </a:pPr>
            <a:r>
              <a:rPr lang="en-US" sz="1100" dirty="0">
                <a:solidFill>
                  <a:srgbClr val="5B6B7F"/>
                </a:solidFill>
              </a:rPr>
              <a:t>Goods moved, border crossed</a:t>
            </a:r>
            <a:endParaRPr lang="en-US" sz="1100" dirty="0"/>
          </a:p>
        </p:txBody>
      </p:sp>
      <p:sp>
        <p:nvSpPr>
          <p:cNvPr id="8" name="Shape 6"/>
          <p:cNvSpPr/>
          <p:nvPr/>
        </p:nvSpPr>
        <p:spPr>
          <a:xfrm>
            <a:off x="548640" y="2057400"/>
            <a:ext cx="7955280" cy="685800"/>
          </a:xfrm>
          <a:prstGeom prst="roundRect">
            <a:avLst>
              <a:gd name="adj" fmla="val 16000"/>
            </a:avLst>
          </a:prstGeom>
          <a:solidFill>
            <a:srgbClr val="FFFFFF"/>
          </a:solidFill>
          <a:ln w="9525">
            <a:solidFill>
              <a:srgbClr val="E6DCC6"/>
            </a:solidFill>
            <a:prstDash val="solid"/>
          </a:ln>
        </p:spPr>
      </p:sp>
      <p:sp>
        <p:nvSpPr>
          <p:cNvPr id="9" name="Text 7"/>
          <p:cNvSpPr txBox="1"/>
          <p:nvPr/>
        </p:nvSpPr>
        <p:spPr>
          <a:xfrm>
            <a:off x="777240" y="2057400"/>
            <a:ext cx="457200" cy="685800"/>
          </a:xfrm>
          <a:prstGeom prst="rect">
            <a:avLst/>
          </a:prstGeom>
          <a:noFill/>
          <a:ln/>
        </p:spPr>
        <p:txBody>
          <a:bodyPr wrap="square" lIns="0" tIns="0" rIns="0" bIns="0" rtlCol="0" anchor="ctr"/>
          <a:lstStyle/>
          <a:p>
            <a:pPr indent="0" marL="0">
              <a:buNone/>
            </a:pPr>
            <a:r>
              <a:rPr lang="en-US" sz="1800" b="1" dirty="0">
                <a:solidFill>
                  <a:srgbClr val="F2A33A"/>
                </a:solidFill>
                <a:latin typeface="Sora" pitchFamily="34" charset="0"/>
                <a:ea typeface="Sora" pitchFamily="34" charset="-122"/>
                <a:cs typeface="Sora" pitchFamily="34" charset="-120"/>
              </a:rPr>
              <a:t>2</a:t>
            </a:r>
            <a:endParaRPr lang="en-US" sz="1800" dirty="0"/>
          </a:p>
        </p:txBody>
      </p:sp>
      <p:sp>
        <p:nvSpPr>
          <p:cNvPr id="10" name="Text 8"/>
          <p:cNvSpPr txBox="1"/>
          <p:nvPr/>
        </p:nvSpPr>
        <p:spPr>
          <a:xfrm>
            <a:off x="1371600" y="2057400"/>
            <a:ext cx="2194560" cy="685800"/>
          </a:xfrm>
          <a:prstGeom prst="rect">
            <a:avLst/>
          </a:prstGeom>
          <a:noFill/>
          <a:ln/>
        </p:spPr>
        <p:txBody>
          <a:bodyPr wrap="square" lIns="0" tIns="0" rIns="0" bIns="0" rtlCol="0" anchor="ctr"/>
          <a:lstStyle/>
          <a:p>
            <a:pPr indent="0" marL="0">
              <a:buNone/>
            </a:pPr>
            <a:r>
              <a:rPr lang="en-US" sz="1300" b="1" dirty="0">
                <a:solidFill>
                  <a:srgbClr val="0B1F3A"/>
                </a:solidFill>
              </a:rPr>
              <a:t>Part 1: Get paid</a:t>
            </a:r>
            <a:endParaRPr lang="en-US" sz="1300" dirty="0"/>
          </a:p>
        </p:txBody>
      </p:sp>
      <p:sp>
        <p:nvSpPr>
          <p:cNvPr id="11" name="Text 9"/>
          <p:cNvSpPr txBox="1"/>
          <p:nvPr/>
        </p:nvSpPr>
        <p:spPr>
          <a:xfrm>
            <a:off x="3566160" y="2057400"/>
            <a:ext cx="4754880" cy="685800"/>
          </a:xfrm>
          <a:prstGeom prst="rect">
            <a:avLst/>
          </a:prstGeom>
          <a:noFill/>
          <a:ln/>
        </p:spPr>
        <p:txBody>
          <a:bodyPr wrap="square" lIns="0" tIns="0" rIns="0" bIns="0" rtlCol="0" anchor="ctr"/>
          <a:lstStyle/>
          <a:p>
            <a:pPr indent="0" marL="0">
              <a:buNone/>
            </a:pPr>
            <a:r>
              <a:rPr lang="en-US" sz="1100" dirty="0">
                <a:solidFill>
                  <a:srgbClr val="5B6B7F"/>
                </a:solidFill>
              </a:rPr>
              <a:t>Payment methods, letters of credit, documents</a:t>
            </a:r>
            <a:endParaRPr lang="en-US" sz="1100" dirty="0"/>
          </a:p>
        </p:txBody>
      </p:sp>
      <p:sp>
        <p:nvSpPr>
          <p:cNvPr id="12" name="Shape 10"/>
          <p:cNvSpPr/>
          <p:nvPr/>
        </p:nvSpPr>
        <p:spPr>
          <a:xfrm>
            <a:off x="548640" y="2834640"/>
            <a:ext cx="7955280" cy="685800"/>
          </a:xfrm>
          <a:prstGeom prst="roundRect">
            <a:avLst>
              <a:gd name="adj" fmla="val 16000"/>
            </a:avLst>
          </a:prstGeom>
          <a:solidFill>
            <a:srgbClr val="FFFFFF"/>
          </a:solidFill>
          <a:ln w="9525">
            <a:solidFill>
              <a:srgbClr val="E6DCC6"/>
            </a:solidFill>
            <a:prstDash val="solid"/>
          </a:ln>
        </p:spPr>
      </p:sp>
      <p:sp>
        <p:nvSpPr>
          <p:cNvPr id="13" name="Text 11"/>
          <p:cNvSpPr txBox="1"/>
          <p:nvPr/>
        </p:nvSpPr>
        <p:spPr>
          <a:xfrm>
            <a:off x="777240" y="2834640"/>
            <a:ext cx="457200" cy="685800"/>
          </a:xfrm>
          <a:prstGeom prst="rect">
            <a:avLst/>
          </a:prstGeom>
          <a:noFill/>
          <a:ln/>
        </p:spPr>
        <p:txBody>
          <a:bodyPr wrap="square" lIns="0" tIns="0" rIns="0" bIns="0" rtlCol="0" anchor="ctr"/>
          <a:lstStyle/>
          <a:p>
            <a:pPr indent="0" marL="0">
              <a:buNone/>
            </a:pPr>
            <a:r>
              <a:rPr lang="en-US" sz="1800" b="1" dirty="0">
                <a:solidFill>
                  <a:srgbClr val="F2A33A"/>
                </a:solidFill>
                <a:latin typeface="Sora" pitchFamily="34" charset="0"/>
                <a:ea typeface="Sora" pitchFamily="34" charset="-122"/>
                <a:cs typeface="Sora" pitchFamily="34" charset="-120"/>
              </a:rPr>
              <a:t>3</a:t>
            </a:r>
            <a:endParaRPr lang="en-US" sz="1800" dirty="0"/>
          </a:p>
        </p:txBody>
      </p:sp>
      <p:sp>
        <p:nvSpPr>
          <p:cNvPr id="14" name="Text 12"/>
          <p:cNvSpPr txBox="1"/>
          <p:nvPr/>
        </p:nvSpPr>
        <p:spPr>
          <a:xfrm>
            <a:off x="1371600" y="2834640"/>
            <a:ext cx="2194560" cy="685800"/>
          </a:xfrm>
          <a:prstGeom prst="rect">
            <a:avLst/>
          </a:prstGeom>
          <a:noFill/>
          <a:ln/>
        </p:spPr>
        <p:txBody>
          <a:bodyPr wrap="square" lIns="0" tIns="0" rIns="0" bIns="0" rtlCol="0" anchor="ctr"/>
          <a:lstStyle/>
          <a:p>
            <a:pPr indent="0" marL="0">
              <a:buNone/>
            </a:pPr>
            <a:r>
              <a:rPr lang="en-US" sz="1300" b="1" dirty="0">
                <a:solidFill>
                  <a:srgbClr val="0B1F3A"/>
                </a:solidFill>
              </a:rPr>
              <a:t>Part 2: Stay standing</a:t>
            </a:r>
            <a:endParaRPr lang="en-US" sz="1300" dirty="0"/>
          </a:p>
        </p:txBody>
      </p:sp>
      <p:sp>
        <p:nvSpPr>
          <p:cNvPr id="15" name="Text 13"/>
          <p:cNvSpPr txBox="1"/>
          <p:nvPr/>
        </p:nvSpPr>
        <p:spPr>
          <a:xfrm>
            <a:off x="3566160" y="2834640"/>
            <a:ext cx="4754880" cy="685800"/>
          </a:xfrm>
          <a:prstGeom prst="rect">
            <a:avLst/>
          </a:prstGeom>
          <a:noFill/>
          <a:ln/>
        </p:spPr>
        <p:txBody>
          <a:bodyPr wrap="square" lIns="0" tIns="0" rIns="0" bIns="0" rtlCol="0" anchor="ctr"/>
          <a:lstStyle/>
          <a:p>
            <a:pPr indent="0" marL="0">
              <a:buNone/>
            </a:pPr>
            <a:r>
              <a:rPr lang="en-US" sz="1100" dirty="0">
                <a:solidFill>
                  <a:srgbClr val="5B6B7F"/>
                </a:solidFill>
              </a:rPr>
              <a:t>Risk, resilience, a Gulf disruption simulation</a:t>
            </a:r>
            <a:endParaRPr lang="en-US" sz="1100" dirty="0"/>
          </a:p>
        </p:txBody>
      </p:sp>
      <p:sp>
        <p:nvSpPr>
          <p:cNvPr id="16" name="Shape 14"/>
          <p:cNvSpPr/>
          <p:nvPr/>
        </p:nvSpPr>
        <p:spPr>
          <a:xfrm>
            <a:off x="548640" y="3611880"/>
            <a:ext cx="7955280" cy="685800"/>
          </a:xfrm>
          <a:prstGeom prst="roundRect">
            <a:avLst>
              <a:gd name="adj" fmla="val 16000"/>
            </a:avLst>
          </a:prstGeom>
          <a:solidFill>
            <a:srgbClr val="FFFFFF"/>
          </a:solidFill>
          <a:ln w="9525">
            <a:solidFill>
              <a:srgbClr val="E6DCC6"/>
            </a:solidFill>
            <a:prstDash val="solid"/>
          </a:ln>
        </p:spPr>
      </p:sp>
      <p:sp>
        <p:nvSpPr>
          <p:cNvPr id="17" name="Text 15"/>
          <p:cNvSpPr txBox="1"/>
          <p:nvPr/>
        </p:nvSpPr>
        <p:spPr>
          <a:xfrm>
            <a:off x="777240" y="3611880"/>
            <a:ext cx="457200" cy="685800"/>
          </a:xfrm>
          <a:prstGeom prst="rect">
            <a:avLst/>
          </a:prstGeom>
          <a:noFill/>
          <a:ln/>
        </p:spPr>
        <p:txBody>
          <a:bodyPr wrap="square" lIns="0" tIns="0" rIns="0" bIns="0" rtlCol="0" anchor="ctr"/>
          <a:lstStyle/>
          <a:p>
            <a:pPr indent="0" marL="0">
              <a:buNone/>
            </a:pPr>
            <a:r>
              <a:rPr lang="en-US" sz="1800" b="1" dirty="0">
                <a:solidFill>
                  <a:srgbClr val="F2A33A"/>
                </a:solidFill>
                <a:latin typeface="Sora" pitchFamily="34" charset="0"/>
                <a:ea typeface="Sora" pitchFamily="34" charset="-122"/>
                <a:cs typeface="Sora" pitchFamily="34" charset="-120"/>
              </a:rPr>
              <a:t>4</a:t>
            </a:r>
            <a:endParaRPr lang="en-US" sz="1800" dirty="0"/>
          </a:p>
        </p:txBody>
      </p:sp>
      <p:sp>
        <p:nvSpPr>
          <p:cNvPr id="18" name="Text 16"/>
          <p:cNvSpPr txBox="1"/>
          <p:nvPr/>
        </p:nvSpPr>
        <p:spPr>
          <a:xfrm>
            <a:off x="1371600" y="3611880"/>
            <a:ext cx="2194560" cy="685800"/>
          </a:xfrm>
          <a:prstGeom prst="rect">
            <a:avLst/>
          </a:prstGeom>
          <a:noFill/>
          <a:ln/>
        </p:spPr>
        <p:txBody>
          <a:bodyPr wrap="square" lIns="0" tIns="0" rIns="0" bIns="0" rtlCol="0" anchor="ctr"/>
          <a:lstStyle/>
          <a:p>
            <a:pPr indent="0" marL="0">
              <a:buNone/>
            </a:pPr>
            <a:r>
              <a:rPr lang="en-US" sz="1300" b="1" dirty="0">
                <a:solidFill>
                  <a:srgbClr val="0B1F3A"/>
                </a:solidFill>
              </a:rPr>
              <a:t>Finish</a:t>
            </a:r>
            <a:endParaRPr lang="en-US" sz="1300" dirty="0"/>
          </a:p>
        </p:txBody>
      </p:sp>
      <p:sp>
        <p:nvSpPr>
          <p:cNvPr id="19" name="Text 17"/>
          <p:cNvSpPr txBox="1"/>
          <p:nvPr/>
        </p:nvSpPr>
        <p:spPr>
          <a:xfrm>
            <a:off x="3566160" y="3611880"/>
            <a:ext cx="4754880" cy="685800"/>
          </a:xfrm>
          <a:prstGeom prst="rect">
            <a:avLst/>
          </a:prstGeom>
          <a:noFill/>
          <a:ln/>
        </p:spPr>
        <p:txBody>
          <a:bodyPr wrap="square" lIns="0" tIns="0" rIns="0" bIns="0" rtlCol="0" anchor="ctr"/>
          <a:lstStyle/>
          <a:p>
            <a:pPr indent="0" marL="0">
              <a:buNone/>
            </a:pPr>
            <a:r>
              <a:rPr lang="en-US" sz="1100" dirty="0">
                <a:solidFill>
                  <a:srgbClr val="5B6B7F"/>
                </a:solidFill>
              </a:rPr>
              <a:t>Course recap and next steps</a:t>
            </a:r>
            <a:endParaRPr lang="en-US" sz="11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txBox="1"/>
          <p:nvPr/>
        </p:nvSpPr>
        <p:spPr>
          <a:xfrm>
            <a:off x="548640" y="548640"/>
            <a:ext cx="5486400" cy="274320"/>
          </a:xfrm>
          <a:prstGeom prst="rect">
            <a:avLst/>
          </a:prstGeom>
          <a:noFill/>
          <a:ln/>
        </p:spPr>
        <p:txBody>
          <a:bodyPr wrap="square" lIns="0" tIns="0" rIns="0" bIns="0" rtlCol="0" anchor="t"/>
          <a:lstStyle/>
          <a:p>
            <a:pPr indent="0" marL="0">
              <a:buNone/>
            </a:pPr>
            <a:r>
              <a:rPr lang="en-US" sz="1000" b="1" spc="300" kern="0" dirty="0">
                <a:solidFill>
                  <a:srgbClr val="F2A33A"/>
                </a:solidFill>
              </a:rPr>
              <a:t>WARM-UP  ·  4 MIN</a:t>
            </a:r>
            <a:endParaRPr lang="en-US" sz="1000" dirty="0"/>
          </a:p>
        </p:txBody>
      </p:sp>
      <p:sp>
        <p:nvSpPr>
          <p:cNvPr id="3" name="Text 1"/>
          <p:cNvSpPr txBox="1"/>
          <p:nvPr/>
        </p:nvSpPr>
        <p:spPr>
          <a:xfrm>
            <a:off x="548640" y="1188720"/>
            <a:ext cx="7680960" cy="1554480"/>
          </a:xfrm>
          <a:prstGeom prst="rect">
            <a:avLst/>
          </a:prstGeom>
          <a:noFill/>
          <a:ln/>
        </p:spPr>
        <p:txBody>
          <a:bodyPr wrap="square" lIns="0" tIns="0" rIns="0" bIns="0" rtlCol="0" anchor="t"/>
          <a:lstStyle/>
          <a:p>
            <a:pPr indent="0" marL="0">
              <a:buNone/>
            </a:pPr>
            <a:r>
              <a:rPr lang="en-US" sz="3400" b="1" dirty="0">
                <a:solidFill>
                  <a:srgbClr val="FFFFFF"/>
                </a:solidFill>
                <a:latin typeface="Sora" pitchFamily="34" charset="0"/>
                <a:ea typeface="Sora" pitchFamily="34" charset="-122"/>
                <a:cs typeface="Sora" pitchFamily="34" charset="-120"/>
              </a:rPr>
              <a:t>You ship goods to a new buyer abroad. How do you get paid?</a:t>
            </a:r>
            <a:endParaRPr lang="en-US" sz="3400" dirty="0"/>
          </a:p>
        </p:txBody>
      </p:sp>
      <p:sp>
        <p:nvSpPr>
          <p:cNvPr id="4" name="Text 2"/>
          <p:cNvSpPr txBox="1"/>
          <p:nvPr/>
        </p:nvSpPr>
        <p:spPr>
          <a:xfrm>
            <a:off x="548640" y="3108960"/>
            <a:ext cx="6766560" cy="914400"/>
          </a:xfrm>
          <a:prstGeom prst="rect">
            <a:avLst/>
          </a:prstGeom>
          <a:noFill/>
          <a:ln/>
        </p:spPr>
        <p:txBody>
          <a:bodyPr wrap="square" lIns="0" tIns="0" rIns="0" bIns="0" rtlCol="0" anchor="t"/>
          <a:lstStyle/>
          <a:p>
            <a:pPr indent="0" marL="0">
              <a:buNone/>
            </a:pPr>
            <a:r>
              <a:rPr lang="en-US" sz="1600" dirty="0">
                <a:solidFill>
                  <a:srgbClr val="C9D6E3"/>
                </a:solidFill>
              </a:rPr>
              <a:t>Poll: advance (A), bank guarantee or letter of credit (L), or open account (O).</a:t>
            </a:r>
            <a:endParaRPr lang="en-US" sz="16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txBox="1"/>
          <p:nvPr/>
        </p:nvSpPr>
        <p:spPr>
          <a:xfrm>
            <a:off x="548640" y="411480"/>
            <a:ext cx="7498080" cy="731520"/>
          </a:xfrm>
          <a:prstGeom prst="rect">
            <a:avLst/>
          </a:prstGeom>
          <a:noFill/>
          <a:ln/>
        </p:spPr>
        <p:txBody>
          <a:bodyPr wrap="square" lIns="0" tIns="0" rIns="0" bIns="0" rtlCol="0" anchor="t"/>
          <a:lstStyle/>
          <a:p>
            <a:pPr indent="0" marL="0">
              <a:buNone/>
            </a:pPr>
            <a:r>
              <a:rPr lang="en-US" sz="2600" b="1" dirty="0">
                <a:solidFill>
                  <a:srgbClr val="0B1F3A"/>
                </a:solidFill>
                <a:latin typeface="Sora" pitchFamily="34" charset="0"/>
                <a:ea typeface="Sora" pitchFamily="34" charset="-122"/>
                <a:cs typeface="Sora" pitchFamily="34" charset="-120"/>
              </a:rPr>
              <a:t>The payment ladder</a:t>
            </a:r>
            <a:endParaRPr lang="en-US" sz="2600" dirty="0"/>
          </a:p>
        </p:txBody>
      </p:sp>
      <p:sp>
        <p:nvSpPr>
          <p:cNvPr id="3" name="Text 1"/>
          <p:cNvSpPr txBox="1"/>
          <p:nvPr/>
        </p:nvSpPr>
        <p:spPr>
          <a:xfrm>
            <a:off x="6400800" y="457200"/>
            <a:ext cx="2194560" cy="274320"/>
          </a:xfrm>
          <a:prstGeom prst="rect">
            <a:avLst/>
          </a:prstGeom>
          <a:noFill/>
          <a:ln/>
        </p:spPr>
        <p:txBody>
          <a:bodyPr wrap="square" lIns="0" tIns="0" rIns="0" bIns="0" rtlCol="0" anchor="t"/>
          <a:lstStyle/>
          <a:p>
            <a:pPr algn="r" indent="0" marL="0">
              <a:buNone/>
            </a:pPr>
            <a:r>
              <a:rPr lang="en-US" sz="900" b="1" spc="200" kern="0" dirty="0">
                <a:solidFill>
                  <a:srgbClr val="14A3A0"/>
                </a:solidFill>
              </a:rPr>
              <a:t>5 MIN</a:t>
            </a:r>
            <a:endParaRPr lang="en-US" sz="900" dirty="0"/>
          </a:p>
        </p:txBody>
      </p:sp>
      <p:sp>
        <p:nvSpPr>
          <p:cNvPr id="4" name="Text 2"/>
          <p:cNvSpPr txBox="1"/>
          <p:nvPr/>
        </p:nvSpPr>
        <p:spPr>
          <a:xfrm>
            <a:off x="548640" y="1143000"/>
            <a:ext cx="7680960" cy="457200"/>
          </a:xfrm>
          <a:prstGeom prst="rect">
            <a:avLst/>
          </a:prstGeom>
          <a:noFill/>
          <a:ln/>
        </p:spPr>
        <p:txBody>
          <a:bodyPr wrap="square" lIns="0" tIns="0" rIns="0" bIns="0" rtlCol="0" anchor="t"/>
          <a:lstStyle/>
          <a:p>
            <a:pPr indent="0" marL="0">
              <a:buNone/>
            </a:pPr>
            <a:r>
              <a:rPr lang="en-US" sz="1300" dirty="0">
                <a:solidFill>
                  <a:srgbClr val="5B6B7F"/>
                </a:solidFill>
              </a:rPr>
              <a:t>From safest for the seller to safest for the buyer.</a:t>
            </a:r>
            <a:endParaRPr lang="en-US" sz="1300" dirty="0"/>
          </a:p>
        </p:txBody>
      </p:sp>
      <p:sp>
        <p:nvSpPr>
          <p:cNvPr id="5" name="Shape 3"/>
          <p:cNvSpPr/>
          <p:nvPr/>
        </p:nvSpPr>
        <p:spPr>
          <a:xfrm>
            <a:off x="548640" y="1920240"/>
            <a:ext cx="1700784" cy="822960"/>
          </a:xfrm>
          <a:prstGeom prst="chevron">
            <a:avLst/>
          </a:prstGeom>
          <a:solidFill>
            <a:srgbClr val="14A3A0"/>
          </a:solidFill>
          <a:ln w="25400">
            <a:solidFill>
              <a:srgbClr val="F7F1E6"/>
            </a:solidFill>
            <a:prstDash val="solid"/>
          </a:ln>
        </p:spPr>
      </p:sp>
      <p:sp>
        <p:nvSpPr>
          <p:cNvPr id="6" name="Text 4"/>
          <p:cNvSpPr txBox="1"/>
          <p:nvPr/>
        </p:nvSpPr>
        <p:spPr>
          <a:xfrm>
            <a:off x="822960" y="1920240"/>
            <a:ext cx="1243584" cy="822960"/>
          </a:xfrm>
          <a:prstGeom prst="rect">
            <a:avLst/>
          </a:prstGeom>
          <a:noFill/>
          <a:ln/>
        </p:spPr>
        <p:txBody>
          <a:bodyPr wrap="square" lIns="0" tIns="0" rIns="0" bIns="0" rtlCol="0" anchor="ctr"/>
          <a:lstStyle/>
          <a:p>
            <a:pPr algn="ctr" indent="0" marL="0">
              <a:buNone/>
            </a:pPr>
            <a:r>
              <a:rPr lang="en-US" sz="1200" b="1" dirty="0">
                <a:solidFill>
                  <a:srgbClr val="FFFFFF"/>
                </a:solidFill>
              </a:rPr>
              <a:t>Advance</a:t>
            </a:r>
            <a:endParaRPr lang="en-US" sz="1200" dirty="0"/>
          </a:p>
        </p:txBody>
      </p:sp>
      <p:sp>
        <p:nvSpPr>
          <p:cNvPr id="7" name="Text 5"/>
          <p:cNvSpPr txBox="1"/>
          <p:nvPr/>
        </p:nvSpPr>
        <p:spPr>
          <a:xfrm>
            <a:off x="594360" y="2926080"/>
            <a:ext cx="1517904" cy="822960"/>
          </a:xfrm>
          <a:prstGeom prst="rect">
            <a:avLst/>
          </a:prstGeom>
          <a:noFill/>
          <a:ln/>
        </p:spPr>
        <p:txBody>
          <a:bodyPr wrap="square" lIns="0" tIns="0" rIns="0" bIns="0" rtlCol="0" anchor="t"/>
          <a:lstStyle/>
          <a:p>
            <a:pPr algn="ctr" indent="0" marL="0">
              <a:buNone/>
            </a:pPr>
            <a:r>
              <a:rPr lang="en-US" sz="1000" dirty="0">
                <a:solidFill>
                  <a:srgbClr val="5B6B7F"/>
                </a:solidFill>
              </a:rPr>
              <a:t>Buyer pays first</a:t>
            </a:r>
            <a:endParaRPr lang="en-US" sz="1000" dirty="0"/>
          </a:p>
        </p:txBody>
      </p:sp>
      <p:sp>
        <p:nvSpPr>
          <p:cNvPr id="8" name="Shape 6"/>
          <p:cNvSpPr/>
          <p:nvPr/>
        </p:nvSpPr>
        <p:spPr>
          <a:xfrm>
            <a:off x="2157984" y="1920240"/>
            <a:ext cx="1700784" cy="822960"/>
          </a:xfrm>
          <a:prstGeom prst="chevron">
            <a:avLst/>
          </a:prstGeom>
          <a:solidFill>
            <a:srgbClr val="3B6EA5"/>
          </a:solidFill>
          <a:ln w="25400">
            <a:solidFill>
              <a:srgbClr val="F7F1E6"/>
            </a:solidFill>
            <a:prstDash val="solid"/>
          </a:ln>
        </p:spPr>
      </p:sp>
      <p:sp>
        <p:nvSpPr>
          <p:cNvPr id="9" name="Text 7"/>
          <p:cNvSpPr txBox="1"/>
          <p:nvPr/>
        </p:nvSpPr>
        <p:spPr>
          <a:xfrm>
            <a:off x="2432304" y="1920240"/>
            <a:ext cx="1243584" cy="822960"/>
          </a:xfrm>
          <a:prstGeom prst="rect">
            <a:avLst/>
          </a:prstGeom>
          <a:noFill/>
          <a:ln/>
        </p:spPr>
        <p:txBody>
          <a:bodyPr wrap="square" lIns="0" tIns="0" rIns="0" bIns="0" rtlCol="0" anchor="ctr"/>
          <a:lstStyle/>
          <a:p>
            <a:pPr algn="ctr" indent="0" marL="0">
              <a:buNone/>
            </a:pPr>
            <a:r>
              <a:rPr lang="en-US" sz="1200" b="1" dirty="0">
                <a:solidFill>
                  <a:srgbClr val="FFFFFF"/>
                </a:solidFill>
              </a:rPr>
              <a:t>Letter of credit</a:t>
            </a:r>
            <a:endParaRPr lang="en-US" sz="1200" dirty="0"/>
          </a:p>
        </p:txBody>
      </p:sp>
      <p:sp>
        <p:nvSpPr>
          <p:cNvPr id="10" name="Text 8"/>
          <p:cNvSpPr txBox="1"/>
          <p:nvPr/>
        </p:nvSpPr>
        <p:spPr>
          <a:xfrm>
            <a:off x="2203704" y="2926080"/>
            <a:ext cx="1517904" cy="822960"/>
          </a:xfrm>
          <a:prstGeom prst="rect">
            <a:avLst/>
          </a:prstGeom>
          <a:noFill/>
          <a:ln/>
        </p:spPr>
        <p:txBody>
          <a:bodyPr wrap="square" lIns="0" tIns="0" rIns="0" bIns="0" rtlCol="0" anchor="t"/>
          <a:lstStyle/>
          <a:p>
            <a:pPr algn="ctr" indent="0" marL="0">
              <a:buNone/>
            </a:pPr>
            <a:r>
              <a:rPr lang="en-US" sz="1000" dirty="0">
                <a:solidFill>
                  <a:srgbClr val="5B6B7F"/>
                </a:solidFill>
              </a:rPr>
              <a:t>Bank promises to pay on documents</a:t>
            </a:r>
            <a:endParaRPr lang="en-US" sz="1000" dirty="0"/>
          </a:p>
        </p:txBody>
      </p:sp>
      <p:sp>
        <p:nvSpPr>
          <p:cNvPr id="11" name="Shape 9"/>
          <p:cNvSpPr/>
          <p:nvPr/>
        </p:nvSpPr>
        <p:spPr>
          <a:xfrm>
            <a:off x="3767328" y="1920240"/>
            <a:ext cx="1700784" cy="822960"/>
          </a:xfrm>
          <a:prstGeom prst="chevron">
            <a:avLst/>
          </a:prstGeom>
          <a:solidFill>
            <a:srgbClr val="F2A33A"/>
          </a:solidFill>
          <a:ln w="25400">
            <a:solidFill>
              <a:srgbClr val="F7F1E6"/>
            </a:solidFill>
            <a:prstDash val="solid"/>
          </a:ln>
        </p:spPr>
      </p:sp>
      <p:sp>
        <p:nvSpPr>
          <p:cNvPr id="12" name="Text 10"/>
          <p:cNvSpPr txBox="1"/>
          <p:nvPr/>
        </p:nvSpPr>
        <p:spPr>
          <a:xfrm>
            <a:off x="4041648" y="1920240"/>
            <a:ext cx="1243584" cy="822960"/>
          </a:xfrm>
          <a:prstGeom prst="rect">
            <a:avLst/>
          </a:prstGeom>
          <a:noFill/>
          <a:ln/>
        </p:spPr>
        <p:txBody>
          <a:bodyPr wrap="square" lIns="0" tIns="0" rIns="0" bIns="0" rtlCol="0" anchor="ctr"/>
          <a:lstStyle/>
          <a:p>
            <a:pPr algn="ctr" indent="0" marL="0">
              <a:buNone/>
            </a:pPr>
            <a:r>
              <a:rPr lang="en-US" sz="1200" b="1" dirty="0">
                <a:solidFill>
                  <a:srgbClr val="FFFFFF"/>
                </a:solidFill>
              </a:rPr>
              <a:t>Documentary collection</a:t>
            </a:r>
            <a:endParaRPr lang="en-US" sz="1200" dirty="0"/>
          </a:p>
        </p:txBody>
      </p:sp>
      <p:sp>
        <p:nvSpPr>
          <p:cNvPr id="13" name="Text 11"/>
          <p:cNvSpPr txBox="1"/>
          <p:nvPr/>
        </p:nvSpPr>
        <p:spPr>
          <a:xfrm>
            <a:off x="3813048" y="2926080"/>
            <a:ext cx="1517904" cy="822960"/>
          </a:xfrm>
          <a:prstGeom prst="rect">
            <a:avLst/>
          </a:prstGeom>
          <a:noFill/>
          <a:ln/>
        </p:spPr>
        <p:txBody>
          <a:bodyPr wrap="square" lIns="0" tIns="0" rIns="0" bIns="0" rtlCol="0" anchor="t"/>
          <a:lstStyle/>
          <a:p>
            <a:pPr algn="ctr" indent="0" marL="0">
              <a:buNone/>
            </a:pPr>
            <a:r>
              <a:rPr lang="en-US" sz="1000" dirty="0">
                <a:solidFill>
                  <a:srgbClr val="5B6B7F"/>
                </a:solidFill>
              </a:rPr>
              <a:t>Banks pass documents, no guarantee</a:t>
            </a:r>
            <a:endParaRPr lang="en-US" sz="1000" dirty="0"/>
          </a:p>
        </p:txBody>
      </p:sp>
      <p:sp>
        <p:nvSpPr>
          <p:cNvPr id="14" name="Shape 12"/>
          <p:cNvSpPr/>
          <p:nvPr/>
        </p:nvSpPr>
        <p:spPr>
          <a:xfrm>
            <a:off x="5376672" y="1920240"/>
            <a:ext cx="1700784" cy="822960"/>
          </a:xfrm>
          <a:prstGeom prst="chevron">
            <a:avLst/>
          </a:prstGeom>
          <a:solidFill>
            <a:srgbClr val="7A8CA3"/>
          </a:solidFill>
          <a:ln w="25400">
            <a:solidFill>
              <a:srgbClr val="F7F1E6"/>
            </a:solidFill>
            <a:prstDash val="solid"/>
          </a:ln>
        </p:spPr>
      </p:sp>
      <p:sp>
        <p:nvSpPr>
          <p:cNvPr id="15" name="Text 13"/>
          <p:cNvSpPr txBox="1"/>
          <p:nvPr/>
        </p:nvSpPr>
        <p:spPr>
          <a:xfrm>
            <a:off x="5650992" y="1920240"/>
            <a:ext cx="1243584" cy="822960"/>
          </a:xfrm>
          <a:prstGeom prst="rect">
            <a:avLst/>
          </a:prstGeom>
          <a:noFill/>
          <a:ln/>
        </p:spPr>
        <p:txBody>
          <a:bodyPr wrap="square" lIns="0" tIns="0" rIns="0" bIns="0" rtlCol="0" anchor="ctr"/>
          <a:lstStyle/>
          <a:p>
            <a:pPr algn="ctr" indent="0" marL="0">
              <a:buNone/>
            </a:pPr>
            <a:r>
              <a:rPr lang="en-US" sz="1200" b="1" dirty="0">
                <a:solidFill>
                  <a:srgbClr val="FFFFFF"/>
                </a:solidFill>
              </a:rPr>
              <a:t>Open account</a:t>
            </a:r>
            <a:endParaRPr lang="en-US" sz="1200" dirty="0"/>
          </a:p>
        </p:txBody>
      </p:sp>
      <p:sp>
        <p:nvSpPr>
          <p:cNvPr id="16" name="Text 14"/>
          <p:cNvSpPr txBox="1"/>
          <p:nvPr/>
        </p:nvSpPr>
        <p:spPr>
          <a:xfrm>
            <a:off x="5422392" y="2926080"/>
            <a:ext cx="1517904" cy="822960"/>
          </a:xfrm>
          <a:prstGeom prst="rect">
            <a:avLst/>
          </a:prstGeom>
          <a:noFill/>
          <a:ln/>
        </p:spPr>
        <p:txBody>
          <a:bodyPr wrap="square" lIns="0" tIns="0" rIns="0" bIns="0" rtlCol="0" anchor="t"/>
          <a:lstStyle/>
          <a:p>
            <a:pPr algn="ctr" indent="0" marL="0">
              <a:buNone/>
            </a:pPr>
            <a:r>
              <a:rPr lang="en-US" sz="1000" dirty="0">
                <a:solidFill>
                  <a:srgbClr val="5B6B7F"/>
                </a:solidFill>
              </a:rPr>
              <a:t>Seller ships, buyer pays later</a:t>
            </a:r>
            <a:endParaRPr lang="en-US" sz="1000" dirty="0"/>
          </a:p>
        </p:txBody>
      </p:sp>
      <p:sp>
        <p:nvSpPr>
          <p:cNvPr id="17" name="Shape 15"/>
          <p:cNvSpPr/>
          <p:nvPr/>
        </p:nvSpPr>
        <p:spPr>
          <a:xfrm>
            <a:off x="6986016" y="1920240"/>
            <a:ext cx="1700784" cy="822960"/>
          </a:xfrm>
          <a:prstGeom prst="chevron">
            <a:avLst/>
          </a:prstGeom>
          <a:solidFill>
            <a:srgbClr val="0B1F3A"/>
          </a:solidFill>
          <a:ln w="25400">
            <a:solidFill>
              <a:srgbClr val="F7F1E6"/>
            </a:solidFill>
            <a:prstDash val="solid"/>
          </a:ln>
        </p:spPr>
      </p:sp>
      <p:sp>
        <p:nvSpPr>
          <p:cNvPr id="18" name="Text 16"/>
          <p:cNvSpPr txBox="1"/>
          <p:nvPr/>
        </p:nvSpPr>
        <p:spPr>
          <a:xfrm>
            <a:off x="7260336" y="1920240"/>
            <a:ext cx="1243584" cy="822960"/>
          </a:xfrm>
          <a:prstGeom prst="rect">
            <a:avLst/>
          </a:prstGeom>
          <a:noFill/>
          <a:ln/>
        </p:spPr>
        <p:txBody>
          <a:bodyPr wrap="square" lIns="0" tIns="0" rIns="0" bIns="0" rtlCol="0" anchor="ctr"/>
          <a:lstStyle/>
          <a:p>
            <a:pPr algn="ctr" indent="0" marL="0">
              <a:buNone/>
            </a:pPr>
            <a:r>
              <a:rPr lang="en-US" sz="1200" b="1" dirty="0">
                <a:solidFill>
                  <a:srgbClr val="FFFFFF"/>
                </a:solidFill>
              </a:rPr>
              <a:t>Consignment</a:t>
            </a:r>
            <a:endParaRPr lang="en-US" sz="1200" dirty="0"/>
          </a:p>
        </p:txBody>
      </p:sp>
      <p:sp>
        <p:nvSpPr>
          <p:cNvPr id="19" name="Text 17"/>
          <p:cNvSpPr txBox="1"/>
          <p:nvPr/>
        </p:nvSpPr>
        <p:spPr>
          <a:xfrm>
            <a:off x="7031736" y="2926080"/>
            <a:ext cx="1517904" cy="822960"/>
          </a:xfrm>
          <a:prstGeom prst="rect">
            <a:avLst/>
          </a:prstGeom>
          <a:noFill/>
          <a:ln/>
        </p:spPr>
        <p:txBody>
          <a:bodyPr wrap="square" lIns="0" tIns="0" rIns="0" bIns="0" rtlCol="0" anchor="t"/>
          <a:lstStyle/>
          <a:p>
            <a:pPr algn="ctr" indent="0" marL="0">
              <a:buNone/>
            </a:pPr>
            <a:r>
              <a:rPr lang="en-US" sz="1000" dirty="0">
                <a:solidFill>
                  <a:srgbClr val="5B6B7F"/>
                </a:solidFill>
              </a:rPr>
              <a:t>Seller paid only when sold</a:t>
            </a:r>
            <a:endParaRPr lang="en-US" sz="1000" dirty="0"/>
          </a:p>
        </p:txBody>
      </p:sp>
      <p:sp>
        <p:nvSpPr>
          <p:cNvPr id="20" name="Text 18"/>
          <p:cNvSpPr txBox="1"/>
          <p:nvPr/>
        </p:nvSpPr>
        <p:spPr>
          <a:xfrm>
            <a:off x="548640" y="4023360"/>
            <a:ext cx="7680960" cy="365760"/>
          </a:xfrm>
          <a:prstGeom prst="rect">
            <a:avLst/>
          </a:prstGeom>
          <a:noFill/>
          <a:ln/>
        </p:spPr>
        <p:txBody>
          <a:bodyPr wrap="square" lIns="0" tIns="0" rIns="0" bIns="0" rtlCol="0" anchor="t"/>
          <a:lstStyle/>
          <a:p>
            <a:pPr algn="ctr" indent="0" marL="0">
              <a:buNone/>
            </a:pPr>
            <a:r>
              <a:rPr lang="en-US" sz="1200" b="1" dirty="0">
                <a:solidFill>
                  <a:srgbClr val="0B1F3A"/>
                </a:solidFill>
              </a:rPr>
              <a:t>Each step moves risk from one side to the other.</a:t>
            </a:r>
            <a:endParaRPr lang="en-US" sz="12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txBox="1"/>
          <p:nvPr/>
        </p:nvSpPr>
        <p:spPr>
          <a:xfrm>
            <a:off x="548640" y="411480"/>
            <a:ext cx="7498080" cy="731520"/>
          </a:xfrm>
          <a:prstGeom prst="rect">
            <a:avLst/>
          </a:prstGeom>
          <a:noFill/>
          <a:ln/>
        </p:spPr>
        <p:txBody>
          <a:bodyPr wrap="square" lIns="0" tIns="0" rIns="0" bIns="0" rtlCol="0" anchor="t"/>
          <a:lstStyle/>
          <a:p>
            <a:pPr indent="0" marL="0">
              <a:buNone/>
            </a:pPr>
            <a:r>
              <a:rPr lang="en-US" sz="2600" b="1" dirty="0">
                <a:solidFill>
                  <a:srgbClr val="0B1F3A"/>
                </a:solidFill>
                <a:latin typeface="Sora" pitchFamily="34" charset="0"/>
                <a:ea typeface="Sora" pitchFamily="34" charset="-122"/>
                <a:cs typeface="Sora" pitchFamily="34" charset="-120"/>
              </a:rPr>
              <a:t>Open account: simple, but risky</a:t>
            </a:r>
            <a:endParaRPr lang="en-US" sz="2600" dirty="0"/>
          </a:p>
        </p:txBody>
      </p:sp>
      <p:sp>
        <p:nvSpPr>
          <p:cNvPr id="3" name="Text 1"/>
          <p:cNvSpPr txBox="1"/>
          <p:nvPr/>
        </p:nvSpPr>
        <p:spPr>
          <a:xfrm>
            <a:off x="6400800" y="457200"/>
            <a:ext cx="2194560" cy="274320"/>
          </a:xfrm>
          <a:prstGeom prst="rect">
            <a:avLst/>
          </a:prstGeom>
          <a:noFill/>
          <a:ln/>
        </p:spPr>
        <p:txBody>
          <a:bodyPr wrap="square" lIns="0" tIns="0" rIns="0" bIns="0" rtlCol="0" anchor="t"/>
          <a:lstStyle/>
          <a:p>
            <a:pPr algn="r" indent="0" marL="0">
              <a:buNone/>
            </a:pPr>
            <a:r>
              <a:rPr lang="en-US" sz="900" b="1" spc="200" kern="0" dirty="0">
                <a:solidFill>
                  <a:srgbClr val="14A3A0"/>
                </a:solidFill>
              </a:rPr>
              <a:t>4 MIN</a:t>
            </a:r>
            <a:endParaRPr lang="en-US" sz="900" dirty="0"/>
          </a:p>
        </p:txBody>
      </p:sp>
      <p:sp>
        <p:nvSpPr>
          <p:cNvPr id="4" name="Shape 2"/>
          <p:cNvSpPr/>
          <p:nvPr/>
        </p:nvSpPr>
        <p:spPr>
          <a:xfrm>
            <a:off x="548640" y="1280160"/>
            <a:ext cx="3840480" cy="2286000"/>
          </a:xfrm>
          <a:prstGeom prst="roundRect">
            <a:avLst>
              <a:gd name="adj" fmla="val 4800"/>
            </a:avLst>
          </a:prstGeom>
          <a:solidFill>
            <a:srgbClr val="FFFFFF"/>
          </a:solidFill>
          <a:ln w="9525">
            <a:solidFill>
              <a:srgbClr val="E6DCC6"/>
            </a:solidFill>
            <a:prstDash val="solid"/>
          </a:ln>
        </p:spPr>
      </p:sp>
      <p:sp>
        <p:nvSpPr>
          <p:cNvPr id="5" name="Shape 3"/>
          <p:cNvSpPr/>
          <p:nvPr/>
        </p:nvSpPr>
        <p:spPr>
          <a:xfrm>
            <a:off x="548640" y="1280160"/>
            <a:ext cx="91440" cy="2286000"/>
          </a:xfrm>
          <a:prstGeom prst="rect">
            <a:avLst/>
          </a:prstGeom>
          <a:solidFill>
            <a:srgbClr val="14A3A0"/>
          </a:solidFill>
          <a:ln w="12700">
            <a:solidFill>
              <a:srgbClr val="14A3A0"/>
            </a:solidFill>
            <a:prstDash val="solid"/>
          </a:ln>
        </p:spPr>
      </p:sp>
      <p:sp>
        <p:nvSpPr>
          <p:cNvPr id="6" name="Text 4"/>
          <p:cNvSpPr txBox="1"/>
          <p:nvPr/>
        </p:nvSpPr>
        <p:spPr>
          <a:xfrm>
            <a:off x="868680" y="1508760"/>
            <a:ext cx="3291840" cy="457200"/>
          </a:xfrm>
          <a:prstGeom prst="rect">
            <a:avLst/>
          </a:prstGeom>
          <a:noFill/>
          <a:ln/>
        </p:spPr>
        <p:txBody>
          <a:bodyPr wrap="square" lIns="0" tIns="0" rIns="0" bIns="0" rtlCol="0" anchor="t"/>
          <a:lstStyle/>
          <a:p>
            <a:pPr indent="0" marL="0">
              <a:buNone/>
            </a:pPr>
            <a:r>
              <a:rPr lang="en-US" sz="2000" b="1" dirty="0">
                <a:solidFill>
                  <a:srgbClr val="0B1F3A"/>
                </a:solidFill>
                <a:latin typeface="Sora" pitchFamily="34" charset="0"/>
                <a:ea typeface="Sora" pitchFamily="34" charset="-122"/>
                <a:cs typeface="Sora" pitchFamily="34" charset="-120"/>
              </a:rPr>
              <a:t>For the buyer</a:t>
            </a:r>
            <a:endParaRPr lang="en-US" sz="2000" dirty="0"/>
          </a:p>
        </p:txBody>
      </p:sp>
      <p:sp>
        <p:nvSpPr>
          <p:cNvPr id="7" name="Text 5"/>
          <p:cNvSpPr txBox="1"/>
          <p:nvPr/>
        </p:nvSpPr>
        <p:spPr>
          <a:xfrm>
            <a:off x="868680" y="2103120"/>
            <a:ext cx="3291840" cy="640080"/>
          </a:xfrm>
          <a:prstGeom prst="rect">
            <a:avLst/>
          </a:prstGeom>
          <a:noFill/>
          <a:ln/>
        </p:spPr>
        <p:txBody>
          <a:bodyPr wrap="square" lIns="0" tIns="0" rIns="0" bIns="0" rtlCol="0" anchor="t"/>
          <a:lstStyle/>
          <a:p>
            <a:pPr indent="0" marL="0">
              <a:buNone/>
            </a:pPr>
            <a:r>
              <a:rPr lang="en-US" sz="1300" dirty="0">
                <a:solidFill>
                  <a:srgbClr val="5B6B7F"/>
                </a:solidFill>
              </a:rPr>
              <a:t>Receives goods, pays later. Best cash flow and bargaining position.</a:t>
            </a:r>
            <a:endParaRPr lang="en-US" sz="1300" dirty="0"/>
          </a:p>
        </p:txBody>
      </p:sp>
      <p:sp>
        <p:nvSpPr>
          <p:cNvPr id="8" name="Text 6"/>
          <p:cNvSpPr txBox="1"/>
          <p:nvPr/>
        </p:nvSpPr>
        <p:spPr>
          <a:xfrm>
            <a:off x="868680" y="2926080"/>
            <a:ext cx="3291840" cy="457200"/>
          </a:xfrm>
          <a:prstGeom prst="rect">
            <a:avLst/>
          </a:prstGeom>
          <a:noFill/>
          <a:ln/>
        </p:spPr>
        <p:txBody>
          <a:bodyPr wrap="square" lIns="0" tIns="0" rIns="0" bIns="0" rtlCol="0" anchor="t"/>
          <a:lstStyle/>
          <a:p>
            <a:pPr indent="0" marL="0">
              <a:buNone/>
            </a:pPr>
            <a:r>
              <a:rPr lang="en-US" sz="1200" b="1" dirty="0">
                <a:solidFill>
                  <a:srgbClr val="14A3A0"/>
                </a:solidFill>
              </a:rPr>
              <a:t>Risk: low</a:t>
            </a:r>
            <a:endParaRPr lang="en-US" sz="1200" dirty="0"/>
          </a:p>
        </p:txBody>
      </p:sp>
      <p:sp>
        <p:nvSpPr>
          <p:cNvPr id="9" name="Shape 7"/>
          <p:cNvSpPr/>
          <p:nvPr/>
        </p:nvSpPr>
        <p:spPr>
          <a:xfrm>
            <a:off x="4572000" y="1280160"/>
            <a:ext cx="3840480" cy="2286000"/>
          </a:xfrm>
          <a:prstGeom prst="roundRect">
            <a:avLst>
              <a:gd name="adj" fmla="val 4800"/>
            </a:avLst>
          </a:prstGeom>
          <a:solidFill>
            <a:srgbClr val="FFFFFF"/>
          </a:solidFill>
          <a:ln w="9525">
            <a:solidFill>
              <a:srgbClr val="E6DCC6"/>
            </a:solidFill>
            <a:prstDash val="solid"/>
          </a:ln>
        </p:spPr>
      </p:sp>
      <p:sp>
        <p:nvSpPr>
          <p:cNvPr id="10" name="Shape 8"/>
          <p:cNvSpPr/>
          <p:nvPr/>
        </p:nvSpPr>
        <p:spPr>
          <a:xfrm>
            <a:off x="4572000" y="1280160"/>
            <a:ext cx="91440" cy="2286000"/>
          </a:xfrm>
          <a:prstGeom prst="rect">
            <a:avLst/>
          </a:prstGeom>
          <a:solidFill>
            <a:srgbClr val="F2A33A"/>
          </a:solidFill>
          <a:ln w="12700">
            <a:solidFill>
              <a:srgbClr val="F2A33A"/>
            </a:solidFill>
            <a:prstDash val="solid"/>
          </a:ln>
        </p:spPr>
      </p:sp>
      <p:sp>
        <p:nvSpPr>
          <p:cNvPr id="11" name="Text 9"/>
          <p:cNvSpPr txBox="1"/>
          <p:nvPr/>
        </p:nvSpPr>
        <p:spPr>
          <a:xfrm>
            <a:off x="4892040" y="1508760"/>
            <a:ext cx="3291840" cy="457200"/>
          </a:xfrm>
          <a:prstGeom prst="rect">
            <a:avLst/>
          </a:prstGeom>
          <a:noFill/>
          <a:ln/>
        </p:spPr>
        <p:txBody>
          <a:bodyPr wrap="square" lIns="0" tIns="0" rIns="0" bIns="0" rtlCol="0" anchor="t"/>
          <a:lstStyle/>
          <a:p>
            <a:pPr indent="0" marL="0">
              <a:buNone/>
            </a:pPr>
            <a:r>
              <a:rPr lang="en-US" sz="2000" b="1" dirty="0">
                <a:solidFill>
                  <a:srgbClr val="0B1F3A"/>
                </a:solidFill>
                <a:latin typeface="Sora" pitchFamily="34" charset="0"/>
                <a:ea typeface="Sora" pitchFamily="34" charset="-122"/>
                <a:cs typeface="Sora" pitchFamily="34" charset="-120"/>
              </a:rPr>
              <a:t>For the seller</a:t>
            </a:r>
            <a:endParaRPr lang="en-US" sz="2000" dirty="0"/>
          </a:p>
        </p:txBody>
      </p:sp>
      <p:sp>
        <p:nvSpPr>
          <p:cNvPr id="12" name="Text 10"/>
          <p:cNvSpPr txBox="1"/>
          <p:nvPr/>
        </p:nvSpPr>
        <p:spPr>
          <a:xfrm>
            <a:off x="4892040" y="2103120"/>
            <a:ext cx="3291840" cy="640080"/>
          </a:xfrm>
          <a:prstGeom prst="rect">
            <a:avLst/>
          </a:prstGeom>
          <a:noFill/>
          <a:ln/>
        </p:spPr>
        <p:txBody>
          <a:bodyPr wrap="square" lIns="0" tIns="0" rIns="0" bIns="0" rtlCol="0" anchor="t"/>
          <a:lstStyle/>
          <a:p>
            <a:pPr indent="0" marL="0">
              <a:buNone/>
            </a:pPr>
            <a:r>
              <a:rPr lang="en-US" sz="1300" dirty="0">
                <a:solidFill>
                  <a:srgbClr val="5B6B7F"/>
                </a:solidFill>
              </a:rPr>
              <a:t>Ships first, waits to be paid. Needs credit insurance or financing.</a:t>
            </a:r>
            <a:endParaRPr lang="en-US" sz="1300" dirty="0"/>
          </a:p>
        </p:txBody>
      </p:sp>
      <p:sp>
        <p:nvSpPr>
          <p:cNvPr id="13" name="Text 11"/>
          <p:cNvSpPr txBox="1"/>
          <p:nvPr/>
        </p:nvSpPr>
        <p:spPr>
          <a:xfrm>
            <a:off x="4892040" y="2926080"/>
            <a:ext cx="3291840" cy="457200"/>
          </a:xfrm>
          <a:prstGeom prst="rect">
            <a:avLst/>
          </a:prstGeom>
          <a:noFill/>
          <a:ln/>
        </p:spPr>
        <p:txBody>
          <a:bodyPr wrap="square" lIns="0" tIns="0" rIns="0" bIns="0" rtlCol="0" anchor="t"/>
          <a:lstStyle/>
          <a:p>
            <a:pPr indent="0" marL="0">
              <a:buNone/>
            </a:pPr>
            <a:r>
              <a:rPr lang="en-US" sz="1200" b="1" dirty="0">
                <a:solidFill>
                  <a:srgbClr val="B97309"/>
                </a:solidFill>
              </a:rPr>
              <a:t>Risk: high</a:t>
            </a:r>
            <a:endParaRPr lang="en-US" sz="1200" dirty="0"/>
          </a:p>
        </p:txBody>
      </p:sp>
      <p:sp>
        <p:nvSpPr>
          <p:cNvPr id="14" name="Text 12"/>
          <p:cNvSpPr txBox="1"/>
          <p:nvPr/>
        </p:nvSpPr>
        <p:spPr>
          <a:xfrm>
            <a:off x="548640" y="3840480"/>
            <a:ext cx="8046720" cy="365760"/>
          </a:xfrm>
          <a:prstGeom prst="rect">
            <a:avLst/>
          </a:prstGeom>
          <a:noFill/>
          <a:ln/>
        </p:spPr>
        <p:txBody>
          <a:bodyPr wrap="square" lIns="0" tIns="0" rIns="0" bIns="0" rtlCol="0" anchor="t"/>
          <a:lstStyle/>
          <a:p>
            <a:pPr algn="ctr" indent="0" marL="0">
              <a:buNone/>
            </a:pPr>
            <a:r>
              <a:rPr lang="en-US" sz="1300" b="1" dirty="0">
                <a:solidFill>
                  <a:srgbClr val="0B1F3A"/>
                </a:solidFill>
              </a:rPr>
              <a:t>Credit insurance can cover non-payment risk.</a:t>
            </a:r>
            <a:endParaRPr lang="en-US" sz="13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txBox="1"/>
          <p:nvPr/>
        </p:nvSpPr>
        <p:spPr>
          <a:xfrm>
            <a:off x="548640" y="411480"/>
            <a:ext cx="7498080" cy="731520"/>
          </a:xfrm>
          <a:prstGeom prst="rect">
            <a:avLst/>
          </a:prstGeom>
          <a:noFill/>
          <a:ln/>
        </p:spPr>
        <p:txBody>
          <a:bodyPr wrap="square" lIns="0" tIns="0" rIns="0" bIns="0" rtlCol="0" anchor="t"/>
          <a:lstStyle/>
          <a:p>
            <a:pPr indent="0" marL="0">
              <a:buNone/>
            </a:pPr>
            <a:r>
              <a:rPr lang="en-US" sz="2600" b="1" dirty="0">
                <a:solidFill>
                  <a:srgbClr val="0B1F3A"/>
                </a:solidFill>
                <a:latin typeface="Sora" pitchFamily="34" charset="0"/>
                <a:ea typeface="Sora" pitchFamily="34" charset="-122"/>
                <a:cs typeface="Sora" pitchFamily="34" charset="-120"/>
              </a:rPr>
              <a:t>Documentary collection</a:t>
            </a:r>
            <a:endParaRPr lang="en-US" sz="2600" dirty="0"/>
          </a:p>
        </p:txBody>
      </p:sp>
      <p:sp>
        <p:nvSpPr>
          <p:cNvPr id="3" name="Text 1"/>
          <p:cNvSpPr txBox="1"/>
          <p:nvPr/>
        </p:nvSpPr>
        <p:spPr>
          <a:xfrm>
            <a:off x="6400800" y="457200"/>
            <a:ext cx="2194560" cy="274320"/>
          </a:xfrm>
          <a:prstGeom prst="rect">
            <a:avLst/>
          </a:prstGeom>
          <a:noFill/>
          <a:ln/>
        </p:spPr>
        <p:txBody>
          <a:bodyPr wrap="square" lIns="0" tIns="0" rIns="0" bIns="0" rtlCol="0" anchor="t"/>
          <a:lstStyle/>
          <a:p>
            <a:pPr algn="r" indent="0" marL="0">
              <a:buNone/>
            </a:pPr>
            <a:r>
              <a:rPr lang="en-US" sz="900" b="1" spc="200" kern="0" dirty="0">
                <a:solidFill>
                  <a:srgbClr val="14A3A0"/>
                </a:solidFill>
              </a:rPr>
              <a:t>4 MIN</a:t>
            </a:r>
            <a:endParaRPr lang="en-US" sz="900" dirty="0"/>
          </a:p>
        </p:txBody>
      </p:sp>
      <p:sp>
        <p:nvSpPr>
          <p:cNvPr id="4" name="Shape 2"/>
          <p:cNvSpPr/>
          <p:nvPr/>
        </p:nvSpPr>
        <p:spPr>
          <a:xfrm>
            <a:off x="548640" y="1280160"/>
            <a:ext cx="3840480" cy="2286000"/>
          </a:xfrm>
          <a:prstGeom prst="roundRect">
            <a:avLst>
              <a:gd name="adj" fmla="val 4800"/>
            </a:avLst>
          </a:prstGeom>
          <a:solidFill>
            <a:srgbClr val="FFFFFF"/>
          </a:solidFill>
          <a:ln w="9525">
            <a:solidFill>
              <a:srgbClr val="E6DCC6"/>
            </a:solidFill>
            <a:prstDash val="solid"/>
          </a:ln>
        </p:spPr>
      </p:sp>
      <p:sp>
        <p:nvSpPr>
          <p:cNvPr id="5" name="Shape 3"/>
          <p:cNvSpPr/>
          <p:nvPr/>
        </p:nvSpPr>
        <p:spPr>
          <a:xfrm>
            <a:off x="548640" y="1280160"/>
            <a:ext cx="91440" cy="2286000"/>
          </a:xfrm>
          <a:prstGeom prst="rect">
            <a:avLst/>
          </a:prstGeom>
          <a:solidFill>
            <a:srgbClr val="14A3A0"/>
          </a:solidFill>
          <a:ln w="12700">
            <a:solidFill>
              <a:srgbClr val="14A3A0"/>
            </a:solidFill>
            <a:prstDash val="solid"/>
          </a:ln>
        </p:spPr>
      </p:sp>
      <p:sp>
        <p:nvSpPr>
          <p:cNvPr id="6" name="Text 4"/>
          <p:cNvSpPr txBox="1"/>
          <p:nvPr/>
        </p:nvSpPr>
        <p:spPr>
          <a:xfrm>
            <a:off x="868680" y="1508760"/>
            <a:ext cx="3291840" cy="457200"/>
          </a:xfrm>
          <a:prstGeom prst="rect">
            <a:avLst/>
          </a:prstGeom>
          <a:noFill/>
          <a:ln/>
        </p:spPr>
        <p:txBody>
          <a:bodyPr wrap="square" lIns="0" tIns="0" rIns="0" bIns="0" rtlCol="0" anchor="t"/>
          <a:lstStyle/>
          <a:p>
            <a:pPr indent="0" marL="0">
              <a:buNone/>
            </a:pPr>
            <a:r>
              <a:rPr lang="en-US" sz="2000" b="1" dirty="0">
                <a:solidFill>
                  <a:srgbClr val="0B1F3A"/>
                </a:solidFill>
                <a:latin typeface="Sora" pitchFamily="34" charset="0"/>
                <a:ea typeface="Sora" pitchFamily="34" charset="-122"/>
                <a:cs typeface="Sora" pitchFamily="34" charset="-120"/>
              </a:rPr>
              <a:t>D/P</a:t>
            </a:r>
            <a:endParaRPr lang="en-US" sz="2000" dirty="0"/>
          </a:p>
        </p:txBody>
      </p:sp>
      <p:sp>
        <p:nvSpPr>
          <p:cNvPr id="7" name="Text 5"/>
          <p:cNvSpPr txBox="1"/>
          <p:nvPr/>
        </p:nvSpPr>
        <p:spPr>
          <a:xfrm>
            <a:off x="868680" y="2103120"/>
            <a:ext cx="3291840" cy="640080"/>
          </a:xfrm>
          <a:prstGeom prst="rect">
            <a:avLst/>
          </a:prstGeom>
          <a:noFill/>
          <a:ln/>
        </p:spPr>
        <p:txBody>
          <a:bodyPr wrap="square" lIns="0" tIns="0" rIns="0" bIns="0" rtlCol="0" anchor="t"/>
          <a:lstStyle/>
          <a:p>
            <a:pPr indent="0" marL="0">
              <a:buNone/>
            </a:pPr>
            <a:r>
              <a:rPr lang="en-US" sz="1300" dirty="0">
                <a:solidFill>
                  <a:srgbClr val="5B6B7F"/>
                </a:solidFill>
              </a:rPr>
              <a:t>Documents against payment. Buyer pays to get the documents and claim the goods.</a:t>
            </a:r>
            <a:endParaRPr lang="en-US" sz="1300" dirty="0"/>
          </a:p>
        </p:txBody>
      </p:sp>
      <p:sp>
        <p:nvSpPr>
          <p:cNvPr id="8" name="Text 6"/>
          <p:cNvSpPr txBox="1"/>
          <p:nvPr/>
        </p:nvSpPr>
        <p:spPr>
          <a:xfrm>
            <a:off x="868680" y="2926080"/>
            <a:ext cx="3291840" cy="457200"/>
          </a:xfrm>
          <a:prstGeom prst="rect">
            <a:avLst/>
          </a:prstGeom>
          <a:noFill/>
          <a:ln/>
        </p:spPr>
        <p:txBody>
          <a:bodyPr wrap="square" lIns="0" tIns="0" rIns="0" bIns="0" rtlCol="0" anchor="t"/>
          <a:lstStyle/>
          <a:p>
            <a:pPr indent="0" marL="0">
              <a:buNone/>
            </a:pPr>
            <a:r>
              <a:rPr lang="en-US" sz="1200" b="1" dirty="0">
                <a:solidFill>
                  <a:srgbClr val="14A3A0"/>
                </a:solidFill>
              </a:rPr>
              <a:t>Seller: moderate protection</a:t>
            </a:r>
            <a:endParaRPr lang="en-US" sz="1200" dirty="0"/>
          </a:p>
        </p:txBody>
      </p:sp>
      <p:sp>
        <p:nvSpPr>
          <p:cNvPr id="9" name="Shape 7"/>
          <p:cNvSpPr/>
          <p:nvPr/>
        </p:nvSpPr>
        <p:spPr>
          <a:xfrm>
            <a:off x="4572000" y="1280160"/>
            <a:ext cx="3840480" cy="2286000"/>
          </a:xfrm>
          <a:prstGeom prst="roundRect">
            <a:avLst>
              <a:gd name="adj" fmla="val 4800"/>
            </a:avLst>
          </a:prstGeom>
          <a:solidFill>
            <a:srgbClr val="FFFFFF"/>
          </a:solidFill>
          <a:ln w="9525">
            <a:solidFill>
              <a:srgbClr val="E6DCC6"/>
            </a:solidFill>
            <a:prstDash val="solid"/>
          </a:ln>
        </p:spPr>
      </p:sp>
      <p:sp>
        <p:nvSpPr>
          <p:cNvPr id="10" name="Shape 8"/>
          <p:cNvSpPr/>
          <p:nvPr/>
        </p:nvSpPr>
        <p:spPr>
          <a:xfrm>
            <a:off x="4572000" y="1280160"/>
            <a:ext cx="91440" cy="2286000"/>
          </a:xfrm>
          <a:prstGeom prst="rect">
            <a:avLst/>
          </a:prstGeom>
          <a:solidFill>
            <a:srgbClr val="F2A33A"/>
          </a:solidFill>
          <a:ln w="12700">
            <a:solidFill>
              <a:srgbClr val="F2A33A"/>
            </a:solidFill>
            <a:prstDash val="solid"/>
          </a:ln>
        </p:spPr>
      </p:sp>
      <p:sp>
        <p:nvSpPr>
          <p:cNvPr id="11" name="Text 9"/>
          <p:cNvSpPr txBox="1"/>
          <p:nvPr/>
        </p:nvSpPr>
        <p:spPr>
          <a:xfrm>
            <a:off x="4892040" y="1508760"/>
            <a:ext cx="3291840" cy="457200"/>
          </a:xfrm>
          <a:prstGeom prst="rect">
            <a:avLst/>
          </a:prstGeom>
          <a:noFill/>
          <a:ln/>
        </p:spPr>
        <p:txBody>
          <a:bodyPr wrap="square" lIns="0" tIns="0" rIns="0" bIns="0" rtlCol="0" anchor="t"/>
          <a:lstStyle/>
          <a:p>
            <a:pPr indent="0" marL="0">
              <a:buNone/>
            </a:pPr>
            <a:r>
              <a:rPr lang="en-US" sz="2000" b="1" dirty="0">
                <a:solidFill>
                  <a:srgbClr val="0B1F3A"/>
                </a:solidFill>
                <a:latin typeface="Sora" pitchFamily="34" charset="0"/>
                <a:ea typeface="Sora" pitchFamily="34" charset="-122"/>
                <a:cs typeface="Sora" pitchFamily="34" charset="-120"/>
              </a:rPr>
              <a:t>D/A</a:t>
            </a:r>
            <a:endParaRPr lang="en-US" sz="2000" dirty="0"/>
          </a:p>
        </p:txBody>
      </p:sp>
      <p:sp>
        <p:nvSpPr>
          <p:cNvPr id="12" name="Text 10"/>
          <p:cNvSpPr txBox="1"/>
          <p:nvPr/>
        </p:nvSpPr>
        <p:spPr>
          <a:xfrm>
            <a:off x="4892040" y="2103120"/>
            <a:ext cx="3291840" cy="640080"/>
          </a:xfrm>
          <a:prstGeom prst="rect">
            <a:avLst/>
          </a:prstGeom>
          <a:noFill/>
          <a:ln/>
        </p:spPr>
        <p:txBody>
          <a:bodyPr wrap="square" lIns="0" tIns="0" rIns="0" bIns="0" rtlCol="0" anchor="t"/>
          <a:lstStyle/>
          <a:p>
            <a:pPr indent="0" marL="0">
              <a:buNone/>
            </a:pPr>
            <a:r>
              <a:rPr lang="en-US" sz="1300" dirty="0">
                <a:solidFill>
                  <a:srgbClr val="5B6B7F"/>
                </a:solidFill>
              </a:rPr>
              <a:t>Documents against acceptance. Buyer accepts a time draft, pays later.</a:t>
            </a:r>
            <a:endParaRPr lang="en-US" sz="1300" dirty="0"/>
          </a:p>
        </p:txBody>
      </p:sp>
      <p:sp>
        <p:nvSpPr>
          <p:cNvPr id="13" name="Text 11"/>
          <p:cNvSpPr txBox="1"/>
          <p:nvPr/>
        </p:nvSpPr>
        <p:spPr>
          <a:xfrm>
            <a:off x="4892040" y="2926080"/>
            <a:ext cx="3291840" cy="457200"/>
          </a:xfrm>
          <a:prstGeom prst="rect">
            <a:avLst/>
          </a:prstGeom>
          <a:noFill/>
          <a:ln/>
        </p:spPr>
        <p:txBody>
          <a:bodyPr wrap="square" lIns="0" tIns="0" rIns="0" bIns="0" rtlCol="0" anchor="t"/>
          <a:lstStyle/>
          <a:p>
            <a:pPr indent="0" marL="0">
              <a:buNone/>
            </a:pPr>
            <a:r>
              <a:rPr lang="en-US" sz="1200" b="1" dirty="0">
                <a:solidFill>
                  <a:srgbClr val="B97309"/>
                </a:solidFill>
              </a:rPr>
              <a:t>Seller: more risk</a:t>
            </a:r>
            <a:endParaRPr lang="en-US" sz="1200" dirty="0"/>
          </a:p>
        </p:txBody>
      </p:sp>
      <p:sp>
        <p:nvSpPr>
          <p:cNvPr id="14" name="Text 12"/>
          <p:cNvSpPr txBox="1"/>
          <p:nvPr/>
        </p:nvSpPr>
        <p:spPr>
          <a:xfrm>
            <a:off x="548640" y="3840480"/>
            <a:ext cx="8046720" cy="365760"/>
          </a:xfrm>
          <a:prstGeom prst="rect">
            <a:avLst/>
          </a:prstGeom>
          <a:noFill/>
          <a:ln/>
        </p:spPr>
        <p:txBody>
          <a:bodyPr wrap="square" lIns="0" tIns="0" rIns="0" bIns="0" rtlCol="0" anchor="t"/>
          <a:lstStyle/>
          <a:p>
            <a:pPr algn="ctr" indent="0" marL="0">
              <a:buNone/>
            </a:pPr>
            <a:r>
              <a:rPr lang="en-US" sz="1300" b="1" dirty="0">
                <a:solidFill>
                  <a:srgbClr val="0B1F3A"/>
                </a:solidFill>
              </a:rPr>
              <a:t>Banks handle documents but do not guarantee payment.</a:t>
            </a:r>
            <a:endParaRPr lang="en-US" sz="13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txBox="1"/>
          <p:nvPr/>
        </p:nvSpPr>
        <p:spPr>
          <a:xfrm>
            <a:off x="548640" y="411480"/>
            <a:ext cx="7498080" cy="731520"/>
          </a:xfrm>
          <a:prstGeom prst="rect">
            <a:avLst/>
          </a:prstGeom>
          <a:noFill/>
          <a:ln/>
        </p:spPr>
        <p:txBody>
          <a:bodyPr wrap="square" lIns="0" tIns="0" rIns="0" bIns="0" rtlCol="0" anchor="t"/>
          <a:lstStyle/>
          <a:p>
            <a:pPr indent="0" marL="0">
              <a:buNone/>
            </a:pPr>
            <a:r>
              <a:rPr lang="en-US" sz="2600" b="1" dirty="0">
                <a:solidFill>
                  <a:srgbClr val="0B1F3A"/>
                </a:solidFill>
                <a:latin typeface="Sora" pitchFamily="34" charset="0"/>
                <a:ea typeface="Sora" pitchFamily="34" charset="-122"/>
                <a:cs typeface="Sora" pitchFamily="34" charset="-120"/>
              </a:rPr>
              <a:t>Letter of credit: who is involved</a:t>
            </a:r>
            <a:endParaRPr lang="en-US" sz="2600" dirty="0"/>
          </a:p>
        </p:txBody>
      </p:sp>
      <p:sp>
        <p:nvSpPr>
          <p:cNvPr id="3" name="Text 1"/>
          <p:cNvSpPr txBox="1"/>
          <p:nvPr/>
        </p:nvSpPr>
        <p:spPr>
          <a:xfrm>
            <a:off x="6400800" y="457200"/>
            <a:ext cx="2194560" cy="274320"/>
          </a:xfrm>
          <a:prstGeom prst="rect">
            <a:avLst/>
          </a:prstGeom>
          <a:noFill/>
          <a:ln/>
        </p:spPr>
        <p:txBody>
          <a:bodyPr wrap="square" lIns="0" tIns="0" rIns="0" bIns="0" rtlCol="0" anchor="t"/>
          <a:lstStyle/>
          <a:p>
            <a:pPr algn="r" indent="0" marL="0">
              <a:buNone/>
            </a:pPr>
            <a:r>
              <a:rPr lang="en-US" sz="900" b="1" spc="200" kern="0" dirty="0">
                <a:solidFill>
                  <a:srgbClr val="14A3A0"/>
                </a:solidFill>
              </a:rPr>
              <a:t>5 MIN</a:t>
            </a:r>
            <a:endParaRPr lang="en-US" sz="900" dirty="0"/>
          </a:p>
        </p:txBody>
      </p:sp>
      <p:sp>
        <p:nvSpPr>
          <p:cNvPr id="4" name="Shape 2"/>
          <p:cNvSpPr/>
          <p:nvPr/>
        </p:nvSpPr>
        <p:spPr>
          <a:xfrm>
            <a:off x="548640" y="1280160"/>
            <a:ext cx="7955280" cy="530352"/>
          </a:xfrm>
          <a:prstGeom prst="roundRect">
            <a:avLst>
              <a:gd name="adj" fmla="val 20690"/>
            </a:avLst>
          </a:prstGeom>
          <a:solidFill>
            <a:srgbClr val="FFFFFF"/>
          </a:solidFill>
          <a:ln w="9525">
            <a:solidFill>
              <a:srgbClr val="E6DCC6"/>
            </a:solidFill>
            <a:prstDash val="solid"/>
          </a:ln>
        </p:spPr>
      </p:sp>
      <p:sp>
        <p:nvSpPr>
          <p:cNvPr id="5" name="Text 3"/>
          <p:cNvSpPr txBox="1"/>
          <p:nvPr/>
        </p:nvSpPr>
        <p:spPr>
          <a:xfrm>
            <a:off x="777240" y="1280160"/>
            <a:ext cx="457200" cy="530352"/>
          </a:xfrm>
          <a:prstGeom prst="rect">
            <a:avLst/>
          </a:prstGeom>
          <a:noFill/>
          <a:ln/>
        </p:spPr>
        <p:txBody>
          <a:bodyPr wrap="square" lIns="0" tIns="0" rIns="0" bIns="0" rtlCol="0" anchor="ctr"/>
          <a:lstStyle/>
          <a:p>
            <a:pPr indent="0" marL="0">
              <a:buNone/>
            </a:pPr>
            <a:r>
              <a:rPr lang="en-US" sz="1800" b="1" dirty="0">
                <a:solidFill>
                  <a:srgbClr val="F2A33A"/>
                </a:solidFill>
                <a:latin typeface="Sora" pitchFamily="34" charset="0"/>
                <a:ea typeface="Sora" pitchFamily="34" charset="-122"/>
                <a:cs typeface="Sora" pitchFamily="34" charset="-120"/>
              </a:rPr>
              <a:t>1</a:t>
            </a:r>
            <a:endParaRPr lang="en-US" sz="1800" dirty="0"/>
          </a:p>
        </p:txBody>
      </p:sp>
      <p:sp>
        <p:nvSpPr>
          <p:cNvPr id="6" name="Text 4"/>
          <p:cNvSpPr txBox="1"/>
          <p:nvPr/>
        </p:nvSpPr>
        <p:spPr>
          <a:xfrm>
            <a:off x="1371600" y="1280160"/>
            <a:ext cx="2194560" cy="530352"/>
          </a:xfrm>
          <a:prstGeom prst="rect">
            <a:avLst/>
          </a:prstGeom>
          <a:noFill/>
          <a:ln/>
        </p:spPr>
        <p:txBody>
          <a:bodyPr wrap="square" lIns="0" tIns="0" rIns="0" bIns="0" rtlCol="0" anchor="ctr"/>
          <a:lstStyle/>
          <a:p>
            <a:pPr indent="0" marL="0">
              <a:buNone/>
            </a:pPr>
            <a:r>
              <a:rPr lang="en-US" sz="1300" b="1" dirty="0">
                <a:solidFill>
                  <a:srgbClr val="0B1F3A"/>
                </a:solidFill>
              </a:rPr>
              <a:t>Applicant</a:t>
            </a:r>
            <a:endParaRPr lang="en-US" sz="1300" dirty="0"/>
          </a:p>
        </p:txBody>
      </p:sp>
      <p:sp>
        <p:nvSpPr>
          <p:cNvPr id="7" name="Text 5"/>
          <p:cNvSpPr txBox="1"/>
          <p:nvPr/>
        </p:nvSpPr>
        <p:spPr>
          <a:xfrm>
            <a:off x="3566160" y="1280160"/>
            <a:ext cx="4754880" cy="530352"/>
          </a:xfrm>
          <a:prstGeom prst="rect">
            <a:avLst/>
          </a:prstGeom>
          <a:noFill/>
          <a:ln/>
        </p:spPr>
        <p:txBody>
          <a:bodyPr wrap="square" lIns="0" tIns="0" rIns="0" bIns="0" rtlCol="0" anchor="ctr"/>
          <a:lstStyle/>
          <a:p>
            <a:pPr indent="0" marL="0">
              <a:buNone/>
            </a:pPr>
            <a:r>
              <a:rPr lang="en-US" sz="1100" dirty="0">
                <a:solidFill>
                  <a:srgbClr val="5B6B7F"/>
                </a:solidFill>
              </a:rPr>
              <a:t>The buyer, who asks the bank to open it</a:t>
            </a:r>
            <a:endParaRPr lang="en-US" sz="1100" dirty="0"/>
          </a:p>
        </p:txBody>
      </p:sp>
      <p:sp>
        <p:nvSpPr>
          <p:cNvPr id="8" name="Shape 6"/>
          <p:cNvSpPr/>
          <p:nvPr/>
        </p:nvSpPr>
        <p:spPr>
          <a:xfrm>
            <a:off x="548640" y="1901952"/>
            <a:ext cx="7955280" cy="530352"/>
          </a:xfrm>
          <a:prstGeom prst="roundRect">
            <a:avLst>
              <a:gd name="adj" fmla="val 20690"/>
            </a:avLst>
          </a:prstGeom>
          <a:solidFill>
            <a:srgbClr val="FFFFFF"/>
          </a:solidFill>
          <a:ln w="9525">
            <a:solidFill>
              <a:srgbClr val="E6DCC6"/>
            </a:solidFill>
            <a:prstDash val="solid"/>
          </a:ln>
        </p:spPr>
      </p:sp>
      <p:sp>
        <p:nvSpPr>
          <p:cNvPr id="9" name="Text 7"/>
          <p:cNvSpPr txBox="1"/>
          <p:nvPr/>
        </p:nvSpPr>
        <p:spPr>
          <a:xfrm>
            <a:off x="777240" y="1901952"/>
            <a:ext cx="457200" cy="530352"/>
          </a:xfrm>
          <a:prstGeom prst="rect">
            <a:avLst/>
          </a:prstGeom>
          <a:noFill/>
          <a:ln/>
        </p:spPr>
        <p:txBody>
          <a:bodyPr wrap="square" lIns="0" tIns="0" rIns="0" bIns="0" rtlCol="0" anchor="ctr"/>
          <a:lstStyle/>
          <a:p>
            <a:pPr indent="0" marL="0">
              <a:buNone/>
            </a:pPr>
            <a:r>
              <a:rPr lang="en-US" sz="1800" b="1" dirty="0">
                <a:solidFill>
                  <a:srgbClr val="F2A33A"/>
                </a:solidFill>
                <a:latin typeface="Sora" pitchFamily="34" charset="0"/>
                <a:ea typeface="Sora" pitchFamily="34" charset="-122"/>
                <a:cs typeface="Sora" pitchFamily="34" charset="-120"/>
              </a:rPr>
              <a:t>2</a:t>
            </a:r>
            <a:endParaRPr lang="en-US" sz="1800" dirty="0"/>
          </a:p>
        </p:txBody>
      </p:sp>
      <p:sp>
        <p:nvSpPr>
          <p:cNvPr id="10" name="Text 8"/>
          <p:cNvSpPr txBox="1"/>
          <p:nvPr/>
        </p:nvSpPr>
        <p:spPr>
          <a:xfrm>
            <a:off x="1371600" y="1901952"/>
            <a:ext cx="2194560" cy="530352"/>
          </a:xfrm>
          <a:prstGeom prst="rect">
            <a:avLst/>
          </a:prstGeom>
          <a:noFill/>
          <a:ln/>
        </p:spPr>
        <p:txBody>
          <a:bodyPr wrap="square" lIns="0" tIns="0" rIns="0" bIns="0" rtlCol="0" anchor="ctr"/>
          <a:lstStyle/>
          <a:p>
            <a:pPr indent="0" marL="0">
              <a:buNone/>
            </a:pPr>
            <a:r>
              <a:rPr lang="en-US" sz="1300" b="1" dirty="0">
                <a:solidFill>
                  <a:srgbClr val="0B1F3A"/>
                </a:solidFill>
              </a:rPr>
              <a:t>Issuing bank</a:t>
            </a:r>
            <a:endParaRPr lang="en-US" sz="1300" dirty="0"/>
          </a:p>
        </p:txBody>
      </p:sp>
      <p:sp>
        <p:nvSpPr>
          <p:cNvPr id="11" name="Text 9"/>
          <p:cNvSpPr txBox="1"/>
          <p:nvPr/>
        </p:nvSpPr>
        <p:spPr>
          <a:xfrm>
            <a:off x="3566160" y="1901952"/>
            <a:ext cx="4754880" cy="530352"/>
          </a:xfrm>
          <a:prstGeom prst="rect">
            <a:avLst/>
          </a:prstGeom>
          <a:noFill/>
          <a:ln/>
        </p:spPr>
        <p:txBody>
          <a:bodyPr wrap="square" lIns="0" tIns="0" rIns="0" bIns="0" rtlCol="0" anchor="ctr"/>
          <a:lstStyle/>
          <a:p>
            <a:pPr indent="0" marL="0">
              <a:buNone/>
            </a:pPr>
            <a:r>
              <a:rPr lang="en-US" sz="1100" dirty="0">
                <a:solidFill>
                  <a:srgbClr val="5B6B7F"/>
                </a:solidFill>
              </a:rPr>
              <a:t>Buyer's bank, promises to pay if documents comply</a:t>
            </a:r>
            <a:endParaRPr lang="en-US" sz="1100" dirty="0"/>
          </a:p>
        </p:txBody>
      </p:sp>
      <p:sp>
        <p:nvSpPr>
          <p:cNvPr id="12" name="Shape 10"/>
          <p:cNvSpPr/>
          <p:nvPr/>
        </p:nvSpPr>
        <p:spPr>
          <a:xfrm>
            <a:off x="548640" y="2523744"/>
            <a:ext cx="7955280" cy="530352"/>
          </a:xfrm>
          <a:prstGeom prst="roundRect">
            <a:avLst>
              <a:gd name="adj" fmla="val 20690"/>
            </a:avLst>
          </a:prstGeom>
          <a:solidFill>
            <a:srgbClr val="FFFFFF"/>
          </a:solidFill>
          <a:ln w="9525">
            <a:solidFill>
              <a:srgbClr val="E6DCC6"/>
            </a:solidFill>
            <a:prstDash val="solid"/>
          </a:ln>
        </p:spPr>
      </p:sp>
      <p:sp>
        <p:nvSpPr>
          <p:cNvPr id="13" name="Text 11"/>
          <p:cNvSpPr txBox="1"/>
          <p:nvPr/>
        </p:nvSpPr>
        <p:spPr>
          <a:xfrm>
            <a:off x="777240" y="2523744"/>
            <a:ext cx="457200" cy="530352"/>
          </a:xfrm>
          <a:prstGeom prst="rect">
            <a:avLst/>
          </a:prstGeom>
          <a:noFill/>
          <a:ln/>
        </p:spPr>
        <p:txBody>
          <a:bodyPr wrap="square" lIns="0" tIns="0" rIns="0" bIns="0" rtlCol="0" anchor="ctr"/>
          <a:lstStyle/>
          <a:p>
            <a:pPr indent="0" marL="0">
              <a:buNone/>
            </a:pPr>
            <a:r>
              <a:rPr lang="en-US" sz="1800" b="1" dirty="0">
                <a:solidFill>
                  <a:srgbClr val="F2A33A"/>
                </a:solidFill>
                <a:latin typeface="Sora" pitchFamily="34" charset="0"/>
                <a:ea typeface="Sora" pitchFamily="34" charset="-122"/>
                <a:cs typeface="Sora" pitchFamily="34" charset="-120"/>
              </a:rPr>
              <a:t>3</a:t>
            </a:r>
            <a:endParaRPr lang="en-US" sz="1800" dirty="0"/>
          </a:p>
        </p:txBody>
      </p:sp>
      <p:sp>
        <p:nvSpPr>
          <p:cNvPr id="14" name="Text 12"/>
          <p:cNvSpPr txBox="1"/>
          <p:nvPr/>
        </p:nvSpPr>
        <p:spPr>
          <a:xfrm>
            <a:off x="1371600" y="2523744"/>
            <a:ext cx="2194560" cy="530352"/>
          </a:xfrm>
          <a:prstGeom prst="rect">
            <a:avLst/>
          </a:prstGeom>
          <a:noFill/>
          <a:ln/>
        </p:spPr>
        <p:txBody>
          <a:bodyPr wrap="square" lIns="0" tIns="0" rIns="0" bIns="0" rtlCol="0" anchor="ctr"/>
          <a:lstStyle/>
          <a:p>
            <a:pPr indent="0" marL="0">
              <a:buNone/>
            </a:pPr>
            <a:r>
              <a:rPr lang="en-US" sz="1300" b="1" dirty="0">
                <a:solidFill>
                  <a:srgbClr val="0B1F3A"/>
                </a:solidFill>
              </a:rPr>
              <a:t>Beneficiary</a:t>
            </a:r>
            <a:endParaRPr lang="en-US" sz="1300" dirty="0"/>
          </a:p>
        </p:txBody>
      </p:sp>
      <p:sp>
        <p:nvSpPr>
          <p:cNvPr id="15" name="Text 13"/>
          <p:cNvSpPr txBox="1"/>
          <p:nvPr/>
        </p:nvSpPr>
        <p:spPr>
          <a:xfrm>
            <a:off x="3566160" y="2523744"/>
            <a:ext cx="4754880" cy="530352"/>
          </a:xfrm>
          <a:prstGeom prst="rect">
            <a:avLst/>
          </a:prstGeom>
          <a:noFill/>
          <a:ln/>
        </p:spPr>
        <p:txBody>
          <a:bodyPr wrap="square" lIns="0" tIns="0" rIns="0" bIns="0" rtlCol="0" anchor="ctr"/>
          <a:lstStyle/>
          <a:p>
            <a:pPr indent="0" marL="0">
              <a:buNone/>
            </a:pPr>
            <a:r>
              <a:rPr lang="en-US" sz="1100" dirty="0">
                <a:solidFill>
                  <a:srgbClr val="5B6B7F"/>
                </a:solidFill>
              </a:rPr>
              <a:t>The seller, who is paid</a:t>
            </a:r>
            <a:endParaRPr lang="en-US" sz="1100" dirty="0"/>
          </a:p>
        </p:txBody>
      </p:sp>
      <p:sp>
        <p:nvSpPr>
          <p:cNvPr id="16" name="Shape 14"/>
          <p:cNvSpPr/>
          <p:nvPr/>
        </p:nvSpPr>
        <p:spPr>
          <a:xfrm>
            <a:off x="548640" y="3145536"/>
            <a:ext cx="7955280" cy="530352"/>
          </a:xfrm>
          <a:prstGeom prst="roundRect">
            <a:avLst>
              <a:gd name="adj" fmla="val 20690"/>
            </a:avLst>
          </a:prstGeom>
          <a:solidFill>
            <a:srgbClr val="FFFFFF"/>
          </a:solidFill>
          <a:ln w="9525">
            <a:solidFill>
              <a:srgbClr val="E6DCC6"/>
            </a:solidFill>
            <a:prstDash val="solid"/>
          </a:ln>
        </p:spPr>
      </p:sp>
      <p:sp>
        <p:nvSpPr>
          <p:cNvPr id="17" name="Text 15"/>
          <p:cNvSpPr txBox="1"/>
          <p:nvPr/>
        </p:nvSpPr>
        <p:spPr>
          <a:xfrm>
            <a:off x="777240" y="3145536"/>
            <a:ext cx="457200" cy="530352"/>
          </a:xfrm>
          <a:prstGeom prst="rect">
            <a:avLst/>
          </a:prstGeom>
          <a:noFill/>
          <a:ln/>
        </p:spPr>
        <p:txBody>
          <a:bodyPr wrap="square" lIns="0" tIns="0" rIns="0" bIns="0" rtlCol="0" anchor="ctr"/>
          <a:lstStyle/>
          <a:p>
            <a:pPr indent="0" marL="0">
              <a:buNone/>
            </a:pPr>
            <a:r>
              <a:rPr lang="en-US" sz="1800" b="1" dirty="0">
                <a:solidFill>
                  <a:srgbClr val="F2A33A"/>
                </a:solidFill>
                <a:latin typeface="Sora" pitchFamily="34" charset="0"/>
                <a:ea typeface="Sora" pitchFamily="34" charset="-122"/>
                <a:cs typeface="Sora" pitchFamily="34" charset="-120"/>
              </a:rPr>
              <a:t>4</a:t>
            </a:r>
            <a:endParaRPr lang="en-US" sz="1800" dirty="0"/>
          </a:p>
        </p:txBody>
      </p:sp>
      <p:sp>
        <p:nvSpPr>
          <p:cNvPr id="18" name="Text 16"/>
          <p:cNvSpPr txBox="1"/>
          <p:nvPr/>
        </p:nvSpPr>
        <p:spPr>
          <a:xfrm>
            <a:off x="1371600" y="3145536"/>
            <a:ext cx="2194560" cy="530352"/>
          </a:xfrm>
          <a:prstGeom prst="rect">
            <a:avLst/>
          </a:prstGeom>
          <a:noFill/>
          <a:ln/>
        </p:spPr>
        <p:txBody>
          <a:bodyPr wrap="square" lIns="0" tIns="0" rIns="0" bIns="0" rtlCol="0" anchor="ctr"/>
          <a:lstStyle/>
          <a:p>
            <a:pPr indent="0" marL="0">
              <a:buNone/>
            </a:pPr>
            <a:r>
              <a:rPr lang="en-US" sz="1300" b="1" dirty="0">
                <a:solidFill>
                  <a:srgbClr val="0B1F3A"/>
                </a:solidFill>
              </a:rPr>
              <a:t>Advising bank</a:t>
            </a:r>
            <a:endParaRPr lang="en-US" sz="1300" dirty="0"/>
          </a:p>
        </p:txBody>
      </p:sp>
      <p:sp>
        <p:nvSpPr>
          <p:cNvPr id="19" name="Text 17"/>
          <p:cNvSpPr txBox="1"/>
          <p:nvPr/>
        </p:nvSpPr>
        <p:spPr>
          <a:xfrm>
            <a:off x="3566160" y="3145536"/>
            <a:ext cx="4754880" cy="530352"/>
          </a:xfrm>
          <a:prstGeom prst="rect">
            <a:avLst/>
          </a:prstGeom>
          <a:noFill/>
          <a:ln/>
        </p:spPr>
        <p:txBody>
          <a:bodyPr wrap="square" lIns="0" tIns="0" rIns="0" bIns="0" rtlCol="0" anchor="ctr"/>
          <a:lstStyle/>
          <a:p>
            <a:pPr indent="0" marL="0">
              <a:buNone/>
            </a:pPr>
            <a:r>
              <a:rPr lang="en-US" sz="1100" dirty="0">
                <a:solidFill>
                  <a:srgbClr val="5B6B7F"/>
                </a:solidFill>
              </a:rPr>
              <a:t>Seller's bank, passes the LC on</a:t>
            </a:r>
            <a:endParaRPr lang="en-US" sz="1100" dirty="0"/>
          </a:p>
        </p:txBody>
      </p:sp>
      <p:sp>
        <p:nvSpPr>
          <p:cNvPr id="20" name="Shape 18"/>
          <p:cNvSpPr/>
          <p:nvPr/>
        </p:nvSpPr>
        <p:spPr>
          <a:xfrm>
            <a:off x="548640" y="3767328"/>
            <a:ext cx="7955280" cy="530352"/>
          </a:xfrm>
          <a:prstGeom prst="roundRect">
            <a:avLst>
              <a:gd name="adj" fmla="val 20690"/>
            </a:avLst>
          </a:prstGeom>
          <a:solidFill>
            <a:srgbClr val="FFFFFF"/>
          </a:solidFill>
          <a:ln w="9525">
            <a:solidFill>
              <a:srgbClr val="E6DCC6"/>
            </a:solidFill>
            <a:prstDash val="solid"/>
          </a:ln>
        </p:spPr>
      </p:sp>
      <p:sp>
        <p:nvSpPr>
          <p:cNvPr id="21" name="Text 19"/>
          <p:cNvSpPr txBox="1"/>
          <p:nvPr/>
        </p:nvSpPr>
        <p:spPr>
          <a:xfrm>
            <a:off x="777240" y="3767328"/>
            <a:ext cx="457200" cy="530352"/>
          </a:xfrm>
          <a:prstGeom prst="rect">
            <a:avLst/>
          </a:prstGeom>
          <a:noFill/>
          <a:ln/>
        </p:spPr>
        <p:txBody>
          <a:bodyPr wrap="square" lIns="0" tIns="0" rIns="0" bIns="0" rtlCol="0" anchor="ctr"/>
          <a:lstStyle/>
          <a:p>
            <a:pPr indent="0" marL="0">
              <a:buNone/>
            </a:pPr>
            <a:r>
              <a:rPr lang="en-US" sz="1800" b="1" dirty="0">
                <a:solidFill>
                  <a:srgbClr val="F2A33A"/>
                </a:solidFill>
                <a:latin typeface="Sora" pitchFamily="34" charset="0"/>
                <a:ea typeface="Sora" pitchFamily="34" charset="-122"/>
                <a:cs typeface="Sora" pitchFamily="34" charset="-120"/>
              </a:rPr>
              <a:t>5</a:t>
            </a:r>
            <a:endParaRPr lang="en-US" sz="1800" dirty="0"/>
          </a:p>
        </p:txBody>
      </p:sp>
      <p:sp>
        <p:nvSpPr>
          <p:cNvPr id="22" name="Text 20"/>
          <p:cNvSpPr txBox="1"/>
          <p:nvPr/>
        </p:nvSpPr>
        <p:spPr>
          <a:xfrm>
            <a:off x="1371600" y="3767328"/>
            <a:ext cx="2194560" cy="530352"/>
          </a:xfrm>
          <a:prstGeom prst="rect">
            <a:avLst/>
          </a:prstGeom>
          <a:noFill/>
          <a:ln/>
        </p:spPr>
        <p:txBody>
          <a:bodyPr wrap="square" lIns="0" tIns="0" rIns="0" bIns="0" rtlCol="0" anchor="ctr"/>
          <a:lstStyle/>
          <a:p>
            <a:pPr indent="0" marL="0">
              <a:buNone/>
            </a:pPr>
            <a:r>
              <a:rPr lang="en-US" sz="1300" b="1" dirty="0">
                <a:solidFill>
                  <a:srgbClr val="0B1F3A"/>
                </a:solidFill>
              </a:rPr>
              <a:t>Confirming bank</a:t>
            </a:r>
            <a:endParaRPr lang="en-US" sz="1300" dirty="0"/>
          </a:p>
        </p:txBody>
      </p:sp>
      <p:sp>
        <p:nvSpPr>
          <p:cNvPr id="23" name="Text 21"/>
          <p:cNvSpPr txBox="1"/>
          <p:nvPr/>
        </p:nvSpPr>
        <p:spPr>
          <a:xfrm>
            <a:off x="3566160" y="3767328"/>
            <a:ext cx="4754880" cy="530352"/>
          </a:xfrm>
          <a:prstGeom prst="rect">
            <a:avLst/>
          </a:prstGeom>
          <a:noFill/>
          <a:ln/>
        </p:spPr>
        <p:txBody>
          <a:bodyPr wrap="square" lIns="0" tIns="0" rIns="0" bIns="0" rtlCol="0" anchor="ctr"/>
          <a:lstStyle/>
          <a:p>
            <a:pPr indent="0" marL="0">
              <a:buNone/>
            </a:pPr>
            <a:r>
              <a:rPr lang="en-US" sz="1100" dirty="0">
                <a:solidFill>
                  <a:srgbClr val="5B6B7F"/>
                </a:solidFill>
              </a:rPr>
              <a:t>Optional. Adds its own promise to pay</a:t>
            </a:r>
            <a:endParaRPr lang="en-US" sz="11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txBox="1"/>
          <p:nvPr/>
        </p:nvSpPr>
        <p:spPr>
          <a:xfrm>
            <a:off x="548640" y="411480"/>
            <a:ext cx="7498080" cy="731520"/>
          </a:xfrm>
          <a:prstGeom prst="rect">
            <a:avLst/>
          </a:prstGeom>
          <a:noFill/>
          <a:ln/>
        </p:spPr>
        <p:txBody>
          <a:bodyPr wrap="square" lIns="0" tIns="0" rIns="0" bIns="0" rtlCol="0" anchor="t"/>
          <a:lstStyle/>
          <a:p>
            <a:pPr indent="0" marL="0">
              <a:buNone/>
            </a:pPr>
            <a:r>
              <a:rPr lang="en-US" sz="2600" b="1" dirty="0">
                <a:solidFill>
                  <a:srgbClr val="0B1F3A"/>
                </a:solidFill>
                <a:latin typeface="Sora" pitchFamily="34" charset="0"/>
                <a:ea typeface="Sora" pitchFamily="34" charset="-122"/>
                <a:cs typeface="Sora" pitchFamily="34" charset="-120"/>
              </a:rPr>
              <a:t>The LC cycle</a:t>
            </a:r>
            <a:endParaRPr lang="en-US" sz="2600" dirty="0"/>
          </a:p>
        </p:txBody>
      </p:sp>
      <p:sp>
        <p:nvSpPr>
          <p:cNvPr id="3" name="Text 1"/>
          <p:cNvSpPr txBox="1"/>
          <p:nvPr/>
        </p:nvSpPr>
        <p:spPr>
          <a:xfrm>
            <a:off x="6400800" y="457200"/>
            <a:ext cx="2194560" cy="274320"/>
          </a:xfrm>
          <a:prstGeom prst="rect">
            <a:avLst/>
          </a:prstGeom>
          <a:noFill/>
          <a:ln/>
        </p:spPr>
        <p:txBody>
          <a:bodyPr wrap="square" lIns="0" tIns="0" rIns="0" bIns="0" rtlCol="0" anchor="t"/>
          <a:lstStyle/>
          <a:p>
            <a:pPr algn="r" indent="0" marL="0">
              <a:buNone/>
            </a:pPr>
            <a:r>
              <a:rPr lang="en-US" sz="900" b="1" spc="200" kern="0" dirty="0">
                <a:solidFill>
                  <a:srgbClr val="14A3A0"/>
                </a:solidFill>
              </a:rPr>
              <a:t>5 MIN</a:t>
            </a:r>
            <a:endParaRPr lang="en-US" sz="900" dirty="0"/>
          </a:p>
        </p:txBody>
      </p:sp>
      <p:sp>
        <p:nvSpPr>
          <p:cNvPr id="4" name="Text 2"/>
          <p:cNvSpPr txBox="1"/>
          <p:nvPr/>
        </p:nvSpPr>
        <p:spPr>
          <a:xfrm>
            <a:off x="548640" y="1143000"/>
            <a:ext cx="7680960" cy="457200"/>
          </a:xfrm>
          <a:prstGeom prst="rect">
            <a:avLst/>
          </a:prstGeom>
          <a:noFill/>
          <a:ln/>
        </p:spPr>
        <p:txBody>
          <a:bodyPr wrap="square" lIns="0" tIns="0" rIns="0" bIns="0" rtlCol="0" anchor="t"/>
          <a:lstStyle/>
          <a:p>
            <a:pPr indent="0" marL="0">
              <a:buNone/>
            </a:pPr>
            <a:r>
              <a:rPr lang="en-US" sz="1300" dirty="0">
                <a:solidFill>
                  <a:srgbClr val="5B6B7F"/>
                </a:solidFill>
              </a:rPr>
              <a:t>Six steps from contract to payment.</a:t>
            </a:r>
            <a:endParaRPr lang="en-US" sz="1300" dirty="0"/>
          </a:p>
        </p:txBody>
      </p:sp>
      <p:sp>
        <p:nvSpPr>
          <p:cNvPr id="5" name="Shape 3"/>
          <p:cNvSpPr/>
          <p:nvPr/>
        </p:nvSpPr>
        <p:spPr>
          <a:xfrm>
            <a:off x="548640" y="1920240"/>
            <a:ext cx="1432560" cy="822960"/>
          </a:xfrm>
          <a:prstGeom prst="chevron">
            <a:avLst/>
          </a:prstGeom>
          <a:solidFill>
            <a:srgbClr val="14A3A0"/>
          </a:solidFill>
          <a:ln w="25400">
            <a:solidFill>
              <a:srgbClr val="F7F1E6"/>
            </a:solidFill>
            <a:prstDash val="solid"/>
          </a:ln>
        </p:spPr>
      </p:sp>
      <p:sp>
        <p:nvSpPr>
          <p:cNvPr id="6" name="Text 4"/>
          <p:cNvSpPr txBox="1"/>
          <p:nvPr/>
        </p:nvSpPr>
        <p:spPr>
          <a:xfrm>
            <a:off x="822960" y="1920240"/>
            <a:ext cx="975360" cy="822960"/>
          </a:xfrm>
          <a:prstGeom prst="rect">
            <a:avLst/>
          </a:prstGeom>
          <a:noFill/>
          <a:ln/>
        </p:spPr>
        <p:txBody>
          <a:bodyPr wrap="square" lIns="0" tIns="0" rIns="0" bIns="0" rtlCol="0" anchor="ctr"/>
          <a:lstStyle/>
          <a:p>
            <a:pPr algn="ctr" indent="0" marL="0">
              <a:buNone/>
            </a:pPr>
            <a:r>
              <a:rPr lang="en-US" sz="1200" b="1" dirty="0">
                <a:solidFill>
                  <a:srgbClr val="FFFFFF"/>
                </a:solidFill>
              </a:rPr>
              <a:t>Contract</a:t>
            </a:r>
            <a:endParaRPr lang="en-US" sz="1200" dirty="0"/>
          </a:p>
        </p:txBody>
      </p:sp>
      <p:sp>
        <p:nvSpPr>
          <p:cNvPr id="7" name="Text 5"/>
          <p:cNvSpPr txBox="1"/>
          <p:nvPr/>
        </p:nvSpPr>
        <p:spPr>
          <a:xfrm>
            <a:off x="594360" y="2926080"/>
            <a:ext cx="1249680" cy="822960"/>
          </a:xfrm>
          <a:prstGeom prst="rect">
            <a:avLst/>
          </a:prstGeom>
          <a:noFill/>
          <a:ln/>
        </p:spPr>
        <p:txBody>
          <a:bodyPr wrap="square" lIns="0" tIns="0" rIns="0" bIns="0" rtlCol="0" anchor="t"/>
          <a:lstStyle/>
          <a:p>
            <a:pPr algn="ctr" indent="0" marL="0">
              <a:buNone/>
            </a:pPr>
            <a:r>
              <a:rPr lang="en-US" sz="1000" dirty="0">
                <a:solidFill>
                  <a:srgbClr val="5B6B7F"/>
                </a:solidFill>
              </a:rPr>
              <a:t>Agree LC as payment</a:t>
            </a:r>
            <a:endParaRPr lang="en-US" sz="1000" dirty="0"/>
          </a:p>
        </p:txBody>
      </p:sp>
      <p:sp>
        <p:nvSpPr>
          <p:cNvPr id="8" name="Shape 6"/>
          <p:cNvSpPr/>
          <p:nvPr/>
        </p:nvSpPr>
        <p:spPr>
          <a:xfrm>
            <a:off x="1889760" y="1920240"/>
            <a:ext cx="1432560" cy="822960"/>
          </a:xfrm>
          <a:prstGeom prst="chevron">
            <a:avLst/>
          </a:prstGeom>
          <a:solidFill>
            <a:srgbClr val="3B6EA5"/>
          </a:solidFill>
          <a:ln w="25400">
            <a:solidFill>
              <a:srgbClr val="F7F1E6"/>
            </a:solidFill>
            <a:prstDash val="solid"/>
          </a:ln>
        </p:spPr>
      </p:sp>
      <p:sp>
        <p:nvSpPr>
          <p:cNvPr id="9" name="Text 7"/>
          <p:cNvSpPr txBox="1"/>
          <p:nvPr/>
        </p:nvSpPr>
        <p:spPr>
          <a:xfrm>
            <a:off x="2164080" y="1920240"/>
            <a:ext cx="975360" cy="822960"/>
          </a:xfrm>
          <a:prstGeom prst="rect">
            <a:avLst/>
          </a:prstGeom>
          <a:noFill/>
          <a:ln/>
        </p:spPr>
        <p:txBody>
          <a:bodyPr wrap="square" lIns="0" tIns="0" rIns="0" bIns="0" rtlCol="0" anchor="ctr"/>
          <a:lstStyle/>
          <a:p>
            <a:pPr algn="ctr" indent="0" marL="0">
              <a:buNone/>
            </a:pPr>
            <a:r>
              <a:rPr lang="en-US" sz="1200" b="1" dirty="0">
                <a:solidFill>
                  <a:srgbClr val="FFFFFF"/>
                </a:solidFill>
              </a:rPr>
              <a:t>Apply</a:t>
            </a:r>
            <a:endParaRPr lang="en-US" sz="1200" dirty="0"/>
          </a:p>
        </p:txBody>
      </p:sp>
      <p:sp>
        <p:nvSpPr>
          <p:cNvPr id="10" name="Text 8"/>
          <p:cNvSpPr txBox="1"/>
          <p:nvPr/>
        </p:nvSpPr>
        <p:spPr>
          <a:xfrm>
            <a:off x="1935480" y="2926080"/>
            <a:ext cx="1249680" cy="822960"/>
          </a:xfrm>
          <a:prstGeom prst="rect">
            <a:avLst/>
          </a:prstGeom>
          <a:noFill/>
          <a:ln/>
        </p:spPr>
        <p:txBody>
          <a:bodyPr wrap="square" lIns="0" tIns="0" rIns="0" bIns="0" rtlCol="0" anchor="t"/>
          <a:lstStyle/>
          <a:p>
            <a:pPr algn="ctr" indent="0" marL="0">
              <a:buNone/>
            </a:pPr>
            <a:r>
              <a:rPr lang="en-US" sz="1000" dirty="0">
                <a:solidFill>
                  <a:srgbClr val="5B6B7F"/>
                </a:solidFill>
              </a:rPr>
              <a:t>Buyer asks bank to issue</a:t>
            </a:r>
            <a:endParaRPr lang="en-US" sz="1000" dirty="0"/>
          </a:p>
        </p:txBody>
      </p:sp>
      <p:sp>
        <p:nvSpPr>
          <p:cNvPr id="11" name="Shape 9"/>
          <p:cNvSpPr/>
          <p:nvPr/>
        </p:nvSpPr>
        <p:spPr>
          <a:xfrm>
            <a:off x="3230880" y="1920240"/>
            <a:ext cx="1432560" cy="822960"/>
          </a:xfrm>
          <a:prstGeom prst="chevron">
            <a:avLst/>
          </a:prstGeom>
          <a:solidFill>
            <a:srgbClr val="F2A33A"/>
          </a:solidFill>
          <a:ln w="25400">
            <a:solidFill>
              <a:srgbClr val="F7F1E6"/>
            </a:solidFill>
            <a:prstDash val="solid"/>
          </a:ln>
        </p:spPr>
      </p:sp>
      <p:sp>
        <p:nvSpPr>
          <p:cNvPr id="12" name="Text 10"/>
          <p:cNvSpPr txBox="1"/>
          <p:nvPr/>
        </p:nvSpPr>
        <p:spPr>
          <a:xfrm>
            <a:off x="3505200" y="1920240"/>
            <a:ext cx="975360" cy="822960"/>
          </a:xfrm>
          <a:prstGeom prst="rect">
            <a:avLst/>
          </a:prstGeom>
          <a:noFill/>
          <a:ln/>
        </p:spPr>
        <p:txBody>
          <a:bodyPr wrap="square" lIns="0" tIns="0" rIns="0" bIns="0" rtlCol="0" anchor="ctr"/>
          <a:lstStyle/>
          <a:p>
            <a:pPr algn="ctr" indent="0" marL="0">
              <a:buNone/>
            </a:pPr>
            <a:r>
              <a:rPr lang="en-US" sz="1200" b="1" dirty="0">
                <a:solidFill>
                  <a:srgbClr val="FFFFFF"/>
                </a:solidFill>
              </a:rPr>
              <a:t>Advise</a:t>
            </a:r>
            <a:endParaRPr lang="en-US" sz="1200" dirty="0"/>
          </a:p>
        </p:txBody>
      </p:sp>
      <p:sp>
        <p:nvSpPr>
          <p:cNvPr id="13" name="Text 11"/>
          <p:cNvSpPr txBox="1"/>
          <p:nvPr/>
        </p:nvSpPr>
        <p:spPr>
          <a:xfrm>
            <a:off x="3276600" y="2926080"/>
            <a:ext cx="1249680" cy="822960"/>
          </a:xfrm>
          <a:prstGeom prst="rect">
            <a:avLst/>
          </a:prstGeom>
          <a:noFill/>
          <a:ln/>
        </p:spPr>
        <p:txBody>
          <a:bodyPr wrap="square" lIns="0" tIns="0" rIns="0" bIns="0" rtlCol="0" anchor="t"/>
          <a:lstStyle/>
          <a:p>
            <a:pPr algn="ctr" indent="0" marL="0">
              <a:buNone/>
            </a:pPr>
            <a:r>
              <a:rPr lang="en-US" sz="1000" dirty="0">
                <a:solidFill>
                  <a:srgbClr val="5B6B7F"/>
                </a:solidFill>
              </a:rPr>
              <a:t>Seller's bank notifies</a:t>
            </a:r>
            <a:endParaRPr lang="en-US" sz="1000" dirty="0"/>
          </a:p>
        </p:txBody>
      </p:sp>
      <p:sp>
        <p:nvSpPr>
          <p:cNvPr id="14" name="Shape 12"/>
          <p:cNvSpPr/>
          <p:nvPr/>
        </p:nvSpPr>
        <p:spPr>
          <a:xfrm>
            <a:off x="4572000" y="1920240"/>
            <a:ext cx="1432560" cy="822960"/>
          </a:xfrm>
          <a:prstGeom prst="chevron">
            <a:avLst/>
          </a:prstGeom>
          <a:solidFill>
            <a:srgbClr val="7A8CA3"/>
          </a:solidFill>
          <a:ln w="25400">
            <a:solidFill>
              <a:srgbClr val="F7F1E6"/>
            </a:solidFill>
            <a:prstDash val="solid"/>
          </a:ln>
        </p:spPr>
      </p:sp>
      <p:sp>
        <p:nvSpPr>
          <p:cNvPr id="15" name="Text 13"/>
          <p:cNvSpPr txBox="1"/>
          <p:nvPr/>
        </p:nvSpPr>
        <p:spPr>
          <a:xfrm>
            <a:off x="4846320" y="1920240"/>
            <a:ext cx="975360" cy="822960"/>
          </a:xfrm>
          <a:prstGeom prst="rect">
            <a:avLst/>
          </a:prstGeom>
          <a:noFill/>
          <a:ln/>
        </p:spPr>
        <p:txBody>
          <a:bodyPr wrap="square" lIns="0" tIns="0" rIns="0" bIns="0" rtlCol="0" anchor="ctr"/>
          <a:lstStyle/>
          <a:p>
            <a:pPr algn="ctr" indent="0" marL="0">
              <a:buNone/>
            </a:pPr>
            <a:r>
              <a:rPr lang="en-US" sz="1200" b="1" dirty="0">
                <a:solidFill>
                  <a:srgbClr val="FFFFFF"/>
                </a:solidFill>
              </a:rPr>
              <a:t>Ship</a:t>
            </a:r>
            <a:endParaRPr lang="en-US" sz="1200" dirty="0"/>
          </a:p>
        </p:txBody>
      </p:sp>
      <p:sp>
        <p:nvSpPr>
          <p:cNvPr id="16" name="Text 14"/>
          <p:cNvSpPr txBox="1"/>
          <p:nvPr/>
        </p:nvSpPr>
        <p:spPr>
          <a:xfrm>
            <a:off x="4617720" y="2926080"/>
            <a:ext cx="1249680" cy="822960"/>
          </a:xfrm>
          <a:prstGeom prst="rect">
            <a:avLst/>
          </a:prstGeom>
          <a:noFill/>
          <a:ln/>
        </p:spPr>
        <p:txBody>
          <a:bodyPr wrap="square" lIns="0" tIns="0" rIns="0" bIns="0" rtlCol="0" anchor="t"/>
          <a:lstStyle/>
          <a:p>
            <a:pPr algn="ctr" indent="0" marL="0">
              <a:buNone/>
            </a:pPr>
            <a:r>
              <a:rPr lang="en-US" sz="1000" dirty="0">
                <a:solidFill>
                  <a:srgbClr val="5B6B7F"/>
                </a:solidFill>
              </a:rPr>
              <a:t>Seller ships and collects documents</a:t>
            </a:r>
            <a:endParaRPr lang="en-US" sz="1000" dirty="0"/>
          </a:p>
        </p:txBody>
      </p:sp>
      <p:sp>
        <p:nvSpPr>
          <p:cNvPr id="17" name="Shape 15"/>
          <p:cNvSpPr/>
          <p:nvPr/>
        </p:nvSpPr>
        <p:spPr>
          <a:xfrm>
            <a:off x="5913120" y="1920240"/>
            <a:ext cx="1432560" cy="822960"/>
          </a:xfrm>
          <a:prstGeom prst="chevron">
            <a:avLst/>
          </a:prstGeom>
          <a:solidFill>
            <a:srgbClr val="0B1F3A"/>
          </a:solidFill>
          <a:ln w="25400">
            <a:solidFill>
              <a:srgbClr val="F7F1E6"/>
            </a:solidFill>
            <a:prstDash val="solid"/>
          </a:ln>
        </p:spPr>
      </p:sp>
      <p:sp>
        <p:nvSpPr>
          <p:cNvPr id="18" name="Text 16"/>
          <p:cNvSpPr txBox="1"/>
          <p:nvPr/>
        </p:nvSpPr>
        <p:spPr>
          <a:xfrm>
            <a:off x="6187440" y="1920240"/>
            <a:ext cx="975360" cy="822960"/>
          </a:xfrm>
          <a:prstGeom prst="rect">
            <a:avLst/>
          </a:prstGeom>
          <a:noFill/>
          <a:ln/>
        </p:spPr>
        <p:txBody>
          <a:bodyPr wrap="square" lIns="0" tIns="0" rIns="0" bIns="0" rtlCol="0" anchor="ctr"/>
          <a:lstStyle/>
          <a:p>
            <a:pPr algn="ctr" indent="0" marL="0">
              <a:buNone/>
            </a:pPr>
            <a:r>
              <a:rPr lang="en-US" sz="1200" b="1" dirty="0">
                <a:solidFill>
                  <a:srgbClr val="FFFFFF"/>
                </a:solidFill>
              </a:rPr>
              <a:t>Present</a:t>
            </a:r>
            <a:endParaRPr lang="en-US" sz="1200" dirty="0"/>
          </a:p>
        </p:txBody>
      </p:sp>
      <p:sp>
        <p:nvSpPr>
          <p:cNvPr id="19" name="Text 17"/>
          <p:cNvSpPr txBox="1"/>
          <p:nvPr/>
        </p:nvSpPr>
        <p:spPr>
          <a:xfrm>
            <a:off x="5958840" y="2926080"/>
            <a:ext cx="1249680" cy="822960"/>
          </a:xfrm>
          <a:prstGeom prst="rect">
            <a:avLst/>
          </a:prstGeom>
          <a:noFill/>
          <a:ln/>
        </p:spPr>
        <p:txBody>
          <a:bodyPr wrap="square" lIns="0" tIns="0" rIns="0" bIns="0" rtlCol="0" anchor="t"/>
          <a:lstStyle/>
          <a:p>
            <a:pPr algn="ctr" indent="0" marL="0">
              <a:buNone/>
            </a:pPr>
            <a:r>
              <a:rPr lang="en-US" sz="1000" dirty="0">
                <a:solidFill>
                  <a:srgbClr val="5B6B7F"/>
                </a:solidFill>
              </a:rPr>
              <a:t>Documents to bank</a:t>
            </a:r>
            <a:endParaRPr lang="en-US" sz="1000" dirty="0"/>
          </a:p>
        </p:txBody>
      </p:sp>
      <p:sp>
        <p:nvSpPr>
          <p:cNvPr id="20" name="Shape 18"/>
          <p:cNvSpPr/>
          <p:nvPr/>
        </p:nvSpPr>
        <p:spPr>
          <a:xfrm>
            <a:off x="7254240" y="1920240"/>
            <a:ext cx="1432560" cy="822960"/>
          </a:xfrm>
          <a:prstGeom prst="chevron">
            <a:avLst/>
          </a:prstGeom>
          <a:solidFill>
            <a:srgbClr val="14A3A0"/>
          </a:solidFill>
          <a:ln w="25400">
            <a:solidFill>
              <a:srgbClr val="F7F1E6"/>
            </a:solidFill>
            <a:prstDash val="solid"/>
          </a:ln>
        </p:spPr>
      </p:sp>
      <p:sp>
        <p:nvSpPr>
          <p:cNvPr id="21" name="Text 19"/>
          <p:cNvSpPr txBox="1"/>
          <p:nvPr/>
        </p:nvSpPr>
        <p:spPr>
          <a:xfrm>
            <a:off x="7528560" y="1920240"/>
            <a:ext cx="975360" cy="822960"/>
          </a:xfrm>
          <a:prstGeom prst="rect">
            <a:avLst/>
          </a:prstGeom>
          <a:noFill/>
          <a:ln/>
        </p:spPr>
        <p:txBody>
          <a:bodyPr wrap="square" lIns="0" tIns="0" rIns="0" bIns="0" rtlCol="0" anchor="ctr"/>
          <a:lstStyle/>
          <a:p>
            <a:pPr algn="ctr" indent="0" marL="0">
              <a:buNone/>
            </a:pPr>
            <a:r>
              <a:rPr lang="en-US" sz="1200" b="1" dirty="0">
                <a:solidFill>
                  <a:srgbClr val="FFFFFF"/>
                </a:solidFill>
              </a:rPr>
              <a:t>Pay</a:t>
            </a:r>
            <a:endParaRPr lang="en-US" sz="1200" dirty="0"/>
          </a:p>
        </p:txBody>
      </p:sp>
      <p:sp>
        <p:nvSpPr>
          <p:cNvPr id="22" name="Text 20"/>
          <p:cNvSpPr txBox="1"/>
          <p:nvPr/>
        </p:nvSpPr>
        <p:spPr>
          <a:xfrm>
            <a:off x="7299960" y="2926080"/>
            <a:ext cx="1249680" cy="822960"/>
          </a:xfrm>
          <a:prstGeom prst="rect">
            <a:avLst/>
          </a:prstGeom>
          <a:noFill/>
          <a:ln/>
        </p:spPr>
        <p:txBody>
          <a:bodyPr wrap="square" lIns="0" tIns="0" rIns="0" bIns="0" rtlCol="0" anchor="t"/>
          <a:lstStyle/>
          <a:p>
            <a:pPr algn="ctr" indent="0" marL="0">
              <a:buNone/>
            </a:pPr>
            <a:r>
              <a:rPr lang="en-US" sz="1000" dirty="0">
                <a:solidFill>
                  <a:srgbClr val="5B6B7F"/>
                </a:solidFill>
              </a:rPr>
              <a:t>Bank checks, pays</a:t>
            </a:r>
            <a:endParaRPr lang="en-US" sz="1000" dirty="0"/>
          </a:p>
        </p:txBody>
      </p:sp>
      <p:sp>
        <p:nvSpPr>
          <p:cNvPr id="23" name="Text 21"/>
          <p:cNvSpPr txBox="1"/>
          <p:nvPr/>
        </p:nvSpPr>
        <p:spPr>
          <a:xfrm>
            <a:off x="548640" y="4023360"/>
            <a:ext cx="7680960" cy="365760"/>
          </a:xfrm>
          <a:prstGeom prst="rect">
            <a:avLst/>
          </a:prstGeom>
          <a:noFill/>
          <a:ln/>
        </p:spPr>
        <p:txBody>
          <a:bodyPr wrap="square" lIns="0" tIns="0" rIns="0" bIns="0" rtlCol="0" anchor="t"/>
          <a:lstStyle/>
          <a:p>
            <a:pPr algn="ctr" indent="0" marL="0">
              <a:buNone/>
            </a:pPr>
            <a:r>
              <a:rPr lang="en-US" sz="1200" b="1" dirty="0">
                <a:solidFill>
                  <a:srgbClr val="0B1F3A"/>
                </a:solidFill>
              </a:rPr>
              <a:t>Banks check documents against the LC. Strictly.</a:t>
            </a:r>
            <a:endParaRPr lang="en-US" sz="12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txBox="1"/>
          <p:nvPr/>
        </p:nvSpPr>
        <p:spPr>
          <a:xfrm>
            <a:off x="548640" y="411480"/>
            <a:ext cx="7498080" cy="731520"/>
          </a:xfrm>
          <a:prstGeom prst="rect">
            <a:avLst/>
          </a:prstGeom>
          <a:noFill/>
          <a:ln/>
        </p:spPr>
        <p:txBody>
          <a:bodyPr wrap="square" lIns="0" tIns="0" rIns="0" bIns="0" rtlCol="0" anchor="t"/>
          <a:lstStyle/>
          <a:p>
            <a:pPr indent="0" marL="0">
              <a:buNone/>
            </a:pPr>
            <a:r>
              <a:rPr lang="en-US" sz="2600" b="1" dirty="0">
                <a:solidFill>
                  <a:srgbClr val="0B1F3A"/>
                </a:solidFill>
                <a:latin typeface="Sora" pitchFamily="34" charset="0"/>
                <a:ea typeface="Sora" pitchFamily="34" charset="-122"/>
                <a:cs typeface="Sora" pitchFamily="34" charset="-120"/>
              </a:rPr>
              <a:t>UCP 600: the rule book</a:t>
            </a:r>
            <a:endParaRPr lang="en-US" sz="2600" dirty="0"/>
          </a:p>
        </p:txBody>
      </p:sp>
      <p:sp>
        <p:nvSpPr>
          <p:cNvPr id="3" name="Text 1"/>
          <p:cNvSpPr txBox="1"/>
          <p:nvPr/>
        </p:nvSpPr>
        <p:spPr>
          <a:xfrm>
            <a:off x="6400800" y="457200"/>
            <a:ext cx="2194560" cy="274320"/>
          </a:xfrm>
          <a:prstGeom prst="rect">
            <a:avLst/>
          </a:prstGeom>
          <a:noFill/>
          <a:ln/>
        </p:spPr>
        <p:txBody>
          <a:bodyPr wrap="square" lIns="0" tIns="0" rIns="0" bIns="0" rtlCol="0" anchor="t"/>
          <a:lstStyle/>
          <a:p>
            <a:pPr algn="r" indent="0" marL="0">
              <a:buNone/>
            </a:pPr>
            <a:r>
              <a:rPr lang="en-US" sz="900" b="1" spc="200" kern="0" dirty="0">
                <a:solidFill>
                  <a:srgbClr val="14A3A0"/>
                </a:solidFill>
              </a:rPr>
              <a:t>5 MIN</a:t>
            </a:r>
            <a:endParaRPr lang="en-US" sz="900" dirty="0"/>
          </a:p>
        </p:txBody>
      </p:sp>
      <p:sp>
        <p:nvSpPr>
          <p:cNvPr id="4" name="Shape 2"/>
          <p:cNvSpPr/>
          <p:nvPr/>
        </p:nvSpPr>
        <p:spPr>
          <a:xfrm>
            <a:off x="548640" y="1280160"/>
            <a:ext cx="7955280" cy="530352"/>
          </a:xfrm>
          <a:prstGeom prst="roundRect">
            <a:avLst>
              <a:gd name="adj" fmla="val 20690"/>
            </a:avLst>
          </a:prstGeom>
          <a:solidFill>
            <a:srgbClr val="FFFFFF"/>
          </a:solidFill>
          <a:ln w="9525">
            <a:solidFill>
              <a:srgbClr val="E6DCC6"/>
            </a:solidFill>
            <a:prstDash val="solid"/>
          </a:ln>
        </p:spPr>
      </p:sp>
      <p:sp>
        <p:nvSpPr>
          <p:cNvPr id="5" name="Text 3"/>
          <p:cNvSpPr txBox="1"/>
          <p:nvPr/>
        </p:nvSpPr>
        <p:spPr>
          <a:xfrm>
            <a:off x="777240" y="1280160"/>
            <a:ext cx="457200" cy="530352"/>
          </a:xfrm>
          <a:prstGeom prst="rect">
            <a:avLst/>
          </a:prstGeom>
          <a:noFill/>
          <a:ln/>
        </p:spPr>
        <p:txBody>
          <a:bodyPr wrap="square" lIns="0" tIns="0" rIns="0" bIns="0" rtlCol="0" anchor="ctr"/>
          <a:lstStyle/>
          <a:p>
            <a:pPr indent="0" marL="0">
              <a:buNone/>
            </a:pPr>
            <a:r>
              <a:rPr lang="en-US" sz="1800" b="1" dirty="0">
                <a:solidFill>
                  <a:srgbClr val="F2A33A"/>
                </a:solidFill>
                <a:latin typeface="Sora" pitchFamily="34" charset="0"/>
                <a:ea typeface="Sora" pitchFamily="34" charset="-122"/>
                <a:cs typeface="Sora" pitchFamily="34" charset="-120"/>
              </a:rPr>
              <a:t>1</a:t>
            </a:r>
            <a:endParaRPr lang="en-US" sz="1800" dirty="0"/>
          </a:p>
        </p:txBody>
      </p:sp>
      <p:sp>
        <p:nvSpPr>
          <p:cNvPr id="6" name="Text 4"/>
          <p:cNvSpPr txBox="1"/>
          <p:nvPr/>
        </p:nvSpPr>
        <p:spPr>
          <a:xfrm>
            <a:off x="1371600" y="1280160"/>
            <a:ext cx="2194560" cy="530352"/>
          </a:xfrm>
          <a:prstGeom prst="rect">
            <a:avLst/>
          </a:prstGeom>
          <a:noFill/>
          <a:ln/>
        </p:spPr>
        <p:txBody>
          <a:bodyPr wrap="square" lIns="0" tIns="0" rIns="0" bIns="0" rtlCol="0" anchor="ctr"/>
          <a:lstStyle/>
          <a:p>
            <a:pPr indent="0" marL="0">
              <a:buNone/>
            </a:pPr>
            <a:r>
              <a:rPr lang="en-US" sz="1300" b="1" dirty="0">
                <a:solidFill>
                  <a:srgbClr val="0B1F3A"/>
                </a:solidFill>
              </a:rPr>
              <a:t>What it is</a:t>
            </a:r>
            <a:endParaRPr lang="en-US" sz="1300" dirty="0"/>
          </a:p>
        </p:txBody>
      </p:sp>
      <p:sp>
        <p:nvSpPr>
          <p:cNvPr id="7" name="Text 5"/>
          <p:cNvSpPr txBox="1"/>
          <p:nvPr/>
        </p:nvSpPr>
        <p:spPr>
          <a:xfrm>
            <a:off x="3566160" y="1280160"/>
            <a:ext cx="4754880" cy="530352"/>
          </a:xfrm>
          <a:prstGeom prst="rect">
            <a:avLst/>
          </a:prstGeom>
          <a:noFill/>
          <a:ln/>
        </p:spPr>
        <p:txBody>
          <a:bodyPr wrap="square" lIns="0" tIns="0" rIns="0" bIns="0" rtlCol="0" anchor="ctr"/>
          <a:lstStyle/>
          <a:p>
            <a:pPr indent="0" marL="0">
              <a:buNone/>
            </a:pPr>
            <a:r>
              <a:rPr lang="en-US" sz="1100" dirty="0">
                <a:solidFill>
                  <a:srgbClr val="5B6B7F"/>
                </a:solidFill>
              </a:rPr>
              <a:t>ICC rules used by banks for documentary credits</a:t>
            </a:r>
            <a:endParaRPr lang="en-US" sz="1100" dirty="0"/>
          </a:p>
        </p:txBody>
      </p:sp>
      <p:sp>
        <p:nvSpPr>
          <p:cNvPr id="8" name="Shape 6"/>
          <p:cNvSpPr/>
          <p:nvPr/>
        </p:nvSpPr>
        <p:spPr>
          <a:xfrm>
            <a:off x="548640" y="1901952"/>
            <a:ext cx="7955280" cy="530352"/>
          </a:xfrm>
          <a:prstGeom prst="roundRect">
            <a:avLst>
              <a:gd name="adj" fmla="val 20690"/>
            </a:avLst>
          </a:prstGeom>
          <a:solidFill>
            <a:srgbClr val="FFFFFF"/>
          </a:solidFill>
          <a:ln w="9525">
            <a:solidFill>
              <a:srgbClr val="E6DCC6"/>
            </a:solidFill>
            <a:prstDash val="solid"/>
          </a:ln>
        </p:spPr>
      </p:sp>
      <p:sp>
        <p:nvSpPr>
          <p:cNvPr id="9" name="Text 7"/>
          <p:cNvSpPr txBox="1"/>
          <p:nvPr/>
        </p:nvSpPr>
        <p:spPr>
          <a:xfrm>
            <a:off x="777240" y="1901952"/>
            <a:ext cx="457200" cy="530352"/>
          </a:xfrm>
          <a:prstGeom prst="rect">
            <a:avLst/>
          </a:prstGeom>
          <a:noFill/>
          <a:ln/>
        </p:spPr>
        <p:txBody>
          <a:bodyPr wrap="square" lIns="0" tIns="0" rIns="0" bIns="0" rtlCol="0" anchor="ctr"/>
          <a:lstStyle/>
          <a:p>
            <a:pPr indent="0" marL="0">
              <a:buNone/>
            </a:pPr>
            <a:r>
              <a:rPr lang="en-US" sz="1800" b="1" dirty="0">
                <a:solidFill>
                  <a:srgbClr val="F2A33A"/>
                </a:solidFill>
                <a:latin typeface="Sora" pitchFamily="34" charset="0"/>
                <a:ea typeface="Sora" pitchFamily="34" charset="-122"/>
                <a:cs typeface="Sora" pitchFamily="34" charset="-120"/>
              </a:rPr>
              <a:t>2</a:t>
            </a:r>
            <a:endParaRPr lang="en-US" sz="1800" dirty="0"/>
          </a:p>
        </p:txBody>
      </p:sp>
      <p:sp>
        <p:nvSpPr>
          <p:cNvPr id="10" name="Text 8"/>
          <p:cNvSpPr txBox="1"/>
          <p:nvPr/>
        </p:nvSpPr>
        <p:spPr>
          <a:xfrm>
            <a:off x="1371600" y="1901952"/>
            <a:ext cx="2194560" cy="530352"/>
          </a:xfrm>
          <a:prstGeom prst="rect">
            <a:avLst/>
          </a:prstGeom>
          <a:noFill/>
          <a:ln/>
        </p:spPr>
        <p:txBody>
          <a:bodyPr wrap="square" lIns="0" tIns="0" rIns="0" bIns="0" rtlCol="0" anchor="ctr"/>
          <a:lstStyle/>
          <a:p>
            <a:pPr indent="0" marL="0">
              <a:buNone/>
            </a:pPr>
            <a:r>
              <a:rPr lang="en-US" sz="1300" b="1" dirty="0">
                <a:solidFill>
                  <a:srgbClr val="0B1F3A"/>
                </a:solidFill>
              </a:rPr>
              <a:t>Irrevocable by default</a:t>
            </a:r>
            <a:endParaRPr lang="en-US" sz="1300" dirty="0"/>
          </a:p>
        </p:txBody>
      </p:sp>
      <p:sp>
        <p:nvSpPr>
          <p:cNvPr id="11" name="Text 9"/>
          <p:cNvSpPr txBox="1"/>
          <p:nvPr/>
        </p:nvSpPr>
        <p:spPr>
          <a:xfrm>
            <a:off x="3566160" y="1901952"/>
            <a:ext cx="4754880" cy="530352"/>
          </a:xfrm>
          <a:prstGeom prst="rect">
            <a:avLst/>
          </a:prstGeom>
          <a:noFill/>
          <a:ln/>
        </p:spPr>
        <p:txBody>
          <a:bodyPr wrap="square" lIns="0" tIns="0" rIns="0" bIns="0" rtlCol="0" anchor="ctr"/>
          <a:lstStyle/>
          <a:p>
            <a:pPr indent="0" marL="0">
              <a:buNone/>
            </a:pPr>
            <a:r>
              <a:rPr lang="en-US" sz="1100" dirty="0">
                <a:solidFill>
                  <a:srgbClr val="5B6B7F"/>
                </a:solidFill>
              </a:rPr>
              <a:t>A credit cannot be cancelled without consent</a:t>
            </a:r>
            <a:endParaRPr lang="en-US" sz="1100" dirty="0"/>
          </a:p>
        </p:txBody>
      </p:sp>
      <p:sp>
        <p:nvSpPr>
          <p:cNvPr id="12" name="Shape 10"/>
          <p:cNvSpPr/>
          <p:nvPr/>
        </p:nvSpPr>
        <p:spPr>
          <a:xfrm>
            <a:off x="548640" y="2523744"/>
            <a:ext cx="7955280" cy="530352"/>
          </a:xfrm>
          <a:prstGeom prst="roundRect">
            <a:avLst>
              <a:gd name="adj" fmla="val 20690"/>
            </a:avLst>
          </a:prstGeom>
          <a:solidFill>
            <a:srgbClr val="FFFFFF"/>
          </a:solidFill>
          <a:ln w="9525">
            <a:solidFill>
              <a:srgbClr val="E6DCC6"/>
            </a:solidFill>
            <a:prstDash val="solid"/>
          </a:ln>
        </p:spPr>
      </p:sp>
      <p:sp>
        <p:nvSpPr>
          <p:cNvPr id="13" name="Text 11"/>
          <p:cNvSpPr txBox="1"/>
          <p:nvPr/>
        </p:nvSpPr>
        <p:spPr>
          <a:xfrm>
            <a:off x="777240" y="2523744"/>
            <a:ext cx="457200" cy="530352"/>
          </a:xfrm>
          <a:prstGeom prst="rect">
            <a:avLst/>
          </a:prstGeom>
          <a:noFill/>
          <a:ln/>
        </p:spPr>
        <p:txBody>
          <a:bodyPr wrap="square" lIns="0" tIns="0" rIns="0" bIns="0" rtlCol="0" anchor="ctr"/>
          <a:lstStyle/>
          <a:p>
            <a:pPr indent="0" marL="0">
              <a:buNone/>
            </a:pPr>
            <a:r>
              <a:rPr lang="en-US" sz="1800" b="1" dirty="0">
                <a:solidFill>
                  <a:srgbClr val="F2A33A"/>
                </a:solidFill>
                <a:latin typeface="Sora" pitchFamily="34" charset="0"/>
                <a:ea typeface="Sora" pitchFamily="34" charset="-122"/>
                <a:cs typeface="Sora" pitchFamily="34" charset="-120"/>
              </a:rPr>
              <a:t>3</a:t>
            </a:r>
            <a:endParaRPr lang="en-US" sz="1800" dirty="0"/>
          </a:p>
        </p:txBody>
      </p:sp>
      <p:sp>
        <p:nvSpPr>
          <p:cNvPr id="14" name="Text 12"/>
          <p:cNvSpPr txBox="1"/>
          <p:nvPr/>
        </p:nvSpPr>
        <p:spPr>
          <a:xfrm>
            <a:off x="1371600" y="2523744"/>
            <a:ext cx="2194560" cy="530352"/>
          </a:xfrm>
          <a:prstGeom prst="rect">
            <a:avLst/>
          </a:prstGeom>
          <a:noFill/>
          <a:ln/>
        </p:spPr>
        <p:txBody>
          <a:bodyPr wrap="square" lIns="0" tIns="0" rIns="0" bIns="0" rtlCol="0" anchor="ctr"/>
          <a:lstStyle/>
          <a:p>
            <a:pPr indent="0" marL="0">
              <a:buNone/>
            </a:pPr>
            <a:r>
              <a:rPr lang="en-US" sz="1300" b="1" dirty="0">
                <a:solidFill>
                  <a:srgbClr val="0B1F3A"/>
                </a:solidFill>
              </a:rPr>
              <a:t>Five banking days</a:t>
            </a:r>
            <a:endParaRPr lang="en-US" sz="1300" dirty="0"/>
          </a:p>
        </p:txBody>
      </p:sp>
      <p:sp>
        <p:nvSpPr>
          <p:cNvPr id="15" name="Text 13"/>
          <p:cNvSpPr txBox="1"/>
          <p:nvPr/>
        </p:nvSpPr>
        <p:spPr>
          <a:xfrm>
            <a:off x="3566160" y="2523744"/>
            <a:ext cx="4754880" cy="530352"/>
          </a:xfrm>
          <a:prstGeom prst="rect">
            <a:avLst/>
          </a:prstGeom>
          <a:noFill/>
          <a:ln/>
        </p:spPr>
        <p:txBody>
          <a:bodyPr wrap="square" lIns="0" tIns="0" rIns="0" bIns="0" rtlCol="0" anchor="ctr"/>
          <a:lstStyle/>
          <a:p>
            <a:pPr indent="0" marL="0">
              <a:buNone/>
            </a:pPr>
            <a:r>
              <a:rPr lang="en-US" sz="1100" dirty="0">
                <a:solidFill>
                  <a:srgbClr val="5B6B7F"/>
                </a:solidFill>
              </a:rPr>
              <a:t>Time banks have to examine documents</a:t>
            </a:r>
            <a:endParaRPr lang="en-US" sz="1100" dirty="0"/>
          </a:p>
        </p:txBody>
      </p:sp>
      <p:sp>
        <p:nvSpPr>
          <p:cNvPr id="16" name="Shape 14"/>
          <p:cNvSpPr/>
          <p:nvPr/>
        </p:nvSpPr>
        <p:spPr>
          <a:xfrm>
            <a:off x="548640" y="3145536"/>
            <a:ext cx="7955280" cy="530352"/>
          </a:xfrm>
          <a:prstGeom prst="roundRect">
            <a:avLst>
              <a:gd name="adj" fmla="val 20690"/>
            </a:avLst>
          </a:prstGeom>
          <a:solidFill>
            <a:srgbClr val="FFFFFF"/>
          </a:solidFill>
          <a:ln w="9525">
            <a:solidFill>
              <a:srgbClr val="E6DCC6"/>
            </a:solidFill>
            <a:prstDash val="solid"/>
          </a:ln>
        </p:spPr>
      </p:sp>
      <p:sp>
        <p:nvSpPr>
          <p:cNvPr id="17" name="Text 15"/>
          <p:cNvSpPr txBox="1"/>
          <p:nvPr/>
        </p:nvSpPr>
        <p:spPr>
          <a:xfrm>
            <a:off x="777240" y="3145536"/>
            <a:ext cx="457200" cy="530352"/>
          </a:xfrm>
          <a:prstGeom prst="rect">
            <a:avLst/>
          </a:prstGeom>
          <a:noFill/>
          <a:ln/>
        </p:spPr>
        <p:txBody>
          <a:bodyPr wrap="square" lIns="0" tIns="0" rIns="0" bIns="0" rtlCol="0" anchor="ctr"/>
          <a:lstStyle/>
          <a:p>
            <a:pPr indent="0" marL="0">
              <a:buNone/>
            </a:pPr>
            <a:r>
              <a:rPr lang="en-US" sz="1800" b="1" dirty="0">
                <a:solidFill>
                  <a:srgbClr val="F2A33A"/>
                </a:solidFill>
                <a:latin typeface="Sora" pitchFamily="34" charset="0"/>
                <a:ea typeface="Sora" pitchFamily="34" charset="-122"/>
                <a:cs typeface="Sora" pitchFamily="34" charset="-120"/>
              </a:rPr>
              <a:t>4</a:t>
            </a:r>
            <a:endParaRPr lang="en-US" sz="1800" dirty="0"/>
          </a:p>
        </p:txBody>
      </p:sp>
      <p:sp>
        <p:nvSpPr>
          <p:cNvPr id="18" name="Text 16"/>
          <p:cNvSpPr txBox="1"/>
          <p:nvPr/>
        </p:nvSpPr>
        <p:spPr>
          <a:xfrm>
            <a:off x="1371600" y="3145536"/>
            <a:ext cx="2194560" cy="530352"/>
          </a:xfrm>
          <a:prstGeom prst="rect">
            <a:avLst/>
          </a:prstGeom>
          <a:noFill/>
          <a:ln/>
        </p:spPr>
        <p:txBody>
          <a:bodyPr wrap="square" lIns="0" tIns="0" rIns="0" bIns="0" rtlCol="0" anchor="ctr"/>
          <a:lstStyle/>
          <a:p>
            <a:pPr indent="0" marL="0">
              <a:buNone/>
            </a:pPr>
            <a:r>
              <a:rPr lang="en-US" sz="1300" b="1" dirty="0">
                <a:solidFill>
                  <a:srgbClr val="0B1F3A"/>
                </a:solidFill>
              </a:rPr>
              <a:t>21 days</a:t>
            </a:r>
            <a:endParaRPr lang="en-US" sz="1300" dirty="0"/>
          </a:p>
        </p:txBody>
      </p:sp>
      <p:sp>
        <p:nvSpPr>
          <p:cNvPr id="19" name="Text 17"/>
          <p:cNvSpPr txBox="1"/>
          <p:nvPr/>
        </p:nvSpPr>
        <p:spPr>
          <a:xfrm>
            <a:off x="3566160" y="3145536"/>
            <a:ext cx="4754880" cy="530352"/>
          </a:xfrm>
          <a:prstGeom prst="rect">
            <a:avLst/>
          </a:prstGeom>
          <a:noFill/>
          <a:ln/>
        </p:spPr>
        <p:txBody>
          <a:bodyPr wrap="square" lIns="0" tIns="0" rIns="0" bIns="0" rtlCol="0" anchor="ctr"/>
          <a:lstStyle/>
          <a:p>
            <a:pPr indent="0" marL="0">
              <a:buNone/>
            </a:pPr>
            <a:r>
              <a:rPr lang="en-US" sz="1100" dirty="0">
                <a:solidFill>
                  <a:srgbClr val="5B6B7F"/>
                </a:solidFill>
              </a:rPr>
              <a:t>Presentation after shipment, unless the credit says otherwise, never after expiry</a:t>
            </a:r>
            <a:endParaRPr lang="en-US" sz="1100" dirty="0"/>
          </a:p>
        </p:txBody>
      </p:sp>
      <p:sp>
        <p:nvSpPr>
          <p:cNvPr id="20" name="Shape 18"/>
          <p:cNvSpPr/>
          <p:nvPr/>
        </p:nvSpPr>
        <p:spPr>
          <a:xfrm>
            <a:off x="548640" y="3767328"/>
            <a:ext cx="7955280" cy="530352"/>
          </a:xfrm>
          <a:prstGeom prst="roundRect">
            <a:avLst>
              <a:gd name="adj" fmla="val 20690"/>
            </a:avLst>
          </a:prstGeom>
          <a:solidFill>
            <a:srgbClr val="FFFFFF"/>
          </a:solidFill>
          <a:ln w="9525">
            <a:solidFill>
              <a:srgbClr val="E6DCC6"/>
            </a:solidFill>
            <a:prstDash val="solid"/>
          </a:ln>
        </p:spPr>
      </p:sp>
      <p:sp>
        <p:nvSpPr>
          <p:cNvPr id="21" name="Text 19"/>
          <p:cNvSpPr txBox="1"/>
          <p:nvPr/>
        </p:nvSpPr>
        <p:spPr>
          <a:xfrm>
            <a:off x="777240" y="3767328"/>
            <a:ext cx="457200" cy="530352"/>
          </a:xfrm>
          <a:prstGeom prst="rect">
            <a:avLst/>
          </a:prstGeom>
          <a:noFill/>
          <a:ln/>
        </p:spPr>
        <p:txBody>
          <a:bodyPr wrap="square" lIns="0" tIns="0" rIns="0" bIns="0" rtlCol="0" anchor="ctr"/>
          <a:lstStyle/>
          <a:p>
            <a:pPr indent="0" marL="0">
              <a:buNone/>
            </a:pPr>
            <a:r>
              <a:rPr lang="en-US" sz="1800" b="1" dirty="0">
                <a:solidFill>
                  <a:srgbClr val="F2A33A"/>
                </a:solidFill>
                <a:latin typeface="Sora" pitchFamily="34" charset="0"/>
                <a:ea typeface="Sora" pitchFamily="34" charset="-122"/>
                <a:cs typeface="Sora" pitchFamily="34" charset="-120"/>
              </a:rPr>
              <a:t>5</a:t>
            </a:r>
            <a:endParaRPr lang="en-US" sz="1800" dirty="0"/>
          </a:p>
        </p:txBody>
      </p:sp>
      <p:sp>
        <p:nvSpPr>
          <p:cNvPr id="22" name="Text 20"/>
          <p:cNvSpPr txBox="1"/>
          <p:nvPr/>
        </p:nvSpPr>
        <p:spPr>
          <a:xfrm>
            <a:off x="1371600" y="3767328"/>
            <a:ext cx="2194560" cy="530352"/>
          </a:xfrm>
          <a:prstGeom prst="rect">
            <a:avLst/>
          </a:prstGeom>
          <a:noFill/>
          <a:ln/>
        </p:spPr>
        <p:txBody>
          <a:bodyPr wrap="square" lIns="0" tIns="0" rIns="0" bIns="0" rtlCol="0" anchor="ctr"/>
          <a:lstStyle/>
          <a:p>
            <a:pPr indent="0" marL="0">
              <a:buNone/>
            </a:pPr>
            <a:r>
              <a:rPr lang="en-US" sz="1300" b="1" dirty="0">
                <a:solidFill>
                  <a:srgbClr val="0B1F3A"/>
                </a:solidFill>
              </a:rPr>
              <a:t>Documents rule</a:t>
            </a:r>
            <a:endParaRPr lang="en-US" sz="1300" dirty="0"/>
          </a:p>
        </p:txBody>
      </p:sp>
      <p:sp>
        <p:nvSpPr>
          <p:cNvPr id="23" name="Text 21"/>
          <p:cNvSpPr txBox="1"/>
          <p:nvPr/>
        </p:nvSpPr>
        <p:spPr>
          <a:xfrm>
            <a:off x="3566160" y="3767328"/>
            <a:ext cx="4754880" cy="530352"/>
          </a:xfrm>
          <a:prstGeom prst="rect">
            <a:avLst/>
          </a:prstGeom>
          <a:noFill/>
          <a:ln/>
        </p:spPr>
        <p:txBody>
          <a:bodyPr wrap="square" lIns="0" tIns="0" rIns="0" bIns="0" rtlCol="0" anchor="ctr"/>
          <a:lstStyle/>
          <a:p>
            <a:pPr indent="0" marL="0">
              <a:buNone/>
            </a:pPr>
            <a:r>
              <a:rPr lang="en-US" sz="1100" dirty="0">
                <a:solidFill>
                  <a:srgbClr val="5B6B7F"/>
                </a:solidFill>
              </a:rPr>
              <a:t>Banks look at documents, not goods</a:t>
            </a:r>
            <a:endParaRPr lang="en-US" sz="11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txBox="1"/>
          <p:nvPr/>
        </p:nvSpPr>
        <p:spPr>
          <a:xfrm>
            <a:off x="548640" y="411480"/>
            <a:ext cx="7498080" cy="731520"/>
          </a:xfrm>
          <a:prstGeom prst="rect">
            <a:avLst/>
          </a:prstGeom>
          <a:noFill/>
          <a:ln/>
        </p:spPr>
        <p:txBody>
          <a:bodyPr wrap="square" lIns="0" tIns="0" rIns="0" bIns="0" rtlCol="0" anchor="t"/>
          <a:lstStyle/>
          <a:p>
            <a:pPr indent="0" marL="0">
              <a:buNone/>
            </a:pPr>
            <a:r>
              <a:rPr lang="en-US" sz="2600" b="1" dirty="0">
                <a:solidFill>
                  <a:srgbClr val="0B1F3A"/>
                </a:solidFill>
                <a:latin typeface="Sora" pitchFamily="34" charset="0"/>
                <a:ea typeface="Sora" pitchFamily="34" charset="-122"/>
                <a:cs typeface="Sora" pitchFamily="34" charset="-120"/>
              </a:rPr>
              <a:t>Types of letter of credit</a:t>
            </a:r>
            <a:endParaRPr lang="en-US" sz="2600" dirty="0"/>
          </a:p>
        </p:txBody>
      </p:sp>
      <p:sp>
        <p:nvSpPr>
          <p:cNvPr id="3" name="Text 1"/>
          <p:cNvSpPr txBox="1"/>
          <p:nvPr/>
        </p:nvSpPr>
        <p:spPr>
          <a:xfrm>
            <a:off x="6400800" y="457200"/>
            <a:ext cx="2194560" cy="274320"/>
          </a:xfrm>
          <a:prstGeom prst="rect">
            <a:avLst/>
          </a:prstGeom>
          <a:noFill/>
          <a:ln/>
        </p:spPr>
        <p:txBody>
          <a:bodyPr wrap="square" lIns="0" tIns="0" rIns="0" bIns="0" rtlCol="0" anchor="t"/>
          <a:lstStyle/>
          <a:p>
            <a:pPr algn="r" indent="0" marL="0">
              <a:buNone/>
            </a:pPr>
            <a:r>
              <a:rPr lang="en-US" sz="900" b="1" spc="200" kern="0" dirty="0">
                <a:solidFill>
                  <a:srgbClr val="14A3A0"/>
                </a:solidFill>
              </a:rPr>
              <a:t>4 MIN</a:t>
            </a:r>
            <a:endParaRPr lang="en-US" sz="900" dirty="0"/>
          </a:p>
        </p:txBody>
      </p:sp>
      <p:sp>
        <p:nvSpPr>
          <p:cNvPr id="4" name="Text 2"/>
          <p:cNvSpPr txBox="1"/>
          <p:nvPr/>
        </p:nvSpPr>
        <p:spPr>
          <a:xfrm>
            <a:off x="548640" y="1143000"/>
            <a:ext cx="7680960" cy="365760"/>
          </a:xfrm>
          <a:prstGeom prst="rect">
            <a:avLst/>
          </a:prstGeom>
          <a:noFill/>
          <a:ln/>
        </p:spPr>
        <p:txBody>
          <a:bodyPr wrap="square" lIns="0" tIns="0" rIns="0" bIns="0" rtlCol="0" anchor="t"/>
          <a:lstStyle/>
          <a:p>
            <a:pPr indent="0" marL="0">
              <a:buNone/>
            </a:pPr>
            <a:r>
              <a:rPr lang="en-US" sz="1300" dirty="0">
                <a:solidFill>
                  <a:srgbClr val="5B6B7F"/>
                </a:solidFill>
              </a:rPr>
              <a:t>Choose features to match the risk.</a:t>
            </a:r>
            <a:endParaRPr lang="en-US" sz="1300" dirty="0"/>
          </a:p>
        </p:txBody>
      </p:sp>
      <p:sp>
        <p:nvSpPr>
          <p:cNvPr id="5" name="Shape 3"/>
          <p:cNvSpPr/>
          <p:nvPr/>
        </p:nvSpPr>
        <p:spPr>
          <a:xfrm>
            <a:off x="548640" y="1691640"/>
            <a:ext cx="2560320" cy="2560320"/>
          </a:xfrm>
          <a:prstGeom prst="roundRect">
            <a:avLst>
              <a:gd name="adj" fmla="val 4286"/>
            </a:avLst>
          </a:prstGeom>
          <a:solidFill>
            <a:srgbClr val="FFFFFF"/>
          </a:solidFill>
          <a:ln w="9525">
            <a:solidFill>
              <a:srgbClr val="E6DCC6"/>
            </a:solidFill>
            <a:prstDash val="solid"/>
          </a:ln>
        </p:spPr>
      </p:sp>
      <p:sp>
        <p:nvSpPr>
          <p:cNvPr id="6" name="Shape 4"/>
          <p:cNvSpPr/>
          <p:nvPr/>
        </p:nvSpPr>
        <p:spPr>
          <a:xfrm>
            <a:off x="777240" y="1920240"/>
            <a:ext cx="457200" cy="73152"/>
          </a:xfrm>
          <a:prstGeom prst="rect">
            <a:avLst/>
          </a:prstGeom>
          <a:solidFill>
            <a:srgbClr val="14A3A0"/>
          </a:solidFill>
          <a:ln w="12700">
            <a:solidFill>
              <a:srgbClr val="14A3A0"/>
            </a:solidFill>
            <a:prstDash val="solid"/>
          </a:ln>
        </p:spPr>
      </p:sp>
      <p:sp>
        <p:nvSpPr>
          <p:cNvPr id="7" name="Text 5"/>
          <p:cNvSpPr txBox="1"/>
          <p:nvPr/>
        </p:nvSpPr>
        <p:spPr>
          <a:xfrm>
            <a:off x="777240" y="2103120"/>
            <a:ext cx="2103120" cy="457200"/>
          </a:xfrm>
          <a:prstGeom prst="rect">
            <a:avLst/>
          </a:prstGeom>
          <a:noFill/>
          <a:ln/>
        </p:spPr>
        <p:txBody>
          <a:bodyPr wrap="square" lIns="0" tIns="0" rIns="0" bIns="0" rtlCol="0" anchor="t"/>
          <a:lstStyle/>
          <a:p>
            <a:pPr indent="0" marL="0">
              <a:buNone/>
            </a:pPr>
            <a:r>
              <a:rPr lang="en-US" sz="1900" b="1" dirty="0">
                <a:solidFill>
                  <a:srgbClr val="0B1F3A"/>
                </a:solidFill>
                <a:latin typeface="Sora" pitchFamily="34" charset="0"/>
                <a:ea typeface="Sora" pitchFamily="34" charset="-122"/>
                <a:cs typeface="Sora" pitchFamily="34" charset="-120"/>
              </a:rPr>
              <a:t>Sight vs usance</a:t>
            </a:r>
            <a:endParaRPr lang="en-US" sz="1900" dirty="0"/>
          </a:p>
        </p:txBody>
      </p:sp>
      <p:sp>
        <p:nvSpPr>
          <p:cNvPr id="8" name="Text 6"/>
          <p:cNvSpPr txBox="1"/>
          <p:nvPr/>
        </p:nvSpPr>
        <p:spPr>
          <a:xfrm>
            <a:off x="777240" y="2651760"/>
            <a:ext cx="2103120" cy="1463040"/>
          </a:xfrm>
          <a:prstGeom prst="rect">
            <a:avLst/>
          </a:prstGeom>
          <a:noFill/>
          <a:ln/>
        </p:spPr>
        <p:txBody>
          <a:bodyPr wrap="square" lIns="0" tIns="0" rIns="0" bIns="0" rtlCol="0" anchor="t"/>
          <a:lstStyle/>
          <a:p>
            <a:pPr indent="0" marL="0">
              <a:buNone/>
            </a:pPr>
            <a:r>
              <a:rPr lang="en-US" sz="1200" dirty="0">
                <a:solidFill>
                  <a:srgbClr val="5B6B7F"/>
                </a:solidFill>
              </a:rPr>
              <a:t>Sight: paid on presentation. Usance: paid after a set period, giving the buyer credit.</a:t>
            </a:r>
            <a:endParaRPr lang="en-US" sz="1200" dirty="0"/>
          </a:p>
        </p:txBody>
      </p:sp>
      <p:sp>
        <p:nvSpPr>
          <p:cNvPr id="9" name="Shape 7"/>
          <p:cNvSpPr/>
          <p:nvPr/>
        </p:nvSpPr>
        <p:spPr>
          <a:xfrm>
            <a:off x="3291840" y="1691640"/>
            <a:ext cx="2560320" cy="2560320"/>
          </a:xfrm>
          <a:prstGeom prst="roundRect">
            <a:avLst>
              <a:gd name="adj" fmla="val 4286"/>
            </a:avLst>
          </a:prstGeom>
          <a:solidFill>
            <a:srgbClr val="FFFFFF"/>
          </a:solidFill>
          <a:ln w="9525">
            <a:solidFill>
              <a:srgbClr val="E6DCC6"/>
            </a:solidFill>
            <a:prstDash val="solid"/>
          </a:ln>
        </p:spPr>
      </p:sp>
      <p:sp>
        <p:nvSpPr>
          <p:cNvPr id="10" name="Shape 8"/>
          <p:cNvSpPr/>
          <p:nvPr/>
        </p:nvSpPr>
        <p:spPr>
          <a:xfrm>
            <a:off x="3520440" y="1920240"/>
            <a:ext cx="457200" cy="73152"/>
          </a:xfrm>
          <a:prstGeom prst="rect">
            <a:avLst/>
          </a:prstGeom>
          <a:solidFill>
            <a:srgbClr val="3B6EA5"/>
          </a:solidFill>
          <a:ln w="12700">
            <a:solidFill>
              <a:srgbClr val="3B6EA5"/>
            </a:solidFill>
            <a:prstDash val="solid"/>
          </a:ln>
        </p:spPr>
      </p:sp>
      <p:sp>
        <p:nvSpPr>
          <p:cNvPr id="11" name="Text 9"/>
          <p:cNvSpPr txBox="1"/>
          <p:nvPr/>
        </p:nvSpPr>
        <p:spPr>
          <a:xfrm>
            <a:off x="3520440" y="2103120"/>
            <a:ext cx="2103120" cy="457200"/>
          </a:xfrm>
          <a:prstGeom prst="rect">
            <a:avLst/>
          </a:prstGeom>
          <a:noFill/>
          <a:ln/>
        </p:spPr>
        <p:txBody>
          <a:bodyPr wrap="square" lIns="0" tIns="0" rIns="0" bIns="0" rtlCol="0" anchor="t"/>
          <a:lstStyle/>
          <a:p>
            <a:pPr indent="0" marL="0">
              <a:buNone/>
            </a:pPr>
            <a:r>
              <a:rPr lang="en-US" sz="1900" b="1" dirty="0">
                <a:solidFill>
                  <a:srgbClr val="0B1F3A"/>
                </a:solidFill>
                <a:latin typeface="Sora" pitchFamily="34" charset="0"/>
                <a:ea typeface="Sora" pitchFamily="34" charset="-122"/>
                <a:cs typeface="Sora" pitchFamily="34" charset="-120"/>
              </a:rPr>
              <a:t>Confirmed</a:t>
            </a:r>
            <a:endParaRPr lang="en-US" sz="1900" dirty="0"/>
          </a:p>
        </p:txBody>
      </p:sp>
      <p:sp>
        <p:nvSpPr>
          <p:cNvPr id="12" name="Text 10"/>
          <p:cNvSpPr txBox="1"/>
          <p:nvPr/>
        </p:nvSpPr>
        <p:spPr>
          <a:xfrm>
            <a:off x="3520440" y="2651760"/>
            <a:ext cx="2103120" cy="1463040"/>
          </a:xfrm>
          <a:prstGeom prst="rect">
            <a:avLst/>
          </a:prstGeom>
          <a:noFill/>
          <a:ln/>
        </p:spPr>
        <p:txBody>
          <a:bodyPr wrap="square" lIns="0" tIns="0" rIns="0" bIns="0" rtlCol="0" anchor="t"/>
          <a:lstStyle/>
          <a:p>
            <a:pPr indent="0" marL="0">
              <a:buNone/>
            </a:pPr>
            <a:r>
              <a:rPr lang="en-US" sz="1200" dirty="0">
                <a:solidFill>
                  <a:srgbClr val="5B6B7F"/>
                </a:solidFill>
              </a:rPr>
              <a:t>Second bank adds its promise. Seller gets stronger protection.</a:t>
            </a:r>
            <a:endParaRPr lang="en-US" sz="1200" dirty="0"/>
          </a:p>
        </p:txBody>
      </p:sp>
      <p:sp>
        <p:nvSpPr>
          <p:cNvPr id="13" name="Shape 11"/>
          <p:cNvSpPr/>
          <p:nvPr/>
        </p:nvSpPr>
        <p:spPr>
          <a:xfrm>
            <a:off x="6035040" y="1691640"/>
            <a:ext cx="2560320" cy="2560320"/>
          </a:xfrm>
          <a:prstGeom prst="roundRect">
            <a:avLst>
              <a:gd name="adj" fmla="val 4286"/>
            </a:avLst>
          </a:prstGeom>
          <a:solidFill>
            <a:srgbClr val="FFFFFF"/>
          </a:solidFill>
          <a:ln w="9525">
            <a:solidFill>
              <a:srgbClr val="E6DCC6"/>
            </a:solidFill>
            <a:prstDash val="solid"/>
          </a:ln>
        </p:spPr>
      </p:sp>
      <p:sp>
        <p:nvSpPr>
          <p:cNvPr id="14" name="Shape 12"/>
          <p:cNvSpPr/>
          <p:nvPr/>
        </p:nvSpPr>
        <p:spPr>
          <a:xfrm>
            <a:off x="6263640" y="1920240"/>
            <a:ext cx="457200" cy="73152"/>
          </a:xfrm>
          <a:prstGeom prst="rect">
            <a:avLst/>
          </a:prstGeom>
          <a:solidFill>
            <a:srgbClr val="F2A33A"/>
          </a:solidFill>
          <a:ln w="12700">
            <a:solidFill>
              <a:srgbClr val="F2A33A"/>
            </a:solidFill>
            <a:prstDash val="solid"/>
          </a:ln>
        </p:spPr>
      </p:sp>
      <p:sp>
        <p:nvSpPr>
          <p:cNvPr id="15" name="Text 13"/>
          <p:cNvSpPr txBox="1"/>
          <p:nvPr/>
        </p:nvSpPr>
        <p:spPr>
          <a:xfrm>
            <a:off x="6263640" y="2103120"/>
            <a:ext cx="2103120" cy="457200"/>
          </a:xfrm>
          <a:prstGeom prst="rect">
            <a:avLst/>
          </a:prstGeom>
          <a:noFill/>
          <a:ln/>
        </p:spPr>
        <p:txBody>
          <a:bodyPr wrap="square" lIns="0" tIns="0" rIns="0" bIns="0" rtlCol="0" anchor="t"/>
          <a:lstStyle/>
          <a:p>
            <a:pPr indent="0" marL="0">
              <a:buNone/>
            </a:pPr>
            <a:r>
              <a:rPr lang="en-US" sz="1900" b="1" dirty="0">
                <a:solidFill>
                  <a:srgbClr val="0B1F3A"/>
                </a:solidFill>
                <a:latin typeface="Sora" pitchFamily="34" charset="0"/>
                <a:ea typeface="Sora" pitchFamily="34" charset="-122"/>
                <a:cs typeface="Sora" pitchFamily="34" charset="-120"/>
              </a:rPr>
              <a:t>Standby</a:t>
            </a:r>
            <a:endParaRPr lang="en-US" sz="1900" dirty="0"/>
          </a:p>
        </p:txBody>
      </p:sp>
      <p:sp>
        <p:nvSpPr>
          <p:cNvPr id="16" name="Text 14"/>
          <p:cNvSpPr txBox="1"/>
          <p:nvPr/>
        </p:nvSpPr>
        <p:spPr>
          <a:xfrm>
            <a:off x="6263640" y="2651760"/>
            <a:ext cx="2103120" cy="1463040"/>
          </a:xfrm>
          <a:prstGeom prst="rect">
            <a:avLst/>
          </a:prstGeom>
          <a:noFill/>
          <a:ln/>
        </p:spPr>
        <p:txBody>
          <a:bodyPr wrap="square" lIns="0" tIns="0" rIns="0" bIns="0" rtlCol="0" anchor="t"/>
          <a:lstStyle/>
          <a:p>
            <a:pPr indent="0" marL="0">
              <a:buNone/>
            </a:pPr>
            <a:r>
              <a:rPr lang="en-US" sz="1200" dirty="0">
                <a:solidFill>
                  <a:srgbClr val="5B6B7F"/>
                </a:solidFill>
              </a:rPr>
              <a:t>A backup guarantee that pays if the buyer fails to pay. Not for routine settlement.</a:t>
            </a:r>
            <a:endParaRPr lang="en-US" sz="12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txBox="1"/>
          <p:nvPr/>
        </p:nvSpPr>
        <p:spPr>
          <a:xfrm>
            <a:off x="548640" y="411480"/>
            <a:ext cx="7498080" cy="731520"/>
          </a:xfrm>
          <a:prstGeom prst="rect">
            <a:avLst/>
          </a:prstGeom>
          <a:noFill/>
          <a:ln/>
        </p:spPr>
        <p:txBody>
          <a:bodyPr wrap="square" lIns="0" tIns="0" rIns="0" bIns="0" rtlCol="0" anchor="t"/>
          <a:lstStyle/>
          <a:p>
            <a:pPr indent="0" marL="0">
              <a:buNone/>
            </a:pPr>
            <a:r>
              <a:rPr lang="en-US" sz="2600" b="1" dirty="0">
                <a:solidFill>
                  <a:srgbClr val="0B1F3A"/>
                </a:solidFill>
                <a:latin typeface="Sora" pitchFamily="34" charset="0"/>
                <a:ea typeface="Sora" pitchFamily="34" charset="-122"/>
                <a:cs typeface="Sora" pitchFamily="34" charset="-120"/>
              </a:rPr>
              <a:t>Discrepancies: the silent killer</a:t>
            </a:r>
            <a:endParaRPr lang="en-US" sz="2600" dirty="0"/>
          </a:p>
        </p:txBody>
      </p:sp>
      <p:sp>
        <p:nvSpPr>
          <p:cNvPr id="3" name="Text 1"/>
          <p:cNvSpPr txBox="1"/>
          <p:nvPr/>
        </p:nvSpPr>
        <p:spPr>
          <a:xfrm>
            <a:off x="6400800" y="457200"/>
            <a:ext cx="2194560" cy="274320"/>
          </a:xfrm>
          <a:prstGeom prst="rect">
            <a:avLst/>
          </a:prstGeom>
          <a:noFill/>
          <a:ln/>
        </p:spPr>
        <p:txBody>
          <a:bodyPr wrap="square" lIns="0" tIns="0" rIns="0" bIns="0" rtlCol="0" anchor="t"/>
          <a:lstStyle/>
          <a:p>
            <a:pPr algn="r" indent="0" marL="0">
              <a:buNone/>
            </a:pPr>
            <a:r>
              <a:rPr lang="en-US" sz="900" b="1" spc="200" kern="0" dirty="0">
                <a:solidFill>
                  <a:srgbClr val="14A3A0"/>
                </a:solidFill>
              </a:rPr>
              <a:t>5 MIN</a:t>
            </a:r>
            <a:endParaRPr lang="en-US" sz="900" dirty="0"/>
          </a:p>
        </p:txBody>
      </p:sp>
      <p:sp>
        <p:nvSpPr>
          <p:cNvPr id="4" name="Shape 2"/>
          <p:cNvSpPr/>
          <p:nvPr/>
        </p:nvSpPr>
        <p:spPr>
          <a:xfrm>
            <a:off x="548640" y="1280160"/>
            <a:ext cx="7955280" cy="530352"/>
          </a:xfrm>
          <a:prstGeom prst="roundRect">
            <a:avLst>
              <a:gd name="adj" fmla="val 20690"/>
            </a:avLst>
          </a:prstGeom>
          <a:solidFill>
            <a:srgbClr val="FFFFFF"/>
          </a:solidFill>
          <a:ln w="9525">
            <a:solidFill>
              <a:srgbClr val="E6DCC6"/>
            </a:solidFill>
            <a:prstDash val="solid"/>
          </a:ln>
        </p:spPr>
      </p:sp>
      <p:sp>
        <p:nvSpPr>
          <p:cNvPr id="5" name="Text 3"/>
          <p:cNvSpPr txBox="1"/>
          <p:nvPr/>
        </p:nvSpPr>
        <p:spPr>
          <a:xfrm>
            <a:off x="777240" y="1280160"/>
            <a:ext cx="457200" cy="530352"/>
          </a:xfrm>
          <a:prstGeom prst="rect">
            <a:avLst/>
          </a:prstGeom>
          <a:noFill/>
          <a:ln/>
        </p:spPr>
        <p:txBody>
          <a:bodyPr wrap="square" lIns="0" tIns="0" rIns="0" bIns="0" rtlCol="0" anchor="ctr"/>
          <a:lstStyle/>
          <a:p>
            <a:pPr indent="0" marL="0">
              <a:buNone/>
            </a:pPr>
            <a:r>
              <a:rPr lang="en-US" sz="1800" b="1" dirty="0">
                <a:solidFill>
                  <a:srgbClr val="F2A33A"/>
                </a:solidFill>
                <a:latin typeface="Sora" pitchFamily="34" charset="0"/>
                <a:ea typeface="Sora" pitchFamily="34" charset="-122"/>
                <a:cs typeface="Sora" pitchFamily="34" charset="-120"/>
              </a:rPr>
              <a:t>1</a:t>
            </a:r>
            <a:endParaRPr lang="en-US" sz="1800" dirty="0"/>
          </a:p>
        </p:txBody>
      </p:sp>
      <p:sp>
        <p:nvSpPr>
          <p:cNvPr id="6" name="Text 4"/>
          <p:cNvSpPr txBox="1"/>
          <p:nvPr/>
        </p:nvSpPr>
        <p:spPr>
          <a:xfrm>
            <a:off x="1371600" y="1280160"/>
            <a:ext cx="2194560" cy="530352"/>
          </a:xfrm>
          <a:prstGeom prst="rect">
            <a:avLst/>
          </a:prstGeom>
          <a:noFill/>
          <a:ln/>
        </p:spPr>
        <p:txBody>
          <a:bodyPr wrap="square" lIns="0" tIns="0" rIns="0" bIns="0" rtlCol="0" anchor="ctr"/>
          <a:lstStyle/>
          <a:p>
            <a:pPr indent="0" marL="0">
              <a:buNone/>
            </a:pPr>
            <a:r>
              <a:rPr lang="en-US" sz="1300" b="1" dirty="0">
                <a:solidFill>
                  <a:srgbClr val="0B1F3A"/>
                </a:solidFill>
              </a:rPr>
              <a:t>What it is</a:t>
            </a:r>
            <a:endParaRPr lang="en-US" sz="1300" dirty="0"/>
          </a:p>
        </p:txBody>
      </p:sp>
      <p:sp>
        <p:nvSpPr>
          <p:cNvPr id="7" name="Text 5"/>
          <p:cNvSpPr txBox="1"/>
          <p:nvPr/>
        </p:nvSpPr>
        <p:spPr>
          <a:xfrm>
            <a:off x="3566160" y="1280160"/>
            <a:ext cx="4754880" cy="530352"/>
          </a:xfrm>
          <a:prstGeom prst="rect">
            <a:avLst/>
          </a:prstGeom>
          <a:noFill/>
          <a:ln/>
        </p:spPr>
        <p:txBody>
          <a:bodyPr wrap="square" lIns="0" tIns="0" rIns="0" bIns="0" rtlCol="0" anchor="ctr"/>
          <a:lstStyle/>
          <a:p>
            <a:pPr indent="0" marL="0">
              <a:buNone/>
            </a:pPr>
            <a:r>
              <a:rPr lang="en-US" sz="1100" dirty="0">
                <a:solidFill>
                  <a:srgbClr val="5B6B7F"/>
                </a:solidFill>
              </a:rPr>
              <a:t>Documents do not match the LC</a:t>
            </a:r>
            <a:endParaRPr lang="en-US" sz="1100" dirty="0"/>
          </a:p>
        </p:txBody>
      </p:sp>
      <p:sp>
        <p:nvSpPr>
          <p:cNvPr id="8" name="Shape 6"/>
          <p:cNvSpPr/>
          <p:nvPr/>
        </p:nvSpPr>
        <p:spPr>
          <a:xfrm>
            <a:off x="548640" y="1901952"/>
            <a:ext cx="7955280" cy="530352"/>
          </a:xfrm>
          <a:prstGeom prst="roundRect">
            <a:avLst>
              <a:gd name="adj" fmla="val 20690"/>
            </a:avLst>
          </a:prstGeom>
          <a:solidFill>
            <a:srgbClr val="FFFFFF"/>
          </a:solidFill>
          <a:ln w="9525">
            <a:solidFill>
              <a:srgbClr val="E6DCC6"/>
            </a:solidFill>
            <a:prstDash val="solid"/>
          </a:ln>
        </p:spPr>
      </p:sp>
      <p:sp>
        <p:nvSpPr>
          <p:cNvPr id="9" name="Text 7"/>
          <p:cNvSpPr txBox="1"/>
          <p:nvPr/>
        </p:nvSpPr>
        <p:spPr>
          <a:xfrm>
            <a:off x="777240" y="1901952"/>
            <a:ext cx="457200" cy="530352"/>
          </a:xfrm>
          <a:prstGeom prst="rect">
            <a:avLst/>
          </a:prstGeom>
          <a:noFill/>
          <a:ln/>
        </p:spPr>
        <p:txBody>
          <a:bodyPr wrap="square" lIns="0" tIns="0" rIns="0" bIns="0" rtlCol="0" anchor="ctr"/>
          <a:lstStyle/>
          <a:p>
            <a:pPr indent="0" marL="0">
              <a:buNone/>
            </a:pPr>
            <a:r>
              <a:rPr lang="en-US" sz="1800" b="1" dirty="0">
                <a:solidFill>
                  <a:srgbClr val="F2A33A"/>
                </a:solidFill>
                <a:latin typeface="Sora" pitchFamily="34" charset="0"/>
                <a:ea typeface="Sora" pitchFamily="34" charset="-122"/>
                <a:cs typeface="Sora" pitchFamily="34" charset="-120"/>
              </a:rPr>
              <a:t>2</a:t>
            </a:r>
            <a:endParaRPr lang="en-US" sz="1800" dirty="0"/>
          </a:p>
        </p:txBody>
      </p:sp>
      <p:sp>
        <p:nvSpPr>
          <p:cNvPr id="10" name="Text 8"/>
          <p:cNvSpPr txBox="1"/>
          <p:nvPr/>
        </p:nvSpPr>
        <p:spPr>
          <a:xfrm>
            <a:off x="1371600" y="1901952"/>
            <a:ext cx="2194560" cy="530352"/>
          </a:xfrm>
          <a:prstGeom prst="rect">
            <a:avLst/>
          </a:prstGeom>
          <a:noFill/>
          <a:ln/>
        </p:spPr>
        <p:txBody>
          <a:bodyPr wrap="square" lIns="0" tIns="0" rIns="0" bIns="0" rtlCol="0" anchor="ctr"/>
          <a:lstStyle/>
          <a:p>
            <a:pPr indent="0" marL="0">
              <a:buNone/>
            </a:pPr>
            <a:r>
              <a:rPr lang="en-US" sz="1300" b="1" dirty="0">
                <a:solidFill>
                  <a:srgbClr val="0B1F3A"/>
                </a:solidFill>
              </a:rPr>
              <a:t>Common causes</a:t>
            </a:r>
            <a:endParaRPr lang="en-US" sz="1300" dirty="0"/>
          </a:p>
        </p:txBody>
      </p:sp>
      <p:sp>
        <p:nvSpPr>
          <p:cNvPr id="11" name="Text 9"/>
          <p:cNvSpPr txBox="1"/>
          <p:nvPr/>
        </p:nvSpPr>
        <p:spPr>
          <a:xfrm>
            <a:off x="3566160" y="1901952"/>
            <a:ext cx="4754880" cy="530352"/>
          </a:xfrm>
          <a:prstGeom prst="rect">
            <a:avLst/>
          </a:prstGeom>
          <a:noFill/>
          <a:ln/>
        </p:spPr>
        <p:txBody>
          <a:bodyPr wrap="square" lIns="0" tIns="0" rIns="0" bIns="0" rtlCol="0" anchor="ctr"/>
          <a:lstStyle/>
          <a:p>
            <a:pPr indent="0" marL="0">
              <a:buNone/>
            </a:pPr>
            <a:r>
              <a:rPr lang="en-US" sz="1100" dirty="0">
                <a:solidFill>
                  <a:srgbClr val="5B6B7F"/>
                </a:solidFill>
              </a:rPr>
              <a:t>Wrong names, dates, quantities, missing documents</a:t>
            </a:r>
            <a:endParaRPr lang="en-US" sz="1100" dirty="0"/>
          </a:p>
        </p:txBody>
      </p:sp>
      <p:sp>
        <p:nvSpPr>
          <p:cNvPr id="12" name="Shape 10"/>
          <p:cNvSpPr/>
          <p:nvPr/>
        </p:nvSpPr>
        <p:spPr>
          <a:xfrm>
            <a:off x="548640" y="2523744"/>
            <a:ext cx="7955280" cy="530352"/>
          </a:xfrm>
          <a:prstGeom prst="roundRect">
            <a:avLst>
              <a:gd name="adj" fmla="val 20690"/>
            </a:avLst>
          </a:prstGeom>
          <a:solidFill>
            <a:srgbClr val="FFFFFF"/>
          </a:solidFill>
          <a:ln w="9525">
            <a:solidFill>
              <a:srgbClr val="E6DCC6"/>
            </a:solidFill>
            <a:prstDash val="solid"/>
          </a:ln>
        </p:spPr>
      </p:sp>
      <p:sp>
        <p:nvSpPr>
          <p:cNvPr id="13" name="Text 11"/>
          <p:cNvSpPr txBox="1"/>
          <p:nvPr/>
        </p:nvSpPr>
        <p:spPr>
          <a:xfrm>
            <a:off x="777240" y="2523744"/>
            <a:ext cx="457200" cy="530352"/>
          </a:xfrm>
          <a:prstGeom prst="rect">
            <a:avLst/>
          </a:prstGeom>
          <a:noFill/>
          <a:ln/>
        </p:spPr>
        <p:txBody>
          <a:bodyPr wrap="square" lIns="0" tIns="0" rIns="0" bIns="0" rtlCol="0" anchor="ctr"/>
          <a:lstStyle/>
          <a:p>
            <a:pPr indent="0" marL="0">
              <a:buNone/>
            </a:pPr>
            <a:r>
              <a:rPr lang="en-US" sz="1800" b="1" dirty="0">
                <a:solidFill>
                  <a:srgbClr val="F2A33A"/>
                </a:solidFill>
                <a:latin typeface="Sora" pitchFamily="34" charset="0"/>
                <a:ea typeface="Sora" pitchFamily="34" charset="-122"/>
                <a:cs typeface="Sora" pitchFamily="34" charset="-120"/>
              </a:rPr>
              <a:t>3</a:t>
            </a:r>
            <a:endParaRPr lang="en-US" sz="1800" dirty="0"/>
          </a:p>
        </p:txBody>
      </p:sp>
      <p:sp>
        <p:nvSpPr>
          <p:cNvPr id="14" name="Text 12"/>
          <p:cNvSpPr txBox="1"/>
          <p:nvPr/>
        </p:nvSpPr>
        <p:spPr>
          <a:xfrm>
            <a:off x="1371600" y="2523744"/>
            <a:ext cx="2194560" cy="530352"/>
          </a:xfrm>
          <a:prstGeom prst="rect">
            <a:avLst/>
          </a:prstGeom>
          <a:noFill/>
          <a:ln/>
        </p:spPr>
        <p:txBody>
          <a:bodyPr wrap="square" lIns="0" tIns="0" rIns="0" bIns="0" rtlCol="0" anchor="ctr"/>
          <a:lstStyle/>
          <a:p>
            <a:pPr indent="0" marL="0">
              <a:buNone/>
            </a:pPr>
            <a:r>
              <a:rPr lang="en-US" sz="1300" b="1" dirty="0">
                <a:solidFill>
                  <a:srgbClr val="0B1F3A"/>
                </a:solidFill>
              </a:rPr>
              <a:t>Effect</a:t>
            </a:r>
            <a:endParaRPr lang="en-US" sz="1300" dirty="0"/>
          </a:p>
        </p:txBody>
      </p:sp>
      <p:sp>
        <p:nvSpPr>
          <p:cNvPr id="15" name="Text 13"/>
          <p:cNvSpPr txBox="1"/>
          <p:nvPr/>
        </p:nvSpPr>
        <p:spPr>
          <a:xfrm>
            <a:off x="3566160" y="2523744"/>
            <a:ext cx="4754880" cy="530352"/>
          </a:xfrm>
          <a:prstGeom prst="rect">
            <a:avLst/>
          </a:prstGeom>
          <a:noFill/>
          <a:ln/>
        </p:spPr>
        <p:txBody>
          <a:bodyPr wrap="square" lIns="0" tIns="0" rIns="0" bIns="0" rtlCol="0" anchor="ctr"/>
          <a:lstStyle/>
          <a:p>
            <a:pPr indent="0" marL="0">
              <a:buNone/>
            </a:pPr>
            <a:r>
              <a:rPr lang="en-US" sz="1100" dirty="0">
                <a:solidFill>
                  <a:srgbClr val="5B6B7F"/>
                </a:solidFill>
              </a:rPr>
              <a:t>Bank can refuse to pay unless the buyer waives</a:t>
            </a:r>
            <a:endParaRPr lang="en-US" sz="1100" dirty="0"/>
          </a:p>
        </p:txBody>
      </p:sp>
      <p:sp>
        <p:nvSpPr>
          <p:cNvPr id="16" name="Shape 14"/>
          <p:cNvSpPr/>
          <p:nvPr/>
        </p:nvSpPr>
        <p:spPr>
          <a:xfrm>
            <a:off x="548640" y="3145536"/>
            <a:ext cx="7955280" cy="530352"/>
          </a:xfrm>
          <a:prstGeom prst="roundRect">
            <a:avLst>
              <a:gd name="adj" fmla="val 20690"/>
            </a:avLst>
          </a:prstGeom>
          <a:solidFill>
            <a:srgbClr val="FFFFFF"/>
          </a:solidFill>
          <a:ln w="9525">
            <a:solidFill>
              <a:srgbClr val="E6DCC6"/>
            </a:solidFill>
            <a:prstDash val="solid"/>
          </a:ln>
        </p:spPr>
      </p:sp>
      <p:sp>
        <p:nvSpPr>
          <p:cNvPr id="17" name="Text 15"/>
          <p:cNvSpPr txBox="1"/>
          <p:nvPr/>
        </p:nvSpPr>
        <p:spPr>
          <a:xfrm>
            <a:off x="777240" y="3145536"/>
            <a:ext cx="457200" cy="530352"/>
          </a:xfrm>
          <a:prstGeom prst="rect">
            <a:avLst/>
          </a:prstGeom>
          <a:noFill/>
          <a:ln/>
        </p:spPr>
        <p:txBody>
          <a:bodyPr wrap="square" lIns="0" tIns="0" rIns="0" bIns="0" rtlCol="0" anchor="ctr"/>
          <a:lstStyle/>
          <a:p>
            <a:pPr indent="0" marL="0">
              <a:buNone/>
            </a:pPr>
            <a:r>
              <a:rPr lang="en-US" sz="1800" b="1" dirty="0">
                <a:solidFill>
                  <a:srgbClr val="F2A33A"/>
                </a:solidFill>
                <a:latin typeface="Sora" pitchFamily="34" charset="0"/>
                <a:ea typeface="Sora" pitchFamily="34" charset="-122"/>
                <a:cs typeface="Sora" pitchFamily="34" charset="-120"/>
              </a:rPr>
              <a:t>4</a:t>
            </a:r>
            <a:endParaRPr lang="en-US" sz="1800" dirty="0"/>
          </a:p>
        </p:txBody>
      </p:sp>
      <p:sp>
        <p:nvSpPr>
          <p:cNvPr id="18" name="Text 16"/>
          <p:cNvSpPr txBox="1"/>
          <p:nvPr/>
        </p:nvSpPr>
        <p:spPr>
          <a:xfrm>
            <a:off x="1371600" y="3145536"/>
            <a:ext cx="2194560" cy="530352"/>
          </a:xfrm>
          <a:prstGeom prst="rect">
            <a:avLst/>
          </a:prstGeom>
          <a:noFill/>
          <a:ln/>
        </p:spPr>
        <p:txBody>
          <a:bodyPr wrap="square" lIns="0" tIns="0" rIns="0" bIns="0" rtlCol="0" anchor="ctr"/>
          <a:lstStyle/>
          <a:p>
            <a:pPr indent="0" marL="0">
              <a:buNone/>
            </a:pPr>
            <a:r>
              <a:rPr lang="en-US" sz="1300" b="1" dirty="0">
                <a:solidFill>
                  <a:srgbClr val="0B1F3A"/>
                </a:solidFill>
              </a:rPr>
              <a:t>Cost</a:t>
            </a:r>
            <a:endParaRPr lang="en-US" sz="1300" dirty="0"/>
          </a:p>
        </p:txBody>
      </p:sp>
      <p:sp>
        <p:nvSpPr>
          <p:cNvPr id="19" name="Text 17"/>
          <p:cNvSpPr txBox="1"/>
          <p:nvPr/>
        </p:nvSpPr>
        <p:spPr>
          <a:xfrm>
            <a:off x="3566160" y="3145536"/>
            <a:ext cx="4754880" cy="530352"/>
          </a:xfrm>
          <a:prstGeom prst="rect">
            <a:avLst/>
          </a:prstGeom>
          <a:noFill/>
          <a:ln/>
        </p:spPr>
        <p:txBody>
          <a:bodyPr wrap="square" lIns="0" tIns="0" rIns="0" bIns="0" rtlCol="0" anchor="ctr"/>
          <a:lstStyle/>
          <a:p>
            <a:pPr indent="0" marL="0">
              <a:buNone/>
            </a:pPr>
            <a:r>
              <a:rPr lang="en-US" sz="1100" dirty="0">
                <a:solidFill>
                  <a:srgbClr val="5B6B7F"/>
                </a:solidFill>
              </a:rPr>
              <a:t>Fees, delays and weaker bargaining position</a:t>
            </a:r>
            <a:endParaRPr lang="en-US" sz="1100" dirty="0"/>
          </a:p>
        </p:txBody>
      </p:sp>
      <p:sp>
        <p:nvSpPr>
          <p:cNvPr id="20" name="Shape 18"/>
          <p:cNvSpPr/>
          <p:nvPr/>
        </p:nvSpPr>
        <p:spPr>
          <a:xfrm>
            <a:off x="548640" y="3767328"/>
            <a:ext cx="7955280" cy="530352"/>
          </a:xfrm>
          <a:prstGeom prst="roundRect">
            <a:avLst>
              <a:gd name="adj" fmla="val 20690"/>
            </a:avLst>
          </a:prstGeom>
          <a:solidFill>
            <a:srgbClr val="FFFFFF"/>
          </a:solidFill>
          <a:ln w="9525">
            <a:solidFill>
              <a:srgbClr val="E6DCC6"/>
            </a:solidFill>
            <a:prstDash val="solid"/>
          </a:ln>
        </p:spPr>
      </p:sp>
      <p:sp>
        <p:nvSpPr>
          <p:cNvPr id="21" name="Text 19"/>
          <p:cNvSpPr txBox="1"/>
          <p:nvPr/>
        </p:nvSpPr>
        <p:spPr>
          <a:xfrm>
            <a:off x="777240" y="3767328"/>
            <a:ext cx="457200" cy="530352"/>
          </a:xfrm>
          <a:prstGeom prst="rect">
            <a:avLst/>
          </a:prstGeom>
          <a:noFill/>
          <a:ln/>
        </p:spPr>
        <p:txBody>
          <a:bodyPr wrap="square" lIns="0" tIns="0" rIns="0" bIns="0" rtlCol="0" anchor="ctr"/>
          <a:lstStyle/>
          <a:p>
            <a:pPr indent="0" marL="0">
              <a:buNone/>
            </a:pPr>
            <a:r>
              <a:rPr lang="en-US" sz="1800" b="1" dirty="0">
                <a:solidFill>
                  <a:srgbClr val="F2A33A"/>
                </a:solidFill>
                <a:latin typeface="Sora" pitchFamily="34" charset="0"/>
                <a:ea typeface="Sora" pitchFamily="34" charset="-122"/>
                <a:cs typeface="Sora" pitchFamily="34" charset="-120"/>
              </a:rPr>
              <a:t>5</a:t>
            </a:r>
            <a:endParaRPr lang="en-US" sz="1800" dirty="0"/>
          </a:p>
        </p:txBody>
      </p:sp>
      <p:sp>
        <p:nvSpPr>
          <p:cNvPr id="22" name="Text 20"/>
          <p:cNvSpPr txBox="1"/>
          <p:nvPr/>
        </p:nvSpPr>
        <p:spPr>
          <a:xfrm>
            <a:off x="1371600" y="3767328"/>
            <a:ext cx="2194560" cy="530352"/>
          </a:xfrm>
          <a:prstGeom prst="rect">
            <a:avLst/>
          </a:prstGeom>
          <a:noFill/>
          <a:ln/>
        </p:spPr>
        <p:txBody>
          <a:bodyPr wrap="square" lIns="0" tIns="0" rIns="0" bIns="0" rtlCol="0" anchor="ctr"/>
          <a:lstStyle/>
          <a:p>
            <a:pPr indent="0" marL="0">
              <a:buNone/>
            </a:pPr>
            <a:r>
              <a:rPr lang="en-US" sz="1300" b="1" dirty="0">
                <a:solidFill>
                  <a:srgbClr val="0B1F3A"/>
                </a:solidFill>
              </a:rPr>
              <a:t>Prevention</a:t>
            </a:r>
            <a:endParaRPr lang="en-US" sz="1300" dirty="0"/>
          </a:p>
        </p:txBody>
      </p:sp>
      <p:sp>
        <p:nvSpPr>
          <p:cNvPr id="23" name="Text 21"/>
          <p:cNvSpPr txBox="1"/>
          <p:nvPr/>
        </p:nvSpPr>
        <p:spPr>
          <a:xfrm>
            <a:off x="3566160" y="3767328"/>
            <a:ext cx="4754880" cy="530352"/>
          </a:xfrm>
          <a:prstGeom prst="rect">
            <a:avLst/>
          </a:prstGeom>
          <a:noFill/>
          <a:ln/>
        </p:spPr>
        <p:txBody>
          <a:bodyPr wrap="square" lIns="0" tIns="0" rIns="0" bIns="0" rtlCol="0" anchor="ctr"/>
          <a:lstStyle/>
          <a:p>
            <a:pPr indent="0" marL="0">
              <a:buNone/>
            </a:pPr>
            <a:r>
              <a:rPr lang="en-US" sz="1100" dirty="0">
                <a:solidFill>
                  <a:srgbClr val="5B6B7F"/>
                </a:solidFill>
              </a:rPr>
              <a:t>Check the LC early; compare each document line by line</a:t>
            </a:r>
            <a:endParaRPr lang="en-US" sz="11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txBox="1"/>
          <p:nvPr/>
        </p:nvSpPr>
        <p:spPr>
          <a:xfrm>
            <a:off x="548640" y="411480"/>
            <a:ext cx="7498080" cy="731520"/>
          </a:xfrm>
          <a:prstGeom prst="rect">
            <a:avLst/>
          </a:prstGeom>
          <a:noFill/>
          <a:ln/>
        </p:spPr>
        <p:txBody>
          <a:bodyPr wrap="square" lIns="0" tIns="0" rIns="0" bIns="0" rtlCol="0" anchor="t"/>
          <a:lstStyle/>
          <a:p>
            <a:pPr indent="0" marL="0">
              <a:buNone/>
            </a:pPr>
            <a:r>
              <a:rPr lang="en-US" sz="2600" b="1" dirty="0">
                <a:solidFill>
                  <a:srgbClr val="0B1F3A"/>
                </a:solidFill>
                <a:latin typeface="Sora" pitchFamily="34" charset="0"/>
                <a:ea typeface="Sora" pitchFamily="34" charset="-122"/>
                <a:cs typeface="Sora" pitchFamily="34" charset="-120"/>
              </a:rPr>
              <a:t>Spot the discrepancy</a:t>
            </a:r>
            <a:endParaRPr lang="en-US" sz="2600" dirty="0"/>
          </a:p>
        </p:txBody>
      </p:sp>
      <p:sp>
        <p:nvSpPr>
          <p:cNvPr id="3" name="Text 1"/>
          <p:cNvSpPr txBox="1"/>
          <p:nvPr/>
        </p:nvSpPr>
        <p:spPr>
          <a:xfrm>
            <a:off x="6400800" y="457200"/>
            <a:ext cx="2194560" cy="274320"/>
          </a:xfrm>
          <a:prstGeom prst="rect">
            <a:avLst/>
          </a:prstGeom>
          <a:noFill/>
          <a:ln/>
        </p:spPr>
        <p:txBody>
          <a:bodyPr wrap="square" lIns="0" tIns="0" rIns="0" bIns="0" rtlCol="0" anchor="t"/>
          <a:lstStyle/>
          <a:p>
            <a:pPr algn="r" indent="0" marL="0">
              <a:buNone/>
            </a:pPr>
            <a:r>
              <a:rPr lang="en-US" sz="900" b="1" spc="200" kern="0" dirty="0">
                <a:solidFill>
                  <a:srgbClr val="14A3A0"/>
                </a:solidFill>
              </a:rPr>
              <a:t>ACTIVITY · 8 MIN</a:t>
            </a:r>
            <a:endParaRPr lang="en-US" sz="900" dirty="0"/>
          </a:p>
        </p:txBody>
      </p:sp>
      <p:sp>
        <p:nvSpPr>
          <p:cNvPr id="4" name="Text 2"/>
          <p:cNvSpPr txBox="1"/>
          <p:nvPr/>
        </p:nvSpPr>
        <p:spPr>
          <a:xfrm>
            <a:off x="548640" y="1143000"/>
            <a:ext cx="7498080" cy="365760"/>
          </a:xfrm>
          <a:prstGeom prst="rect">
            <a:avLst/>
          </a:prstGeom>
          <a:noFill/>
          <a:ln/>
        </p:spPr>
        <p:txBody>
          <a:bodyPr wrap="square" lIns="0" tIns="0" rIns="0" bIns="0" rtlCol="0" anchor="t"/>
          <a:lstStyle/>
          <a:p>
            <a:pPr indent="0" marL="0">
              <a:buNone/>
            </a:pPr>
            <a:r>
              <a:rPr lang="en-US" sz="1300" dirty="0">
                <a:solidFill>
                  <a:srgbClr val="5B6B7F"/>
                </a:solidFill>
              </a:rPr>
              <a:t>LC says 5,000 fryers, latest shipment 30 Nov. Which documents would a bank refuse? Type the numbers.</a:t>
            </a:r>
            <a:endParaRPr lang="en-US" sz="1300" dirty="0"/>
          </a:p>
        </p:txBody>
      </p:sp>
      <p:sp>
        <p:nvSpPr>
          <p:cNvPr id="5" name="Shape 3"/>
          <p:cNvSpPr/>
          <p:nvPr/>
        </p:nvSpPr>
        <p:spPr>
          <a:xfrm>
            <a:off x="548640" y="1691640"/>
            <a:ext cx="3749040" cy="1097280"/>
          </a:xfrm>
          <a:prstGeom prst="roundRect">
            <a:avLst>
              <a:gd name="adj" fmla="val 10000"/>
            </a:avLst>
          </a:prstGeom>
          <a:solidFill>
            <a:srgbClr val="FFFFFF"/>
          </a:solidFill>
          <a:ln w="9525">
            <a:solidFill>
              <a:srgbClr val="E6DCC6"/>
            </a:solidFill>
            <a:prstDash val="solid"/>
          </a:ln>
        </p:spPr>
      </p:sp>
      <p:sp>
        <p:nvSpPr>
          <p:cNvPr id="6" name="Shape 4"/>
          <p:cNvSpPr/>
          <p:nvPr/>
        </p:nvSpPr>
        <p:spPr>
          <a:xfrm>
            <a:off x="731520" y="2011680"/>
            <a:ext cx="457200" cy="457200"/>
          </a:xfrm>
          <a:prstGeom prst="ellipse">
            <a:avLst/>
          </a:prstGeom>
          <a:solidFill>
            <a:srgbClr val="14A3A0"/>
          </a:solidFill>
          <a:ln w="12700">
            <a:solidFill>
              <a:srgbClr val="FFFFFF"/>
            </a:solidFill>
            <a:prstDash val="solid"/>
          </a:ln>
        </p:spPr>
      </p:sp>
      <p:sp>
        <p:nvSpPr>
          <p:cNvPr id="7" name="Text 5"/>
          <p:cNvSpPr txBox="1"/>
          <p:nvPr/>
        </p:nvSpPr>
        <p:spPr>
          <a:xfrm>
            <a:off x="731520" y="2011680"/>
            <a:ext cx="457200" cy="457200"/>
          </a:xfrm>
          <a:prstGeom prst="rect">
            <a:avLst/>
          </a:prstGeom>
          <a:noFill/>
          <a:ln/>
        </p:spPr>
        <p:txBody>
          <a:bodyPr wrap="square" lIns="0" tIns="0" rIns="0" bIns="0" rtlCol="0" anchor="ctr"/>
          <a:lstStyle/>
          <a:p>
            <a:pPr algn="ctr" indent="0" marL="0">
              <a:buNone/>
            </a:pPr>
            <a:r>
              <a:rPr lang="en-US" sz="1600" b="1" dirty="0">
                <a:solidFill>
                  <a:srgbClr val="FFFFFF"/>
                </a:solidFill>
              </a:rPr>
              <a:t>1</a:t>
            </a:r>
            <a:endParaRPr lang="en-US" sz="1600" dirty="0"/>
          </a:p>
        </p:txBody>
      </p:sp>
      <p:sp>
        <p:nvSpPr>
          <p:cNvPr id="8" name="Text 6"/>
          <p:cNvSpPr txBox="1"/>
          <p:nvPr/>
        </p:nvSpPr>
        <p:spPr>
          <a:xfrm>
            <a:off x="1371600" y="1874520"/>
            <a:ext cx="2743200" cy="731520"/>
          </a:xfrm>
          <a:prstGeom prst="rect">
            <a:avLst/>
          </a:prstGeom>
          <a:noFill/>
          <a:ln/>
        </p:spPr>
        <p:txBody>
          <a:bodyPr wrap="square" lIns="0" tIns="0" rIns="0" bIns="0" rtlCol="0" anchor="ctr"/>
          <a:lstStyle/>
          <a:p>
            <a:pPr indent="0" marL="0">
              <a:buNone/>
            </a:pPr>
            <a:r>
              <a:rPr lang="en-US" sz="1300" b="1" dirty="0">
                <a:solidFill>
                  <a:srgbClr val="0B1F3A"/>
                </a:solidFill>
              </a:rPr>
              <a:t>Invoice: 5,000 air fryers. Bill of lading: shipped on board 2 Dec</a:t>
            </a:r>
            <a:endParaRPr lang="en-US" sz="1300" dirty="0"/>
          </a:p>
        </p:txBody>
      </p:sp>
      <p:sp>
        <p:nvSpPr>
          <p:cNvPr id="9" name="Shape 7"/>
          <p:cNvSpPr/>
          <p:nvPr/>
        </p:nvSpPr>
        <p:spPr>
          <a:xfrm>
            <a:off x="4480560" y="1691640"/>
            <a:ext cx="3749040" cy="1097280"/>
          </a:xfrm>
          <a:prstGeom prst="roundRect">
            <a:avLst>
              <a:gd name="adj" fmla="val 10000"/>
            </a:avLst>
          </a:prstGeom>
          <a:solidFill>
            <a:srgbClr val="FFFFFF"/>
          </a:solidFill>
          <a:ln w="9525">
            <a:solidFill>
              <a:srgbClr val="E6DCC6"/>
            </a:solidFill>
            <a:prstDash val="solid"/>
          </a:ln>
        </p:spPr>
      </p:sp>
      <p:sp>
        <p:nvSpPr>
          <p:cNvPr id="10" name="Shape 8"/>
          <p:cNvSpPr/>
          <p:nvPr/>
        </p:nvSpPr>
        <p:spPr>
          <a:xfrm>
            <a:off x="4663440" y="2011680"/>
            <a:ext cx="457200" cy="457200"/>
          </a:xfrm>
          <a:prstGeom prst="ellipse">
            <a:avLst/>
          </a:prstGeom>
          <a:solidFill>
            <a:srgbClr val="14A3A0"/>
          </a:solidFill>
          <a:ln w="12700">
            <a:solidFill>
              <a:srgbClr val="FFFFFF"/>
            </a:solidFill>
            <a:prstDash val="solid"/>
          </a:ln>
        </p:spPr>
      </p:sp>
      <p:sp>
        <p:nvSpPr>
          <p:cNvPr id="11" name="Text 9"/>
          <p:cNvSpPr txBox="1"/>
          <p:nvPr/>
        </p:nvSpPr>
        <p:spPr>
          <a:xfrm>
            <a:off x="4663440" y="2011680"/>
            <a:ext cx="457200" cy="457200"/>
          </a:xfrm>
          <a:prstGeom prst="rect">
            <a:avLst/>
          </a:prstGeom>
          <a:noFill/>
          <a:ln/>
        </p:spPr>
        <p:txBody>
          <a:bodyPr wrap="square" lIns="0" tIns="0" rIns="0" bIns="0" rtlCol="0" anchor="ctr"/>
          <a:lstStyle/>
          <a:p>
            <a:pPr algn="ctr" indent="0" marL="0">
              <a:buNone/>
            </a:pPr>
            <a:r>
              <a:rPr lang="en-US" sz="1600" b="1" dirty="0">
                <a:solidFill>
                  <a:srgbClr val="FFFFFF"/>
                </a:solidFill>
              </a:rPr>
              <a:t>2</a:t>
            </a:r>
            <a:endParaRPr lang="en-US" sz="1600" dirty="0"/>
          </a:p>
        </p:txBody>
      </p:sp>
      <p:sp>
        <p:nvSpPr>
          <p:cNvPr id="12" name="Text 10"/>
          <p:cNvSpPr txBox="1"/>
          <p:nvPr/>
        </p:nvSpPr>
        <p:spPr>
          <a:xfrm>
            <a:off x="5303520" y="1874520"/>
            <a:ext cx="2743200" cy="731520"/>
          </a:xfrm>
          <a:prstGeom prst="rect">
            <a:avLst/>
          </a:prstGeom>
          <a:noFill/>
          <a:ln/>
        </p:spPr>
        <p:txBody>
          <a:bodyPr wrap="square" lIns="0" tIns="0" rIns="0" bIns="0" rtlCol="0" anchor="ctr"/>
          <a:lstStyle/>
          <a:p>
            <a:pPr indent="0" marL="0">
              <a:buNone/>
            </a:pPr>
            <a:r>
              <a:rPr lang="en-US" sz="1300" b="1" dirty="0">
                <a:solidFill>
                  <a:srgbClr val="0B1F3A"/>
                </a:solidFill>
              </a:rPr>
              <a:t>Invoice: 5,000 fryers. Packing list: 4,950</a:t>
            </a:r>
            <a:endParaRPr lang="en-US" sz="1300" dirty="0"/>
          </a:p>
        </p:txBody>
      </p:sp>
      <p:sp>
        <p:nvSpPr>
          <p:cNvPr id="13" name="Shape 11"/>
          <p:cNvSpPr/>
          <p:nvPr/>
        </p:nvSpPr>
        <p:spPr>
          <a:xfrm>
            <a:off x="548640" y="2971800"/>
            <a:ext cx="3749040" cy="1097280"/>
          </a:xfrm>
          <a:prstGeom prst="roundRect">
            <a:avLst>
              <a:gd name="adj" fmla="val 10000"/>
            </a:avLst>
          </a:prstGeom>
          <a:solidFill>
            <a:srgbClr val="FFFFFF"/>
          </a:solidFill>
          <a:ln w="9525">
            <a:solidFill>
              <a:srgbClr val="E6DCC6"/>
            </a:solidFill>
            <a:prstDash val="solid"/>
          </a:ln>
        </p:spPr>
      </p:sp>
      <p:sp>
        <p:nvSpPr>
          <p:cNvPr id="14" name="Shape 12"/>
          <p:cNvSpPr/>
          <p:nvPr/>
        </p:nvSpPr>
        <p:spPr>
          <a:xfrm>
            <a:off x="731520" y="3291840"/>
            <a:ext cx="457200" cy="457200"/>
          </a:xfrm>
          <a:prstGeom prst="ellipse">
            <a:avLst/>
          </a:prstGeom>
          <a:solidFill>
            <a:srgbClr val="14A3A0"/>
          </a:solidFill>
          <a:ln w="12700">
            <a:solidFill>
              <a:srgbClr val="FFFFFF"/>
            </a:solidFill>
            <a:prstDash val="solid"/>
          </a:ln>
        </p:spPr>
      </p:sp>
      <p:sp>
        <p:nvSpPr>
          <p:cNvPr id="15" name="Text 13"/>
          <p:cNvSpPr txBox="1"/>
          <p:nvPr/>
        </p:nvSpPr>
        <p:spPr>
          <a:xfrm>
            <a:off x="731520" y="3291840"/>
            <a:ext cx="457200" cy="457200"/>
          </a:xfrm>
          <a:prstGeom prst="rect">
            <a:avLst/>
          </a:prstGeom>
          <a:noFill/>
          <a:ln/>
        </p:spPr>
        <p:txBody>
          <a:bodyPr wrap="square" lIns="0" tIns="0" rIns="0" bIns="0" rtlCol="0" anchor="ctr"/>
          <a:lstStyle/>
          <a:p>
            <a:pPr algn="ctr" indent="0" marL="0">
              <a:buNone/>
            </a:pPr>
            <a:r>
              <a:rPr lang="en-US" sz="1600" b="1" dirty="0">
                <a:solidFill>
                  <a:srgbClr val="FFFFFF"/>
                </a:solidFill>
              </a:rPr>
              <a:t>3</a:t>
            </a:r>
            <a:endParaRPr lang="en-US" sz="1600" dirty="0"/>
          </a:p>
        </p:txBody>
      </p:sp>
      <p:sp>
        <p:nvSpPr>
          <p:cNvPr id="16" name="Text 14"/>
          <p:cNvSpPr txBox="1"/>
          <p:nvPr/>
        </p:nvSpPr>
        <p:spPr>
          <a:xfrm>
            <a:off x="1371600" y="3154680"/>
            <a:ext cx="2743200" cy="731520"/>
          </a:xfrm>
          <a:prstGeom prst="rect">
            <a:avLst/>
          </a:prstGeom>
          <a:noFill/>
          <a:ln/>
        </p:spPr>
        <p:txBody>
          <a:bodyPr wrap="square" lIns="0" tIns="0" rIns="0" bIns="0" rtlCol="0" anchor="ctr"/>
          <a:lstStyle/>
          <a:p>
            <a:pPr indent="0" marL="0">
              <a:buNone/>
            </a:pPr>
            <a:r>
              <a:rPr lang="en-US" sz="1300" b="1" dirty="0">
                <a:solidFill>
                  <a:srgbClr val="0B1F3A"/>
                </a:solidFill>
              </a:rPr>
              <a:t>Invoice shows buyer as Dune and Co. LLC; LC says Dune &amp; Co. LLC</a:t>
            </a:r>
            <a:endParaRPr lang="en-US" sz="1300" dirty="0"/>
          </a:p>
        </p:txBody>
      </p:sp>
      <p:sp>
        <p:nvSpPr>
          <p:cNvPr id="17" name="Shape 15"/>
          <p:cNvSpPr/>
          <p:nvPr/>
        </p:nvSpPr>
        <p:spPr>
          <a:xfrm>
            <a:off x="4480560" y="2971800"/>
            <a:ext cx="3749040" cy="1097280"/>
          </a:xfrm>
          <a:prstGeom prst="roundRect">
            <a:avLst>
              <a:gd name="adj" fmla="val 10000"/>
            </a:avLst>
          </a:prstGeom>
          <a:solidFill>
            <a:srgbClr val="FFFFFF"/>
          </a:solidFill>
          <a:ln w="9525">
            <a:solidFill>
              <a:srgbClr val="E6DCC6"/>
            </a:solidFill>
            <a:prstDash val="solid"/>
          </a:ln>
        </p:spPr>
      </p:sp>
      <p:sp>
        <p:nvSpPr>
          <p:cNvPr id="18" name="Shape 16"/>
          <p:cNvSpPr/>
          <p:nvPr/>
        </p:nvSpPr>
        <p:spPr>
          <a:xfrm>
            <a:off x="4663440" y="3291840"/>
            <a:ext cx="457200" cy="457200"/>
          </a:xfrm>
          <a:prstGeom prst="ellipse">
            <a:avLst/>
          </a:prstGeom>
          <a:solidFill>
            <a:srgbClr val="14A3A0"/>
          </a:solidFill>
          <a:ln w="12700">
            <a:solidFill>
              <a:srgbClr val="FFFFFF"/>
            </a:solidFill>
            <a:prstDash val="solid"/>
          </a:ln>
        </p:spPr>
      </p:sp>
      <p:sp>
        <p:nvSpPr>
          <p:cNvPr id="19" name="Text 17"/>
          <p:cNvSpPr txBox="1"/>
          <p:nvPr/>
        </p:nvSpPr>
        <p:spPr>
          <a:xfrm>
            <a:off x="4663440" y="3291840"/>
            <a:ext cx="457200" cy="457200"/>
          </a:xfrm>
          <a:prstGeom prst="rect">
            <a:avLst/>
          </a:prstGeom>
          <a:noFill/>
          <a:ln/>
        </p:spPr>
        <p:txBody>
          <a:bodyPr wrap="square" lIns="0" tIns="0" rIns="0" bIns="0" rtlCol="0" anchor="ctr"/>
          <a:lstStyle/>
          <a:p>
            <a:pPr algn="ctr" indent="0" marL="0">
              <a:buNone/>
            </a:pPr>
            <a:r>
              <a:rPr lang="en-US" sz="1600" b="1" dirty="0">
                <a:solidFill>
                  <a:srgbClr val="FFFFFF"/>
                </a:solidFill>
              </a:rPr>
              <a:t>4</a:t>
            </a:r>
            <a:endParaRPr lang="en-US" sz="1600" dirty="0"/>
          </a:p>
        </p:txBody>
      </p:sp>
      <p:sp>
        <p:nvSpPr>
          <p:cNvPr id="20" name="Text 18"/>
          <p:cNvSpPr txBox="1"/>
          <p:nvPr/>
        </p:nvSpPr>
        <p:spPr>
          <a:xfrm>
            <a:off x="5303520" y="3154680"/>
            <a:ext cx="2743200" cy="731520"/>
          </a:xfrm>
          <a:prstGeom prst="rect">
            <a:avLst/>
          </a:prstGeom>
          <a:noFill/>
          <a:ln/>
        </p:spPr>
        <p:txBody>
          <a:bodyPr wrap="square" lIns="0" tIns="0" rIns="0" bIns="0" rtlCol="0" anchor="ctr"/>
          <a:lstStyle/>
          <a:p>
            <a:pPr indent="0" marL="0">
              <a:buNone/>
            </a:pPr>
            <a:r>
              <a:rPr lang="en-US" sz="1300" b="1" dirty="0">
                <a:solidFill>
                  <a:srgbClr val="0B1F3A"/>
                </a:solidFill>
              </a:rPr>
              <a:t>Insurance certificate present as required</a:t>
            </a:r>
            <a:endParaRPr lang="en-US" sz="13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txBox="1"/>
          <p:nvPr/>
        </p:nvSpPr>
        <p:spPr>
          <a:xfrm>
            <a:off x="548640" y="411480"/>
            <a:ext cx="7498080" cy="731520"/>
          </a:xfrm>
          <a:prstGeom prst="rect">
            <a:avLst/>
          </a:prstGeom>
          <a:noFill/>
          <a:ln/>
        </p:spPr>
        <p:txBody>
          <a:bodyPr wrap="square" lIns="0" tIns="0" rIns="0" bIns="0" rtlCol="0" anchor="t"/>
          <a:lstStyle/>
          <a:p>
            <a:pPr indent="0" marL="0">
              <a:buNone/>
            </a:pPr>
            <a:r>
              <a:rPr lang="en-US" sz="2600" b="1" dirty="0">
                <a:solidFill>
                  <a:srgbClr val="0B1F3A"/>
                </a:solidFill>
                <a:latin typeface="Sora" pitchFamily="34" charset="0"/>
                <a:ea typeface="Sora" pitchFamily="34" charset="-122"/>
                <a:cs typeface="Sora" pitchFamily="34" charset="-120"/>
              </a:rPr>
              <a:t>Trade documents that carry the money</a:t>
            </a:r>
            <a:endParaRPr lang="en-US" sz="2600" dirty="0"/>
          </a:p>
        </p:txBody>
      </p:sp>
      <p:sp>
        <p:nvSpPr>
          <p:cNvPr id="3" name="Text 1"/>
          <p:cNvSpPr txBox="1"/>
          <p:nvPr/>
        </p:nvSpPr>
        <p:spPr>
          <a:xfrm>
            <a:off x="6400800" y="457200"/>
            <a:ext cx="2194560" cy="274320"/>
          </a:xfrm>
          <a:prstGeom prst="rect">
            <a:avLst/>
          </a:prstGeom>
          <a:noFill/>
          <a:ln/>
        </p:spPr>
        <p:txBody>
          <a:bodyPr wrap="square" lIns="0" tIns="0" rIns="0" bIns="0" rtlCol="0" anchor="t"/>
          <a:lstStyle/>
          <a:p>
            <a:pPr algn="r" indent="0" marL="0">
              <a:buNone/>
            </a:pPr>
            <a:r>
              <a:rPr lang="en-US" sz="900" b="1" spc="200" kern="0" dirty="0">
                <a:solidFill>
                  <a:srgbClr val="14A3A0"/>
                </a:solidFill>
              </a:rPr>
              <a:t>4 MIN</a:t>
            </a:r>
            <a:endParaRPr lang="en-US" sz="900" dirty="0"/>
          </a:p>
        </p:txBody>
      </p:sp>
      <p:sp>
        <p:nvSpPr>
          <p:cNvPr id="4" name="Shape 2"/>
          <p:cNvSpPr/>
          <p:nvPr/>
        </p:nvSpPr>
        <p:spPr>
          <a:xfrm>
            <a:off x="548640" y="1280160"/>
            <a:ext cx="7955280" cy="530352"/>
          </a:xfrm>
          <a:prstGeom prst="roundRect">
            <a:avLst>
              <a:gd name="adj" fmla="val 20690"/>
            </a:avLst>
          </a:prstGeom>
          <a:solidFill>
            <a:srgbClr val="FFFFFF"/>
          </a:solidFill>
          <a:ln w="9525">
            <a:solidFill>
              <a:srgbClr val="E6DCC6"/>
            </a:solidFill>
            <a:prstDash val="solid"/>
          </a:ln>
        </p:spPr>
      </p:sp>
      <p:sp>
        <p:nvSpPr>
          <p:cNvPr id="5" name="Text 3"/>
          <p:cNvSpPr txBox="1"/>
          <p:nvPr/>
        </p:nvSpPr>
        <p:spPr>
          <a:xfrm>
            <a:off x="777240" y="1280160"/>
            <a:ext cx="457200" cy="530352"/>
          </a:xfrm>
          <a:prstGeom prst="rect">
            <a:avLst/>
          </a:prstGeom>
          <a:noFill/>
          <a:ln/>
        </p:spPr>
        <p:txBody>
          <a:bodyPr wrap="square" lIns="0" tIns="0" rIns="0" bIns="0" rtlCol="0" anchor="ctr"/>
          <a:lstStyle/>
          <a:p>
            <a:pPr indent="0" marL="0">
              <a:buNone/>
            </a:pPr>
            <a:r>
              <a:rPr lang="en-US" sz="1800" b="1" dirty="0">
                <a:solidFill>
                  <a:srgbClr val="F2A33A"/>
                </a:solidFill>
                <a:latin typeface="Sora" pitchFamily="34" charset="0"/>
                <a:ea typeface="Sora" pitchFamily="34" charset="-122"/>
                <a:cs typeface="Sora" pitchFamily="34" charset="-120"/>
              </a:rPr>
              <a:t>1</a:t>
            </a:r>
            <a:endParaRPr lang="en-US" sz="1800" dirty="0"/>
          </a:p>
        </p:txBody>
      </p:sp>
      <p:sp>
        <p:nvSpPr>
          <p:cNvPr id="6" name="Text 4"/>
          <p:cNvSpPr txBox="1"/>
          <p:nvPr/>
        </p:nvSpPr>
        <p:spPr>
          <a:xfrm>
            <a:off x="1371600" y="1280160"/>
            <a:ext cx="2194560" cy="530352"/>
          </a:xfrm>
          <a:prstGeom prst="rect">
            <a:avLst/>
          </a:prstGeom>
          <a:noFill/>
          <a:ln/>
        </p:spPr>
        <p:txBody>
          <a:bodyPr wrap="square" lIns="0" tIns="0" rIns="0" bIns="0" rtlCol="0" anchor="ctr"/>
          <a:lstStyle/>
          <a:p>
            <a:pPr indent="0" marL="0">
              <a:buNone/>
            </a:pPr>
            <a:r>
              <a:rPr lang="en-US" sz="1300" b="1" dirty="0">
                <a:solidFill>
                  <a:srgbClr val="0B1F3A"/>
                </a:solidFill>
              </a:rPr>
              <a:t>Bill of exchange</a:t>
            </a:r>
            <a:endParaRPr lang="en-US" sz="1300" dirty="0"/>
          </a:p>
        </p:txBody>
      </p:sp>
      <p:sp>
        <p:nvSpPr>
          <p:cNvPr id="7" name="Text 5"/>
          <p:cNvSpPr txBox="1"/>
          <p:nvPr/>
        </p:nvSpPr>
        <p:spPr>
          <a:xfrm>
            <a:off x="3566160" y="1280160"/>
            <a:ext cx="4754880" cy="530352"/>
          </a:xfrm>
          <a:prstGeom prst="rect">
            <a:avLst/>
          </a:prstGeom>
          <a:noFill/>
          <a:ln/>
        </p:spPr>
        <p:txBody>
          <a:bodyPr wrap="square" lIns="0" tIns="0" rIns="0" bIns="0" rtlCol="0" anchor="ctr"/>
          <a:lstStyle/>
          <a:p>
            <a:pPr indent="0" marL="0">
              <a:buNone/>
            </a:pPr>
            <a:r>
              <a:rPr lang="en-US" sz="1100" dirty="0">
                <a:solidFill>
                  <a:srgbClr val="5B6B7F"/>
                </a:solidFill>
              </a:rPr>
              <a:t>Written order to pay a sum on a date</a:t>
            </a:r>
            <a:endParaRPr lang="en-US" sz="1100" dirty="0"/>
          </a:p>
        </p:txBody>
      </p:sp>
      <p:sp>
        <p:nvSpPr>
          <p:cNvPr id="8" name="Shape 6"/>
          <p:cNvSpPr/>
          <p:nvPr/>
        </p:nvSpPr>
        <p:spPr>
          <a:xfrm>
            <a:off x="548640" y="1901952"/>
            <a:ext cx="7955280" cy="530352"/>
          </a:xfrm>
          <a:prstGeom prst="roundRect">
            <a:avLst>
              <a:gd name="adj" fmla="val 20690"/>
            </a:avLst>
          </a:prstGeom>
          <a:solidFill>
            <a:srgbClr val="FFFFFF"/>
          </a:solidFill>
          <a:ln w="9525">
            <a:solidFill>
              <a:srgbClr val="E6DCC6"/>
            </a:solidFill>
            <a:prstDash val="solid"/>
          </a:ln>
        </p:spPr>
      </p:sp>
      <p:sp>
        <p:nvSpPr>
          <p:cNvPr id="9" name="Text 7"/>
          <p:cNvSpPr txBox="1"/>
          <p:nvPr/>
        </p:nvSpPr>
        <p:spPr>
          <a:xfrm>
            <a:off x="777240" y="1901952"/>
            <a:ext cx="457200" cy="530352"/>
          </a:xfrm>
          <a:prstGeom prst="rect">
            <a:avLst/>
          </a:prstGeom>
          <a:noFill/>
          <a:ln/>
        </p:spPr>
        <p:txBody>
          <a:bodyPr wrap="square" lIns="0" tIns="0" rIns="0" bIns="0" rtlCol="0" anchor="ctr"/>
          <a:lstStyle/>
          <a:p>
            <a:pPr indent="0" marL="0">
              <a:buNone/>
            </a:pPr>
            <a:r>
              <a:rPr lang="en-US" sz="1800" b="1" dirty="0">
                <a:solidFill>
                  <a:srgbClr val="F2A33A"/>
                </a:solidFill>
                <a:latin typeface="Sora" pitchFamily="34" charset="0"/>
                <a:ea typeface="Sora" pitchFamily="34" charset="-122"/>
                <a:cs typeface="Sora" pitchFamily="34" charset="-120"/>
              </a:rPr>
              <a:t>2</a:t>
            </a:r>
            <a:endParaRPr lang="en-US" sz="1800" dirty="0"/>
          </a:p>
        </p:txBody>
      </p:sp>
      <p:sp>
        <p:nvSpPr>
          <p:cNvPr id="10" name="Text 8"/>
          <p:cNvSpPr txBox="1"/>
          <p:nvPr/>
        </p:nvSpPr>
        <p:spPr>
          <a:xfrm>
            <a:off x="1371600" y="1901952"/>
            <a:ext cx="2194560" cy="530352"/>
          </a:xfrm>
          <a:prstGeom prst="rect">
            <a:avLst/>
          </a:prstGeom>
          <a:noFill/>
          <a:ln/>
        </p:spPr>
        <p:txBody>
          <a:bodyPr wrap="square" lIns="0" tIns="0" rIns="0" bIns="0" rtlCol="0" anchor="ctr"/>
          <a:lstStyle/>
          <a:p>
            <a:pPr indent="0" marL="0">
              <a:buNone/>
            </a:pPr>
            <a:r>
              <a:rPr lang="en-US" sz="1300" b="1" dirty="0">
                <a:solidFill>
                  <a:srgbClr val="0B1F3A"/>
                </a:solidFill>
              </a:rPr>
              <a:t>Commercial invoice</a:t>
            </a:r>
            <a:endParaRPr lang="en-US" sz="1300" dirty="0"/>
          </a:p>
        </p:txBody>
      </p:sp>
      <p:sp>
        <p:nvSpPr>
          <p:cNvPr id="11" name="Text 9"/>
          <p:cNvSpPr txBox="1"/>
          <p:nvPr/>
        </p:nvSpPr>
        <p:spPr>
          <a:xfrm>
            <a:off x="3566160" y="1901952"/>
            <a:ext cx="4754880" cy="530352"/>
          </a:xfrm>
          <a:prstGeom prst="rect">
            <a:avLst/>
          </a:prstGeom>
          <a:noFill/>
          <a:ln/>
        </p:spPr>
        <p:txBody>
          <a:bodyPr wrap="square" lIns="0" tIns="0" rIns="0" bIns="0" rtlCol="0" anchor="ctr"/>
          <a:lstStyle/>
          <a:p>
            <a:pPr indent="0" marL="0">
              <a:buNone/>
            </a:pPr>
            <a:r>
              <a:rPr lang="en-US" sz="1100" dirty="0">
                <a:solidFill>
                  <a:srgbClr val="5B6B7F"/>
                </a:solidFill>
              </a:rPr>
              <a:t>The bill. Must match the LC wording</a:t>
            </a:r>
            <a:endParaRPr lang="en-US" sz="1100" dirty="0"/>
          </a:p>
        </p:txBody>
      </p:sp>
      <p:sp>
        <p:nvSpPr>
          <p:cNvPr id="12" name="Shape 10"/>
          <p:cNvSpPr/>
          <p:nvPr/>
        </p:nvSpPr>
        <p:spPr>
          <a:xfrm>
            <a:off x="548640" y="2523744"/>
            <a:ext cx="7955280" cy="530352"/>
          </a:xfrm>
          <a:prstGeom prst="roundRect">
            <a:avLst>
              <a:gd name="adj" fmla="val 20690"/>
            </a:avLst>
          </a:prstGeom>
          <a:solidFill>
            <a:srgbClr val="FFFFFF"/>
          </a:solidFill>
          <a:ln w="9525">
            <a:solidFill>
              <a:srgbClr val="E6DCC6"/>
            </a:solidFill>
            <a:prstDash val="solid"/>
          </a:ln>
        </p:spPr>
      </p:sp>
      <p:sp>
        <p:nvSpPr>
          <p:cNvPr id="13" name="Text 11"/>
          <p:cNvSpPr txBox="1"/>
          <p:nvPr/>
        </p:nvSpPr>
        <p:spPr>
          <a:xfrm>
            <a:off x="777240" y="2523744"/>
            <a:ext cx="457200" cy="530352"/>
          </a:xfrm>
          <a:prstGeom prst="rect">
            <a:avLst/>
          </a:prstGeom>
          <a:noFill/>
          <a:ln/>
        </p:spPr>
        <p:txBody>
          <a:bodyPr wrap="square" lIns="0" tIns="0" rIns="0" bIns="0" rtlCol="0" anchor="ctr"/>
          <a:lstStyle/>
          <a:p>
            <a:pPr indent="0" marL="0">
              <a:buNone/>
            </a:pPr>
            <a:r>
              <a:rPr lang="en-US" sz="1800" b="1" dirty="0">
                <a:solidFill>
                  <a:srgbClr val="F2A33A"/>
                </a:solidFill>
                <a:latin typeface="Sora" pitchFamily="34" charset="0"/>
                <a:ea typeface="Sora" pitchFamily="34" charset="-122"/>
                <a:cs typeface="Sora" pitchFamily="34" charset="-120"/>
              </a:rPr>
              <a:t>3</a:t>
            </a:r>
            <a:endParaRPr lang="en-US" sz="1800" dirty="0"/>
          </a:p>
        </p:txBody>
      </p:sp>
      <p:sp>
        <p:nvSpPr>
          <p:cNvPr id="14" name="Text 12"/>
          <p:cNvSpPr txBox="1"/>
          <p:nvPr/>
        </p:nvSpPr>
        <p:spPr>
          <a:xfrm>
            <a:off x="1371600" y="2523744"/>
            <a:ext cx="2194560" cy="530352"/>
          </a:xfrm>
          <a:prstGeom prst="rect">
            <a:avLst/>
          </a:prstGeom>
          <a:noFill/>
          <a:ln/>
        </p:spPr>
        <p:txBody>
          <a:bodyPr wrap="square" lIns="0" tIns="0" rIns="0" bIns="0" rtlCol="0" anchor="ctr"/>
          <a:lstStyle/>
          <a:p>
            <a:pPr indent="0" marL="0">
              <a:buNone/>
            </a:pPr>
            <a:r>
              <a:rPr lang="en-US" sz="1300" b="1" dirty="0">
                <a:solidFill>
                  <a:srgbClr val="0B1F3A"/>
                </a:solidFill>
              </a:rPr>
              <a:t>Bill of lading</a:t>
            </a:r>
            <a:endParaRPr lang="en-US" sz="1300" dirty="0"/>
          </a:p>
        </p:txBody>
      </p:sp>
      <p:sp>
        <p:nvSpPr>
          <p:cNvPr id="15" name="Text 13"/>
          <p:cNvSpPr txBox="1"/>
          <p:nvPr/>
        </p:nvSpPr>
        <p:spPr>
          <a:xfrm>
            <a:off x="3566160" y="2523744"/>
            <a:ext cx="4754880" cy="530352"/>
          </a:xfrm>
          <a:prstGeom prst="rect">
            <a:avLst/>
          </a:prstGeom>
          <a:noFill/>
          <a:ln/>
        </p:spPr>
        <p:txBody>
          <a:bodyPr wrap="square" lIns="0" tIns="0" rIns="0" bIns="0" rtlCol="0" anchor="ctr"/>
          <a:lstStyle/>
          <a:p>
            <a:pPr indent="0" marL="0">
              <a:buNone/>
            </a:pPr>
            <a:r>
              <a:rPr lang="en-US" sz="1100" dirty="0">
                <a:solidFill>
                  <a:srgbClr val="5B6B7F"/>
                </a:solidFill>
              </a:rPr>
              <a:t>Receipt, contract of carriage and title document at sea</a:t>
            </a:r>
            <a:endParaRPr lang="en-US" sz="1100" dirty="0"/>
          </a:p>
        </p:txBody>
      </p:sp>
      <p:sp>
        <p:nvSpPr>
          <p:cNvPr id="16" name="Shape 14"/>
          <p:cNvSpPr/>
          <p:nvPr/>
        </p:nvSpPr>
        <p:spPr>
          <a:xfrm>
            <a:off x="548640" y="3145536"/>
            <a:ext cx="7955280" cy="530352"/>
          </a:xfrm>
          <a:prstGeom prst="roundRect">
            <a:avLst>
              <a:gd name="adj" fmla="val 20690"/>
            </a:avLst>
          </a:prstGeom>
          <a:solidFill>
            <a:srgbClr val="FFFFFF"/>
          </a:solidFill>
          <a:ln w="9525">
            <a:solidFill>
              <a:srgbClr val="E6DCC6"/>
            </a:solidFill>
            <a:prstDash val="solid"/>
          </a:ln>
        </p:spPr>
      </p:sp>
      <p:sp>
        <p:nvSpPr>
          <p:cNvPr id="17" name="Text 15"/>
          <p:cNvSpPr txBox="1"/>
          <p:nvPr/>
        </p:nvSpPr>
        <p:spPr>
          <a:xfrm>
            <a:off x="777240" y="3145536"/>
            <a:ext cx="457200" cy="530352"/>
          </a:xfrm>
          <a:prstGeom prst="rect">
            <a:avLst/>
          </a:prstGeom>
          <a:noFill/>
          <a:ln/>
        </p:spPr>
        <p:txBody>
          <a:bodyPr wrap="square" lIns="0" tIns="0" rIns="0" bIns="0" rtlCol="0" anchor="ctr"/>
          <a:lstStyle/>
          <a:p>
            <a:pPr indent="0" marL="0">
              <a:buNone/>
            </a:pPr>
            <a:r>
              <a:rPr lang="en-US" sz="1800" b="1" dirty="0">
                <a:solidFill>
                  <a:srgbClr val="F2A33A"/>
                </a:solidFill>
                <a:latin typeface="Sora" pitchFamily="34" charset="0"/>
                <a:ea typeface="Sora" pitchFamily="34" charset="-122"/>
                <a:cs typeface="Sora" pitchFamily="34" charset="-120"/>
              </a:rPr>
              <a:t>4</a:t>
            </a:r>
            <a:endParaRPr lang="en-US" sz="1800" dirty="0"/>
          </a:p>
        </p:txBody>
      </p:sp>
      <p:sp>
        <p:nvSpPr>
          <p:cNvPr id="18" name="Text 16"/>
          <p:cNvSpPr txBox="1"/>
          <p:nvPr/>
        </p:nvSpPr>
        <p:spPr>
          <a:xfrm>
            <a:off x="1371600" y="3145536"/>
            <a:ext cx="2194560" cy="530352"/>
          </a:xfrm>
          <a:prstGeom prst="rect">
            <a:avLst/>
          </a:prstGeom>
          <a:noFill/>
          <a:ln/>
        </p:spPr>
        <p:txBody>
          <a:bodyPr wrap="square" lIns="0" tIns="0" rIns="0" bIns="0" rtlCol="0" anchor="ctr"/>
          <a:lstStyle/>
          <a:p>
            <a:pPr indent="0" marL="0">
              <a:buNone/>
            </a:pPr>
            <a:r>
              <a:rPr lang="en-US" sz="1300" b="1" dirty="0">
                <a:solidFill>
                  <a:srgbClr val="0B1F3A"/>
                </a:solidFill>
              </a:rPr>
              <a:t>Insurance certificate</a:t>
            </a:r>
            <a:endParaRPr lang="en-US" sz="1300" dirty="0"/>
          </a:p>
        </p:txBody>
      </p:sp>
      <p:sp>
        <p:nvSpPr>
          <p:cNvPr id="19" name="Text 17"/>
          <p:cNvSpPr txBox="1"/>
          <p:nvPr/>
        </p:nvSpPr>
        <p:spPr>
          <a:xfrm>
            <a:off x="3566160" y="3145536"/>
            <a:ext cx="4754880" cy="530352"/>
          </a:xfrm>
          <a:prstGeom prst="rect">
            <a:avLst/>
          </a:prstGeom>
          <a:noFill/>
          <a:ln/>
        </p:spPr>
        <p:txBody>
          <a:bodyPr wrap="square" lIns="0" tIns="0" rIns="0" bIns="0" rtlCol="0" anchor="ctr"/>
          <a:lstStyle/>
          <a:p>
            <a:pPr indent="0" marL="0">
              <a:buNone/>
            </a:pPr>
            <a:r>
              <a:rPr lang="en-US" sz="1100" dirty="0">
                <a:solidFill>
                  <a:srgbClr val="5B6B7F"/>
                </a:solidFill>
              </a:rPr>
              <a:t>Cover against loss and damage</a:t>
            </a:r>
            <a:endParaRPr lang="en-US" sz="1100" dirty="0"/>
          </a:p>
        </p:txBody>
      </p:sp>
      <p:sp>
        <p:nvSpPr>
          <p:cNvPr id="20" name="Shape 18"/>
          <p:cNvSpPr/>
          <p:nvPr/>
        </p:nvSpPr>
        <p:spPr>
          <a:xfrm>
            <a:off x="548640" y="3767328"/>
            <a:ext cx="7955280" cy="530352"/>
          </a:xfrm>
          <a:prstGeom prst="roundRect">
            <a:avLst>
              <a:gd name="adj" fmla="val 20690"/>
            </a:avLst>
          </a:prstGeom>
          <a:solidFill>
            <a:srgbClr val="FFFFFF"/>
          </a:solidFill>
          <a:ln w="9525">
            <a:solidFill>
              <a:srgbClr val="E6DCC6"/>
            </a:solidFill>
            <a:prstDash val="solid"/>
          </a:ln>
        </p:spPr>
      </p:sp>
      <p:sp>
        <p:nvSpPr>
          <p:cNvPr id="21" name="Text 19"/>
          <p:cNvSpPr txBox="1"/>
          <p:nvPr/>
        </p:nvSpPr>
        <p:spPr>
          <a:xfrm>
            <a:off x="777240" y="3767328"/>
            <a:ext cx="457200" cy="530352"/>
          </a:xfrm>
          <a:prstGeom prst="rect">
            <a:avLst/>
          </a:prstGeom>
          <a:noFill/>
          <a:ln/>
        </p:spPr>
        <p:txBody>
          <a:bodyPr wrap="square" lIns="0" tIns="0" rIns="0" bIns="0" rtlCol="0" anchor="ctr"/>
          <a:lstStyle/>
          <a:p>
            <a:pPr indent="0" marL="0">
              <a:buNone/>
            </a:pPr>
            <a:r>
              <a:rPr lang="en-US" sz="1800" b="1" dirty="0">
                <a:solidFill>
                  <a:srgbClr val="F2A33A"/>
                </a:solidFill>
                <a:latin typeface="Sora" pitchFamily="34" charset="0"/>
                <a:ea typeface="Sora" pitchFamily="34" charset="-122"/>
                <a:cs typeface="Sora" pitchFamily="34" charset="-120"/>
              </a:rPr>
              <a:t>5</a:t>
            </a:r>
            <a:endParaRPr lang="en-US" sz="1800" dirty="0"/>
          </a:p>
        </p:txBody>
      </p:sp>
      <p:sp>
        <p:nvSpPr>
          <p:cNvPr id="22" name="Text 20"/>
          <p:cNvSpPr txBox="1"/>
          <p:nvPr/>
        </p:nvSpPr>
        <p:spPr>
          <a:xfrm>
            <a:off x="1371600" y="3767328"/>
            <a:ext cx="2194560" cy="530352"/>
          </a:xfrm>
          <a:prstGeom prst="rect">
            <a:avLst/>
          </a:prstGeom>
          <a:noFill/>
          <a:ln/>
        </p:spPr>
        <p:txBody>
          <a:bodyPr wrap="square" lIns="0" tIns="0" rIns="0" bIns="0" rtlCol="0" anchor="ctr"/>
          <a:lstStyle/>
          <a:p>
            <a:pPr indent="0" marL="0">
              <a:buNone/>
            </a:pPr>
            <a:r>
              <a:rPr lang="en-US" sz="1300" b="1" dirty="0">
                <a:solidFill>
                  <a:srgbClr val="0B1F3A"/>
                </a:solidFill>
              </a:rPr>
              <a:t>Origin and inspection</a:t>
            </a:r>
            <a:endParaRPr lang="en-US" sz="1300" dirty="0"/>
          </a:p>
        </p:txBody>
      </p:sp>
      <p:sp>
        <p:nvSpPr>
          <p:cNvPr id="23" name="Text 21"/>
          <p:cNvSpPr txBox="1"/>
          <p:nvPr/>
        </p:nvSpPr>
        <p:spPr>
          <a:xfrm>
            <a:off x="3566160" y="3767328"/>
            <a:ext cx="4754880" cy="530352"/>
          </a:xfrm>
          <a:prstGeom prst="rect">
            <a:avLst/>
          </a:prstGeom>
          <a:noFill/>
          <a:ln/>
        </p:spPr>
        <p:txBody>
          <a:bodyPr wrap="square" lIns="0" tIns="0" rIns="0" bIns="0" rtlCol="0" anchor="ctr"/>
          <a:lstStyle/>
          <a:p>
            <a:pPr indent="0" marL="0">
              <a:buNone/>
            </a:pPr>
            <a:r>
              <a:rPr lang="en-US" sz="1100" dirty="0">
                <a:solidFill>
                  <a:srgbClr val="5B6B7F"/>
                </a:solidFill>
              </a:rPr>
              <a:t>Certificates as the LC requires</a:t>
            </a:r>
            <a:endParaRPr lang="en-US" sz="11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txBox="1"/>
          <p:nvPr/>
        </p:nvSpPr>
        <p:spPr>
          <a:xfrm>
            <a:off x="548640" y="411480"/>
            <a:ext cx="7498080" cy="731520"/>
          </a:xfrm>
          <a:prstGeom prst="rect">
            <a:avLst/>
          </a:prstGeom>
          <a:noFill/>
          <a:ln/>
        </p:spPr>
        <p:txBody>
          <a:bodyPr wrap="square" lIns="0" tIns="0" rIns="0" bIns="0" rtlCol="0" anchor="t"/>
          <a:lstStyle/>
          <a:p>
            <a:pPr indent="0" marL="0">
              <a:buNone/>
            </a:pPr>
            <a:r>
              <a:rPr lang="en-US" sz="2600" b="1" dirty="0">
                <a:solidFill>
                  <a:srgbClr val="0B1F3A"/>
                </a:solidFill>
                <a:latin typeface="Sora" pitchFamily="34" charset="0"/>
                <a:ea typeface="Sora" pitchFamily="34" charset="-122"/>
                <a:cs typeface="Sora" pitchFamily="34" charset="-120"/>
              </a:rPr>
              <a:t>Money tied up: the cash cycle</a:t>
            </a:r>
            <a:endParaRPr lang="en-US" sz="2600" dirty="0"/>
          </a:p>
        </p:txBody>
      </p:sp>
      <p:sp>
        <p:nvSpPr>
          <p:cNvPr id="3" name="Text 1"/>
          <p:cNvSpPr txBox="1"/>
          <p:nvPr/>
        </p:nvSpPr>
        <p:spPr>
          <a:xfrm>
            <a:off x="6400800" y="457200"/>
            <a:ext cx="2194560" cy="274320"/>
          </a:xfrm>
          <a:prstGeom prst="rect">
            <a:avLst/>
          </a:prstGeom>
          <a:noFill/>
          <a:ln/>
        </p:spPr>
        <p:txBody>
          <a:bodyPr wrap="square" lIns="0" tIns="0" rIns="0" bIns="0" rtlCol="0" anchor="t"/>
          <a:lstStyle/>
          <a:p>
            <a:pPr algn="r" indent="0" marL="0">
              <a:buNone/>
            </a:pPr>
            <a:r>
              <a:rPr lang="en-US" sz="900" b="1" spc="200" kern="0" dirty="0">
                <a:solidFill>
                  <a:srgbClr val="14A3A0"/>
                </a:solidFill>
              </a:rPr>
              <a:t>5 MIN</a:t>
            </a:r>
            <a:endParaRPr lang="en-US" sz="900" dirty="0"/>
          </a:p>
        </p:txBody>
      </p:sp>
      <p:sp>
        <p:nvSpPr>
          <p:cNvPr id="4" name="Text 2"/>
          <p:cNvSpPr txBox="1"/>
          <p:nvPr/>
        </p:nvSpPr>
        <p:spPr>
          <a:xfrm>
            <a:off x="548640" y="1143000"/>
            <a:ext cx="7680960" cy="365760"/>
          </a:xfrm>
          <a:prstGeom prst="rect">
            <a:avLst/>
          </a:prstGeom>
          <a:noFill/>
          <a:ln/>
        </p:spPr>
        <p:txBody>
          <a:bodyPr wrap="square" lIns="0" tIns="0" rIns="0" bIns="0" rtlCol="0" anchor="t"/>
          <a:lstStyle/>
          <a:p>
            <a:pPr indent="0" marL="0">
              <a:buNone/>
            </a:pPr>
            <a:r>
              <a:rPr lang="en-US" sz="1300" dirty="0">
                <a:solidFill>
                  <a:srgbClr val="5B6B7F"/>
                </a:solidFill>
              </a:rPr>
              <a:t>Time between paying suppliers and being paid by customers.</a:t>
            </a:r>
            <a:endParaRPr lang="en-US" sz="1300" dirty="0"/>
          </a:p>
        </p:txBody>
      </p:sp>
      <p:sp>
        <p:nvSpPr>
          <p:cNvPr id="5" name="Shape 3"/>
          <p:cNvSpPr/>
          <p:nvPr/>
        </p:nvSpPr>
        <p:spPr>
          <a:xfrm>
            <a:off x="548640" y="1691640"/>
            <a:ext cx="2560320" cy="2560320"/>
          </a:xfrm>
          <a:prstGeom prst="roundRect">
            <a:avLst>
              <a:gd name="adj" fmla="val 4286"/>
            </a:avLst>
          </a:prstGeom>
          <a:solidFill>
            <a:srgbClr val="FFFFFF"/>
          </a:solidFill>
          <a:ln w="9525">
            <a:solidFill>
              <a:srgbClr val="E6DCC6"/>
            </a:solidFill>
            <a:prstDash val="solid"/>
          </a:ln>
        </p:spPr>
      </p:sp>
      <p:sp>
        <p:nvSpPr>
          <p:cNvPr id="6" name="Shape 4"/>
          <p:cNvSpPr/>
          <p:nvPr/>
        </p:nvSpPr>
        <p:spPr>
          <a:xfrm>
            <a:off x="777240" y="1920240"/>
            <a:ext cx="457200" cy="73152"/>
          </a:xfrm>
          <a:prstGeom prst="rect">
            <a:avLst/>
          </a:prstGeom>
          <a:solidFill>
            <a:srgbClr val="14A3A0"/>
          </a:solidFill>
          <a:ln w="12700">
            <a:solidFill>
              <a:srgbClr val="14A3A0"/>
            </a:solidFill>
            <a:prstDash val="solid"/>
          </a:ln>
        </p:spPr>
      </p:sp>
      <p:sp>
        <p:nvSpPr>
          <p:cNvPr id="7" name="Text 5"/>
          <p:cNvSpPr txBox="1"/>
          <p:nvPr/>
        </p:nvSpPr>
        <p:spPr>
          <a:xfrm>
            <a:off x="777240" y="2103120"/>
            <a:ext cx="2103120" cy="457200"/>
          </a:xfrm>
          <a:prstGeom prst="rect">
            <a:avLst/>
          </a:prstGeom>
          <a:noFill/>
          <a:ln/>
        </p:spPr>
        <p:txBody>
          <a:bodyPr wrap="square" lIns="0" tIns="0" rIns="0" bIns="0" rtlCol="0" anchor="t"/>
          <a:lstStyle/>
          <a:p>
            <a:pPr indent="0" marL="0">
              <a:buNone/>
            </a:pPr>
            <a:r>
              <a:rPr lang="en-US" sz="1900" b="1" dirty="0">
                <a:solidFill>
                  <a:srgbClr val="0B1F3A"/>
                </a:solidFill>
                <a:latin typeface="Sora" pitchFamily="34" charset="0"/>
                <a:ea typeface="Sora" pitchFamily="34" charset="-122"/>
                <a:cs typeface="Sora" pitchFamily="34" charset="-120"/>
              </a:rPr>
              <a:t>Days in stock</a:t>
            </a:r>
            <a:endParaRPr lang="en-US" sz="1900" dirty="0"/>
          </a:p>
        </p:txBody>
      </p:sp>
      <p:sp>
        <p:nvSpPr>
          <p:cNvPr id="8" name="Text 6"/>
          <p:cNvSpPr txBox="1"/>
          <p:nvPr/>
        </p:nvSpPr>
        <p:spPr>
          <a:xfrm>
            <a:off x="777240" y="2651760"/>
            <a:ext cx="2103120" cy="1463040"/>
          </a:xfrm>
          <a:prstGeom prst="rect">
            <a:avLst/>
          </a:prstGeom>
          <a:noFill/>
          <a:ln/>
        </p:spPr>
        <p:txBody>
          <a:bodyPr wrap="square" lIns="0" tIns="0" rIns="0" bIns="0" rtlCol="0" anchor="t"/>
          <a:lstStyle/>
          <a:p>
            <a:pPr indent="0" marL="0">
              <a:buNone/>
            </a:pPr>
            <a:r>
              <a:rPr lang="en-US" sz="1200" dirty="0">
                <a:solidFill>
                  <a:srgbClr val="5B6B7F"/>
                </a:solidFill>
              </a:rPr>
              <a:t>60 days on average for Dune &amp; Co.</a:t>
            </a:r>
            <a:endParaRPr lang="en-US" sz="1200" dirty="0"/>
          </a:p>
        </p:txBody>
      </p:sp>
      <p:sp>
        <p:nvSpPr>
          <p:cNvPr id="9" name="Shape 7"/>
          <p:cNvSpPr/>
          <p:nvPr/>
        </p:nvSpPr>
        <p:spPr>
          <a:xfrm>
            <a:off x="3291840" y="1691640"/>
            <a:ext cx="2560320" cy="2560320"/>
          </a:xfrm>
          <a:prstGeom prst="roundRect">
            <a:avLst>
              <a:gd name="adj" fmla="val 4286"/>
            </a:avLst>
          </a:prstGeom>
          <a:solidFill>
            <a:srgbClr val="FFFFFF"/>
          </a:solidFill>
          <a:ln w="9525">
            <a:solidFill>
              <a:srgbClr val="E6DCC6"/>
            </a:solidFill>
            <a:prstDash val="solid"/>
          </a:ln>
        </p:spPr>
      </p:sp>
      <p:sp>
        <p:nvSpPr>
          <p:cNvPr id="10" name="Shape 8"/>
          <p:cNvSpPr/>
          <p:nvPr/>
        </p:nvSpPr>
        <p:spPr>
          <a:xfrm>
            <a:off x="3520440" y="1920240"/>
            <a:ext cx="457200" cy="73152"/>
          </a:xfrm>
          <a:prstGeom prst="rect">
            <a:avLst/>
          </a:prstGeom>
          <a:solidFill>
            <a:srgbClr val="3B6EA5"/>
          </a:solidFill>
          <a:ln w="12700">
            <a:solidFill>
              <a:srgbClr val="3B6EA5"/>
            </a:solidFill>
            <a:prstDash val="solid"/>
          </a:ln>
        </p:spPr>
      </p:sp>
      <p:sp>
        <p:nvSpPr>
          <p:cNvPr id="11" name="Text 9"/>
          <p:cNvSpPr txBox="1"/>
          <p:nvPr/>
        </p:nvSpPr>
        <p:spPr>
          <a:xfrm>
            <a:off x="3520440" y="2103120"/>
            <a:ext cx="2103120" cy="457200"/>
          </a:xfrm>
          <a:prstGeom prst="rect">
            <a:avLst/>
          </a:prstGeom>
          <a:noFill/>
          <a:ln/>
        </p:spPr>
        <p:txBody>
          <a:bodyPr wrap="square" lIns="0" tIns="0" rIns="0" bIns="0" rtlCol="0" anchor="t"/>
          <a:lstStyle/>
          <a:p>
            <a:pPr indent="0" marL="0">
              <a:buNone/>
            </a:pPr>
            <a:r>
              <a:rPr lang="en-US" sz="1900" b="1" dirty="0">
                <a:solidFill>
                  <a:srgbClr val="0B1F3A"/>
                </a:solidFill>
                <a:latin typeface="Sora" pitchFamily="34" charset="0"/>
                <a:ea typeface="Sora" pitchFamily="34" charset="-122"/>
                <a:cs typeface="Sora" pitchFamily="34" charset="-120"/>
              </a:rPr>
              <a:t>Days to collect</a:t>
            </a:r>
            <a:endParaRPr lang="en-US" sz="1900" dirty="0"/>
          </a:p>
        </p:txBody>
      </p:sp>
      <p:sp>
        <p:nvSpPr>
          <p:cNvPr id="12" name="Text 10"/>
          <p:cNvSpPr txBox="1"/>
          <p:nvPr/>
        </p:nvSpPr>
        <p:spPr>
          <a:xfrm>
            <a:off x="3520440" y="2651760"/>
            <a:ext cx="2103120" cy="1463040"/>
          </a:xfrm>
          <a:prstGeom prst="rect">
            <a:avLst/>
          </a:prstGeom>
          <a:noFill/>
          <a:ln/>
        </p:spPr>
        <p:txBody>
          <a:bodyPr wrap="square" lIns="0" tIns="0" rIns="0" bIns="0" rtlCol="0" anchor="t"/>
          <a:lstStyle/>
          <a:p>
            <a:pPr indent="0" marL="0">
              <a:buNone/>
            </a:pPr>
            <a:r>
              <a:rPr lang="en-US" sz="1200" dirty="0">
                <a:solidFill>
                  <a:srgbClr val="5B6B7F"/>
                </a:solidFill>
              </a:rPr>
              <a:t>45 days to get paid</a:t>
            </a:r>
            <a:endParaRPr lang="en-US" sz="1200" dirty="0"/>
          </a:p>
        </p:txBody>
      </p:sp>
      <p:sp>
        <p:nvSpPr>
          <p:cNvPr id="13" name="Shape 11"/>
          <p:cNvSpPr/>
          <p:nvPr/>
        </p:nvSpPr>
        <p:spPr>
          <a:xfrm>
            <a:off x="6035040" y="1691640"/>
            <a:ext cx="2560320" cy="2560320"/>
          </a:xfrm>
          <a:prstGeom prst="roundRect">
            <a:avLst>
              <a:gd name="adj" fmla="val 4286"/>
            </a:avLst>
          </a:prstGeom>
          <a:solidFill>
            <a:srgbClr val="FFFFFF"/>
          </a:solidFill>
          <a:ln w="9525">
            <a:solidFill>
              <a:srgbClr val="E6DCC6"/>
            </a:solidFill>
            <a:prstDash val="solid"/>
          </a:ln>
        </p:spPr>
      </p:sp>
      <p:sp>
        <p:nvSpPr>
          <p:cNvPr id="14" name="Shape 12"/>
          <p:cNvSpPr/>
          <p:nvPr/>
        </p:nvSpPr>
        <p:spPr>
          <a:xfrm>
            <a:off x="6263640" y="1920240"/>
            <a:ext cx="457200" cy="73152"/>
          </a:xfrm>
          <a:prstGeom prst="rect">
            <a:avLst/>
          </a:prstGeom>
          <a:solidFill>
            <a:srgbClr val="F2A33A"/>
          </a:solidFill>
          <a:ln w="12700">
            <a:solidFill>
              <a:srgbClr val="F2A33A"/>
            </a:solidFill>
            <a:prstDash val="solid"/>
          </a:ln>
        </p:spPr>
      </p:sp>
      <p:sp>
        <p:nvSpPr>
          <p:cNvPr id="15" name="Text 13"/>
          <p:cNvSpPr txBox="1"/>
          <p:nvPr/>
        </p:nvSpPr>
        <p:spPr>
          <a:xfrm>
            <a:off x="6263640" y="2103120"/>
            <a:ext cx="2103120" cy="457200"/>
          </a:xfrm>
          <a:prstGeom prst="rect">
            <a:avLst/>
          </a:prstGeom>
          <a:noFill/>
          <a:ln/>
        </p:spPr>
        <p:txBody>
          <a:bodyPr wrap="square" lIns="0" tIns="0" rIns="0" bIns="0" rtlCol="0" anchor="t"/>
          <a:lstStyle/>
          <a:p>
            <a:pPr indent="0" marL="0">
              <a:buNone/>
            </a:pPr>
            <a:r>
              <a:rPr lang="en-US" sz="1900" b="1" dirty="0">
                <a:solidFill>
                  <a:srgbClr val="0B1F3A"/>
                </a:solidFill>
                <a:latin typeface="Sora" pitchFamily="34" charset="0"/>
                <a:ea typeface="Sora" pitchFamily="34" charset="-122"/>
                <a:cs typeface="Sora" pitchFamily="34" charset="-120"/>
              </a:rPr>
              <a:t>Days to pay</a:t>
            </a:r>
            <a:endParaRPr lang="en-US" sz="1900" dirty="0"/>
          </a:p>
        </p:txBody>
      </p:sp>
      <p:sp>
        <p:nvSpPr>
          <p:cNvPr id="16" name="Text 14"/>
          <p:cNvSpPr txBox="1"/>
          <p:nvPr/>
        </p:nvSpPr>
        <p:spPr>
          <a:xfrm>
            <a:off x="6263640" y="2651760"/>
            <a:ext cx="2103120" cy="1463040"/>
          </a:xfrm>
          <a:prstGeom prst="rect">
            <a:avLst/>
          </a:prstGeom>
          <a:noFill/>
          <a:ln/>
        </p:spPr>
        <p:txBody>
          <a:bodyPr wrap="square" lIns="0" tIns="0" rIns="0" bIns="0" rtlCol="0" anchor="t"/>
          <a:lstStyle/>
          <a:p>
            <a:pPr indent="0" marL="0">
              <a:buNone/>
            </a:pPr>
            <a:r>
              <a:rPr lang="en-US" sz="1200" dirty="0">
                <a:solidFill>
                  <a:srgbClr val="5B6B7F"/>
                </a:solidFill>
              </a:rPr>
              <a:t>30 days to pay suppliers</a:t>
            </a:r>
            <a:endParaRPr lang="en-US" sz="12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txBox="1"/>
          <p:nvPr/>
        </p:nvSpPr>
        <p:spPr>
          <a:xfrm>
            <a:off x="548640" y="411480"/>
            <a:ext cx="7498080" cy="731520"/>
          </a:xfrm>
          <a:prstGeom prst="rect">
            <a:avLst/>
          </a:prstGeom>
          <a:noFill/>
          <a:ln/>
        </p:spPr>
        <p:txBody>
          <a:bodyPr wrap="square" lIns="0" tIns="0" rIns="0" bIns="0" rtlCol="0" anchor="t"/>
          <a:lstStyle/>
          <a:p>
            <a:pPr indent="0" marL="0">
              <a:buNone/>
            </a:pPr>
            <a:r>
              <a:rPr lang="en-US" sz="2600" b="1" dirty="0">
                <a:solidFill>
                  <a:srgbClr val="0B1F3A"/>
                </a:solidFill>
                <a:latin typeface="Sora" pitchFamily="34" charset="0"/>
                <a:ea typeface="Sora" pitchFamily="34" charset="-122"/>
                <a:cs typeface="Sora" pitchFamily="34" charset="-120"/>
              </a:rPr>
              <a:t>Finance that helps the chain</a:t>
            </a:r>
            <a:endParaRPr lang="en-US" sz="2600" dirty="0"/>
          </a:p>
        </p:txBody>
      </p:sp>
      <p:sp>
        <p:nvSpPr>
          <p:cNvPr id="3" name="Text 1"/>
          <p:cNvSpPr txBox="1"/>
          <p:nvPr/>
        </p:nvSpPr>
        <p:spPr>
          <a:xfrm>
            <a:off x="6400800" y="457200"/>
            <a:ext cx="2194560" cy="274320"/>
          </a:xfrm>
          <a:prstGeom prst="rect">
            <a:avLst/>
          </a:prstGeom>
          <a:noFill/>
          <a:ln/>
        </p:spPr>
        <p:txBody>
          <a:bodyPr wrap="square" lIns="0" tIns="0" rIns="0" bIns="0" rtlCol="0" anchor="t"/>
          <a:lstStyle/>
          <a:p>
            <a:pPr algn="r" indent="0" marL="0">
              <a:buNone/>
            </a:pPr>
            <a:r>
              <a:rPr lang="en-US" sz="900" b="1" spc="200" kern="0" dirty="0">
                <a:solidFill>
                  <a:srgbClr val="14A3A0"/>
                </a:solidFill>
              </a:rPr>
              <a:t>4 MIN</a:t>
            </a:r>
            <a:endParaRPr lang="en-US" sz="900" dirty="0"/>
          </a:p>
        </p:txBody>
      </p:sp>
      <p:sp>
        <p:nvSpPr>
          <p:cNvPr id="4" name="Text 2"/>
          <p:cNvSpPr txBox="1"/>
          <p:nvPr/>
        </p:nvSpPr>
        <p:spPr>
          <a:xfrm>
            <a:off x="548640" y="1143000"/>
            <a:ext cx="7680960" cy="365760"/>
          </a:xfrm>
          <a:prstGeom prst="rect">
            <a:avLst/>
          </a:prstGeom>
          <a:noFill/>
          <a:ln/>
        </p:spPr>
        <p:txBody>
          <a:bodyPr wrap="square" lIns="0" tIns="0" rIns="0" bIns="0" rtlCol="0" anchor="t"/>
          <a:lstStyle/>
          <a:p>
            <a:pPr indent="0" marL="0">
              <a:buNone/>
            </a:pPr>
            <a:r>
              <a:rPr lang="en-US" sz="1300" dirty="0">
                <a:solidFill>
                  <a:srgbClr val="5B6B7F"/>
                </a:solidFill>
              </a:rPr>
              <a:t>Tools beyond the basic LC.</a:t>
            </a:r>
            <a:endParaRPr lang="en-US" sz="1300" dirty="0"/>
          </a:p>
        </p:txBody>
      </p:sp>
      <p:sp>
        <p:nvSpPr>
          <p:cNvPr id="5" name="Shape 3"/>
          <p:cNvSpPr/>
          <p:nvPr/>
        </p:nvSpPr>
        <p:spPr>
          <a:xfrm>
            <a:off x="548640" y="1691640"/>
            <a:ext cx="2560320" cy="2560320"/>
          </a:xfrm>
          <a:prstGeom prst="roundRect">
            <a:avLst>
              <a:gd name="adj" fmla="val 4286"/>
            </a:avLst>
          </a:prstGeom>
          <a:solidFill>
            <a:srgbClr val="FFFFFF"/>
          </a:solidFill>
          <a:ln w="9525">
            <a:solidFill>
              <a:srgbClr val="E6DCC6"/>
            </a:solidFill>
            <a:prstDash val="solid"/>
          </a:ln>
        </p:spPr>
      </p:sp>
      <p:sp>
        <p:nvSpPr>
          <p:cNvPr id="6" name="Shape 4"/>
          <p:cNvSpPr/>
          <p:nvPr/>
        </p:nvSpPr>
        <p:spPr>
          <a:xfrm>
            <a:off x="777240" y="1920240"/>
            <a:ext cx="457200" cy="73152"/>
          </a:xfrm>
          <a:prstGeom prst="rect">
            <a:avLst/>
          </a:prstGeom>
          <a:solidFill>
            <a:srgbClr val="14A3A0"/>
          </a:solidFill>
          <a:ln w="12700">
            <a:solidFill>
              <a:srgbClr val="14A3A0"/>
            </a:solidFill>
            <a:prstDash val="solid"/>
          </a:ln>
        </p:spPr>
      </p:sp>
      <p:sp>
        <p:nvSpPr>
          <p:cNvPr id="7" name="Text 5"/>
          <p:cNvSpPr txBox="1"/>
          <p:nvPr/>
        </p:nvSpPr>
        <p:spPr>
          <a:xfrm>
            <a:off x="777240" y="2103120"/>
            <a:ext cx="2103120" cy="457200"/>
          </a:xfrm>
          <a:prstGeom prst="rect">
            <a:avLst/>
          </a:prstGeom>
          <a:noFill/>
          <a:ln/>
        </p:spPr>
        <p:txBody>
          <a:bodyPr wrap="square" lIns="0" tIns="0" rIns="0" bIns="0" rtlCol="0" anchor="t"/>
          <a:lstStyle/>
          <a:p>
            <a:pPr indent="0" marL="0">
              <a:buNone/>
            </a:pPr>
            <a:r>
              <a:rPr lang="en-US" sz="1900" b="1" dirty="0">
                <a:solidFill>
                  <a:srgbClr val="0B1F3A"/>
                </a:solidFill>
                <a:latin typeface="Sora" pitchFamily="34" charset="0"/>
                <a:ea typeface="Sora" pitchFamily="34" charset="-122"/>
                <a:cs typeface="Sora" pitchFamily="34" charset="-120"/>
              </a:rPr>
              <a:t>Supply chain finance</a:t>
            </a:r>
            <a:endParaRPr lang="en-US" sz="1900" dirty="0"/>
          </a:p>
        </p:txBody>
      </p:sp>
      <p:sp>
        <p:nvSpPr>
          <p:cNvPr id="8" name="Text 6"/>
          <p:cNvSpPr txBox="1"/>
          <p:nvPr/>
        </p:nvSpPr>
        <p:spPr>
          <a:xfrm>
            <a:off x="777240" y="2651760"/>
            <a:ext cx="2103120" cy="1463040"/>
          </a:xfrm>
          <a:prstGeom prst="rect">
            <a:avLst/>
          </a:prstGeom>
          <a:noFill/>
          <a:ln/>
        </p:spPr>
        <p:txBody>
          <a:bodyPr wrap="square" lIns="0" tIns="0" rIns="0" bIns="0" rtlCol="0" anchor="t"/>
          <a:lstStyle/>
          <a:p>
            <a:pPr indent="0" marL="0">
              <a:buNone/>
            </a:pPr>
            <a:r>
              <a:rPr lang="en-US" sz="1200" dirty="0">
                <a:solidFill>
                  <a:srgbClr val="5B6B7F"/>
                </a:solidFill>
              </a:rPr>
              <a:t>A bank pays suppliers early at a good rate based on the buyer's credit.</a:t>
            </a:r>
            <a:endParaRPr lang="en-US" sz="1200" dirty="0"/>
          </a:p>
        </p:txBody>
      </p:sp>
      <p:sp>
        <p:nvSpPr>
          <p:cNvPr id="9" name="Shape 7"/>
          <p:cNvSpPr/>
          <p:nvPr/>
        </p:nvSpPr>
        <p:spPr>
          <a:xfrm>
            <a:off x="3291840" y="1691640"/>
            <a:ext cx="2560320" cy="2560320"/>
          </a:xfrm>
          <a:prstGeom prst="roundRect">
            <a:avLst>
              <a:gd name="adj" fmla="val 4286"/>
            </a:avLst>
          </a:prstGeom>
          <a:solidFill>
            <a:srgbClr val="FFFFFF"/>
          </a:solidFill>
          <a:ln w="9525">
            <a:solidFill>
              <a:srgbClr val="E6DCC6"/>
            </a:solidFill>
            <a:prstDash val="solid"/>
          </a:ln>
        </p:spPr>
      </p:sp>
      <p:sp>
        <p:nvSpPr>
          <p:cNvPr id="10" name="Shape 8"/>
          <p:cNvSpPr/>
          <p:nvPr/>
        </p:nvSpPr>
        <p:spPr>
          <a:xfrm>
            <a:off x="3520440" y="1920240"/>
            <a:ext cx="457200" cy="73152"/>
          </a:xfrm>
          <a:prstGeom prst="rect">
            <a:avLst/>
          </a:prstGeom>
          <a:solidFill>
            <a:srgbClr val="3B6EA5"/>
          </a:solidFill>
          <a:ln w="12700">
            <a:solidFill>
              <a:srgbClr val="3B6EA5"/>
            </a:solidFill>
            <a:prstDash val="solid"/>
          </a:ln>
        </p:spPr>
      </p:sp>
      <p:sp>
        <p:nvSpPr>
          <p:cNvPr id="11" name="Text 9"/>
          <p:cNvSpPr txBox="1"/>
          <p:nvPr/>
        </p:nvSpPr>
        <p:spPr>
          <a:xfrm>
            <a:off x="3520440" y="2103120"/>
            <a:ext cx="2103120" cy="457200"/>
          </a:xfrm>
          <a:prstGeom prst="rect">
            <a:avLst/>
          </a:prstGeom>
          <a:noFill/>
          <a:ln/>
        </p:spPr>
        <p:txBody>
          <a:bodyPr wrap="square" lIns="0" tIns="0" rIns="0" bIns="0" rtlCol="0" anchor="t"/>
          <a:lstStyle/>
          <a:p>
            <a:pPr indent="0" marL="0">
              <a:buNone/>
            </a:pPr>
            <a:r>
              <a:rPr lang="en-US" sz="1900" b="1" dirty="0">
                <a:solidFill>
                  <a:srgbClr val="0B1F3A"/>
                </a:solidFill>
                <a:latin typeface="Sora" pitchFamily="34" charset="0"/>
                <a:ea typeface="Sora" pitchFamily="34" charset="-122"/>
                <a:cs typeface="Sora" pitchFamily="34" charset="-120"/>
              </a:rPr>
              <a:t>Factoring</a:t>
            </a:r>
            <a:endParaRPr lang="en-US" sz="1900" dirty="0"/>
          </a:p>
        </p:txBody>
      </p:sp>
      <p:sp>
        <p:nvSpPr>
          <p:cNvPr id="12" name="Text 10"/>
          <p:cNvSpPr txBox="1"/>
          <p:nvPr/>
        </p:nvSpPr>
        <p:spPr>
          <a:xfrm>
            <a:off x="3520440" y="2651760"/>
            <a:ext cx="2103120" cy="1463040"/>
          </a:xfrm>
          <a:prstGeom prst="rect">
            <a:avLst/>
          </a:prstGeom>
          <a:noFill/>
          <a:ln/>
        </p:spPr>
        <p:txBody>
          <a:bodyPr wrap="square" lIns="0" tIns="0" rIns="0" bIns="0" rtlCol="0" anchor="t"/>
          <a:lstStyle/>
          <a:p>
            <a:pPr indent="0" marL="0">
              <a:buNone/>
            </a:pPr>
            <a:r>
              <a:rPr lang="en-US" sz="1200" dirty="0">
                <a:solidFill>
                  <a:srgbClr val="5B6B7F"/>
                </a:solidFill>
              </a:rPr>
              <a:t>Sell invoices for cash today, at a fee.</a:t>
            </a:r>
            <a:endParaRPr lang="en-US" sz="1200" dirty="0"/>
          </a:p>
        </p:txBody>
      </p:sp>
      <p:sp>
        <p:nvSpPr>
          <p:cNvPr id="13" name="Shape 11"/>
          <p:cNvSpPr/>
          <p:nvPr/>
        </p:nvSpPr>
        <p:spPr>
          <a:xfrm>
            <a:off x="6035040" y="1691640"/>
            <a:ext cx="2560320" cy="2560320"/>
          </a:xfrm>
          <a:prstGeom prst="roundRect">
            <a:avLst>
              <a:gd name="adj" fmla="val 4286"/>
            </a:avLst>
          </a:prstGeom>
          <a:solidFill>
            <a:srgbClr val="FFFFFF"/>
          </a:solidFill>
          <a:ln w="9525">
            <a:solidFill>
              <a:srgbClr val="E6DCC6"/>
            </a:solidFill>
            <a:prstDash val="solid"/>
          </a:ln>
        </p:spPr>
      </p:sp>
      <p:sp>
        <p:nvSpPr>
          <p:cNvPr id="14" name="Shape 12"/>
          <p:cNvSpPr/>
          <p:nvPr/>
        </p:nvSpPr>
        <p:spPr>
          <a:xfrm>
            <a:off x="6263640" y="1920240"/>
            <a:ext cx="457200" cy="73152"/>
          </a:xfrm>
          <a:prstGeom prst="rect">
            <a:avLst/>
          </a:prstGeom>
          <a:solidFill>
            <a:srgbClr val="F2A33A"/>
          </a:solidFill>
          <a:ln w="12700">
            <a:solidFill>
              <a:srgbClr val="F2A33A"/>
            </a:solidFill>
            <a:prstDash val="solid"/>
          </a:ln>
        </p:spPr>
      </p:sp>
      <p:sp>
        <p:nvSpPr>
          <p:cNvPr id="15" name="Text 13"/>
          <p:cNvSpPr txBox="1"/>
          <p:nvPr/>
        </p:nvSpPr>
        <p:spPr>
          <a:xfrm>
            <a:off x="6263640" y="2103120"/>
            <a:ext cx="2103120" cy="457200"/>
          </a:xfrm>
          <a:prstGeom prst="rect">
            <a:avLst/>
          </a:prstGeom>
          <a:noFill/>
          <a:ln/>
        </p:spPr>
        <p:txBody>
          <a:bodyPr wrap="square" lIns="0" tIns="0" rIns="0" bIns="0" rtlCol="0" anchor="t"/>
          <a:lstStyle/>
          <a:p>
            <a:pPr indent="0" marL="0">
              <a:buNone/>
            </a:pPr>
            <a:r>
              <a:rPr lang="en-US" sz="1900" b="1" dirty="0">
                <a:solidFill>
                  <a:srgbClr val="0B1F3A"/>
                </a:solidFill>
                <a:latin typeface="Sora" pitchFamily="34" charset="0"/>
                <a:ea typeface="Sora" pitchFamily="34" charset="-122"/>
                <a:cs typeface="Sora" pitchFamily="34" charset="-120"/>
              </a:rPr>
              <a:t>Credit insurance</a:t>
            </a:r>
            <a:endParaRPr lang="en-US" sz="1900" dirty="0"/>
          </a:p>
        </p:txBody>
      </p:sp>
      <p:sp>
        <p:nvSpPr>
          <p:cNvPr id="16" name="Text 14"/>
          <p:cNvSpPr txBox="1"/>
          <p:nvPr/>
        </p:nvSpPr>
        <p:spPr>
          <a:xfrm>
            <a:off x="6263640" y="2651760"/>
            <a:ext cx="2103120" cy="1463040"/>
          </a:xfrm>
          <a:prstGeom prst="rect">
            <a:avLst/>
          </a:prstGeom>
          <a:noFill/>
          <a:ln/>
        </p:spPr>
        <p:txBody>
          <a:bodyPr wrap="square" lIns="0" tIns="0" rIns="0" bIns="0" rtlCol="0" anchor="t"/>
          <a:lstStyle/>
          <a:p>
            <a:pPr indent="0" marL="0">
              <a:buNone/>
            </a:pPr>
            <a:r>
              <a:rPr lang="en-US" sz="1200" dirty="0">
                <a:solidFill>
                  <a:srgbClr val="5B6B7F"/>
                </a:solidFill>
              </a:rPr>
              <a:t>Covers non-payment by buyers.</a:t>
            </a:r>
            <a:endParaRPr lang="en-US" sz="12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txBox="1"/>
          <p:nvPr/>
        </p:nvSpPr>
        <p:spPr>
          <a:xfrm>
            <a:off x="548640" y="548640"/>
            <a:ext cx="5486400" cy="274320"/>
          </a:xfrm>
          <a:prstGeom prst="rect">
            <a:avLst/>
          </a:prstGeom>
          <a:noFill/>
          <a:ln/>
        </p:spPr>
        <p:txBody>
          <a:bodyPr wrap="square" lIns="0" tIns="0" rIns="0" bIns="0" rtlCol="0" anchor="t"/>
          <a:lstStyle/>
          <a:p>
            <a:pPr indent="0" marL="0">
              <a:buNone/>
            </a:pPr>
            <a:r>
              <a:rPr lang="en-US" sz="1000" b="1" spc="300" kern="0" dirty="0">
                <a:solidFill>
                  <a:srgbClr val="F2A33A"/>
                </a:solidFill>
              </a:rPr>
              <a:t>PART 2  ·  STAY STANDING</a:t>
            </a:r>
            <a:endParaRPr lang="en-US" sz="1000" dirty="0"/>
          </a:p>
        </p:txBody>
      </p:sp>
      <p:sp>
        <p:nvSpPr>
          <p:cNvPr id="3" name="Text 1"/>
          <p:cNvSpPr txBox="1"/>
          <p:nvPr/>
        </p:nvSpPr>
        <p:spPr>
          <a:xfrm>
            <a:off x="548640" y="1188720"/>
            <a:ext cx="7680960" cy="1554480"/>
          </a:xfrm>
          <a:prstGeom prst="rect">
            <a:avLst/>
          </a:prstGeom>
          <a:noFill/>
          <a:ln/>
        </p:spPr>
        <p:txBody>
          <a:bodyPr wrap="square" lIns="0" tIns="0" rIns="0" bIns="0" rtlCol="0" anchor="t"/>
          <a:lstStyle/>
          <a:p>
            <a:pPr indent="0" marL="0">
              <a:buNone/>
            </a:pPr>
            <a:r>
              <a:rPr lang="en-US" sz="3400" b="1" dirty="0">
                <a:solidFill>
                  <a:srgbClr val="FFFFFF"/>
                </a:solidFill>
                <a:latin typeface="Sora" pitchFamily="34" charset="0"/>
                <a:ea typeface="Sora" pitchFamily="34" charset="-122"/>
                <a:cs typeface="Sora" pitchFamily="34" charset="-120"/>
              </a:rPr>
              <a:t>Everything you built can break in one week.</a:t>
            </a:r>
            <a:endParaRPr lang="en-US" sz="3400" dirty="0"/>
          </a:p>
        </p:txBody>
      </p:sp>
      <p:sp>
        <p:nvSpPr>
          <p:cNvPr id="4" name="Text 2"/>
          <p:cNvSpPr txBox="1"/>
          <p:nvPr/>
        </p:nvSpPr>
        <p:spPr>
          <a:xfrm>
            <a:off x="548640" y="3108960"/>
            <a:ext cx="6766560" cy="914400"/>
          </a:xfrm>
          <a:prstGeom prst="rect">
            <a:avLst/>
          </a:prstGeom>
          <a:noFill/>
          <a:ln/>
        </p:spPr>
        <p:txBody>
          <a:bodyPr wrap="square" lIns="0" tIns="0" rIns="0" bIns="0" rtlCol="0" anchor="t"/>
          <a:lstStyle/>
          <a:p>
            <a:pPr indent="0" marL="0">
              <a:buNone/>
            </a:pPr>
            <a:r>
              <a:rPr lang="en-US" sz="1600" dirty="0">
                <a:solidFill>
                  <a:srgbClr val="C9D6E3"/>
                </a:solidFill>
              </a:rPr>
              <a:t>Time to stress-test Dune &amp; Co. with a real regional disruption.</a:t>
            </a:r>
            <a:endParaRPr lang="en-US" sz="16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txBox="1"/>
          <p:nvPr/>
        </p:nvSpPr>
        <p:spPr>
          <a:xfrm>
            <a:off x="548640" y="411480"/>
            <a:ext cx="7498080" cy="731520"/>
          </a:xfrm>
          <a:prstGeom prst="rect">
            <a:avLst/>
          </a:prstGeom>
          <a:noFill/>
          <a:ln/>
        </p:spPr>
        <p:txBody>
          <a:bodyPr wrap="square" lIns="0" tIns="0" rIns="0" bIns="0" rtlCol="0" anchor="t"/>
          <a:lstStyle/>
          <a:p>
            <a:pPr indent="0" marL="0">
              <a:buNone/>
            </a:pPr>
            <a:r>
              <a:rPr lang="en-US" sz="2600" b="1" dirty="0">
                <a:solidFill>
                  <a:srgbClr val="0B1F3A"/>
                </a:solidFill>
                <a:latin typeface="Sora" pitchFamily="34" charset="0"/>
                <a:ea typeface="Sora" pitchFamily="34" charset="-122"/>
                <a:cs typeface="Sora" pitchFamily="34" charset="-120"/>
              </a:rPr>
              <a:t>Four kinds of disruption</a:t>
            </a:r>
            <a:endParaRPr lang="en-US" sz="2600" dirty="0"/>
          </a:p>
        </p:txBody>
      </p:sp>
      <p:sp>
        <p:nvSpPr>
          <p:cNvPr id="3" name="Text 1"/>
          <p:cNvSpPr txBox="1"/>
          <p:nvPr/>
        </p:nvSpPr>
        <p:spPr>
          <a:xfrm>
            <a:off x="6400800" y="457200"/>
            <a:ext cx="2194560" cy="274320"/>
          </a:xfrm>
          <a:prstGeom prst="rect">
            <a:avLst/>
          </a:prstGeom>
          <a:noFill/>
          <a:ln/>
        </p:spPr>
        <p:txBody>
          <a:bodyPr wrap="square" lIns="0" tIns="0" rIns="0" bIns="0" rtlCol="0" anchor="t"/>
          <a:lstStyle/>
          <a:p>
            <a:pPr algn="r" indent="0" marL="0">
              <a:buNone/>
            </a:pPr>
            <a:r>
              <a:rPr lang="en-US" sz="900" b="1" spc="200" kern="0" dirty="0">
                <a:solidFill>
                  <a:srgbClr val="14A3A0"/>
                </a:solidFill>
              </a:rPr>
              <a:t>4 MIN</a:t>
            </a:r>
            <a:endParaRPr lang="en-US" sz="900" dirty="0"/>
          </a:p>
        </p:txBody>
      </p:sp>
      <p:sp>
        <p:nvSpPr>
          <p:cNvPr id="4" name="Text 2"/>
          <p:cNvSpPr txBox="1"/>
          <p:nvPr/>
        </p:nvSpPr>
        <p:spPr>
          <a:xfrm>
            <a:off x="548640" y="1143000"/>
            <a:ext cx="7680960" cy="365760"/>
          </a:xfrm>
          <a:prstGeom prst="rect">
            <a:avLst/>
          </a:prstGeom>
          <a:noFill/>
          <a:ln/>
        </p:spPr>
        <p:txBody>
          <a:bodyPr wrap="square" lIns="0" tIns="0" rIns="0" bIns="0" rtlCol="0" anchor="t"/>
          <a:lstStyle/>
          <a:p>
            <a:pPr indent="0" marL="0">
              <a:buNone/>
            </a:pPr>
            <a:r>
              <a:rPr lang="en-US" sz="1300" dirty="0">
                <a:solidFill>
                  <a:srgbClr val="5B6B7F"/>
                </a:solidFill>
              </a:rPr>
              <a:t>Not every shock looks the same.</a:t>
            </a:r>
            <a:endParaRPr lang="en-US" sz="1300" dirty="0"/>
          </a:p>
        </p:txBody>
      </p:sp>
      <p:sp>
        <p:nvSpPr>
          <p:cNvPr id="5" name="Shape 3"/>
          <p:cNvSpPr/>
          <p:nvPr/>
        </p:nvSpPr>
        <p:spPr>
          <a:xfrm>
            <a:off x="548640" y="1691640"/>
            <a:ext cx="2560320" cy="2560320"/>
          </a:xfrm>
          <a:prstGeom prst="roundRect">
            <a:avLst>
              <a:gd name="adj" fmla="val 4286"/>
            </a:avLst>
          </a:prstGeom>
          <a:solidFill>
            <a:srgbClr val="FFFFFF"/>
          </a:solidFill>
          <a:ln w="9525">
            <a:solidFill>
              <a:srgbClr val="E6DCC6"/>
            </a:solidFill>
            <a:prstDash val="solid"/>
          </a:ln>
        </p:spPr>
      </p:sp>
      <p:sp>
        <p:nvSpPr>
          <p:cNvPr id="6" name="Shape 4"/>
          <p:cNvSpPr/>
          <p:nvPr/>
        </p:nvSpPr>
        <p:spPr>
          <a:xfrm>
            <a:off x="777240" y="1920240"/>
            <a:ext cx="457200" cy="73152"/>
          </a:xfrm>
          <a:prstGeom prst="rect">
            <a:avLst/>
          </a:prstGeom>
          <a:solidFill>
            <a:srgbClr val="14A3A0"/>
          </a:solidFill>
          <a:ln w="12700">
            <a:solidFill>
              <a:srgbClr val="14A3A0"/>
            </a:solidFill>
            <a:prstDash val="solid"/>
          </a:ln>
        </p:spPr>
      </p:sp>
      <p:sp>
        <p:nvSpPr>
          <p:cNvPr id="7" name="Text 5"/>
          <p:cNvSpPr txBox="1"/>
          <p:nvPr/>
        </p:nvSpPr>
        <p:spPr>
          <a:xfrm>
            <a:off x="777240" y="2103120"/>
            <a:ext cx="2103120" cy="457200"/>
          </a:xfrm>
          <a:prstGeom prst="rect">
            <a:avLst/>
          </a:prstGeom>
          <a:noFill/>
          <a:ln/>
        </p:spPr>
        <p:txBody>
          <a:bodyPr wrap="square" lIns="0" tIns="0" rIns="0" bIns="0" rtlCol="0" anchor="t"/>
          <a:lstStyle/>
          <a:p>
            <a:pPr indent="0" marL="0">
              <a:buNone/>
            </a:pPr>
            <a:r>
              <a:rPr lang="en-US" sz="1900" b="1" dirty="0">
                <a:solidFill>
                  <a:srgbClr val="0B1F3A"/>
                </a:solidFill>
                <a:latin typeface="Sora" pitchFamily="34" charset="0"/>
                <a:ea typeface="Sora" pitchFamily="34" charset="-122"/>
                <a:cs typeface="Sora" pitchFamily="34" charset="-120"/>
              </a:rPr>
              <a:t>Sudden</a:t>
            </a:r>
            <a:endParaRPr lang="en-US" sz="1900" dirty="0"/>
          </a:p>
        </p:txBody>
      </p:sp>
      <p:sp>
        <p:nvSpPr>
          <p:cNvPr id="8" name="Text 6"/>
          <p:cNvSpPr txBox="1"/>
          <p:nvPr/>
        </p:nvSpPr>
        <p:spPr>
          <a:xfrm>
            <a:off x="777240" y="2651760"/>
            <a:ext cx="2103120" cy="1463040"/>
          </a:xfrm>
          <a:prstGeom prst="rect">
            <a:avLst/>
          </a:prstGeom>
          <a:noFill/>
          <a:ln/>
        </p:spPr>
        <p:txBody>
          <a:bodyPr wrap="square" lIns="0" tIns="0" rIns="0" bIns="0" rtlCol="0" anchor="t"/>
          <a:lstStyle/>
          <a:p>
            <a:pPr indent="0" marL="0">
              <a:buNone/>
            </a:pPr>
            <a:r>
              <a:rPr lang="en-US" sz="1200" dirty="0">
                <a:solidFill>
                  <a:srgbClr val="5B6B7F"/>
                </a:solidFill>
              </a:rPr>
              <a:t>Port strike, cyber attack, factory fire. Hits fast, often short.</a:t>
            </a:r>
            <a:endParaRPr lang="en-US" sz="1200" dirty="0"/>
          </a:p>
        </p:txBody>
      </p:sp>
      <p:sp>
        <p:nvSpPr>
          <p:cNvPr id="9" name="Shape 7"/>
          <p:cNvSpPr/>
          <p:nvPr/>
        </p:nvSpPr>
        <p:spPr>
          <a:xfrm>
            <a:off x="3291840" y="1691640"/>
            <a:ext cx="2560320" cy="2560320"/>
          </a:xfrm>
          <a:prstGeom prst="roundRect">
            <a:avLst>
              <a:gd name="adj" fmla="val 4286"/>
            </a:avLst>
          </a:prstGeom>
          <a:solidFill>
            <a:srgbClr val="FFFFFF"/>
          </a:solidFill>
          <a:ln w="9525">
            <a:solidFill>
              <a:srgbClr val="E6DCC6"/>
            </a:solidFill>
            <a:prstDash val="solid"/>
          </a:ln>
        </p:spPr>
      </p:sp>
      <p:sp>
        <p:nvSpPr>
          <p:cNvPr id="10" name="Shape 8"/>
          <p:cNvSpPr/>
          <p:nvPr/>
        </p:nvSpPr>
        <p:spPr>
          <a:xfrm>
            <a:off x="3520440" y="1920240"/>
            <a:ext cx="457200" cy="73152"/>
          </a:xfrm>
          <a:prstGeom prst="rect">
            <a:avLst/>
          </a:prstGeom>
          <a:solidFill>
            <a:srgbClr val="3B6EA5"/>
          </a:solidFill>
          <a:ln w="12700">
            <a:solidFill>
              <a:srgbClr val="3B6EA5"/>
            </a:solidFill>
            <a:prstDash val="solid"/>
          </a:ln>
        </p:spPr>
      </p:sp>
      <p:sp>
        <p:nvSpPr>
          <p:cNvPr id="11" name="Text 9"/>
          <p:cNvSpPr txBox="1"/>
          <p:nvPr/>
        </p:nvSpPr>
        <p:spPr>
          <a:xfrm>
            <a:off x="3520440" y="2103120"/>
            <a:ext cx="2103120" cy="457200"/>
          </a:xfrm>
          <a:prstGeom prst="rect">
            <a:avLst/>
          </a:prstGeom>
          <a:noFill/>
          <a:ln/>
        </p:spPr>
        <p:txBody>
          <a:bodyPr wrap="square" lIns="0" tIns="0" rIns="0" bIns="0" rtlCol="0" anchor="t"/>
          <a:lstStyle/>
          <a:p>
            <a:pPr indent="0" marL="0">
              <a:buNone/>
            </a:pPr>
            <a:r>
              <a:rPr lang="en-US" sz="1900" b="1" dirty="0">
                <a:solidFill>
                  <a:srgbClr val="0B1F3A"/>
                </a:solidFill>
                <a:latin typeface="Sora" pitchFamily="34" charset="0"/>
                <a:ea typeface="Sora" pitchFamily="34" charset="-122"/>
                <a:cs typeface="Sora" pitchFamily="34" charset="-120"/>
              </a:rPr>
              <a:t>Prolonged</a:t>
            </a:r>
            <a:endParaRPr lang="en-US" sz="1900" dirty="0"/>
          </a:p>
        </p:txBody>
      </p:sp>
      <p:sp>
        <p:nvSpPr>
          <p:cNvPr id="12" name="Text 10"/>
          <p:cNvSpPr txBox="1"/>
          <p:nvPr/>
        </p:nvSpPr>
        <p:spPr>
          <a:xfrm>
            <a:off x="3520440" y="2651760"/>
            <a:ext cx="2103120" cy="1463040"/>
          </a:xfrm>
          <a:prstGeom prst="rect">
            <a:avLst/>
          </a:prstGeom>
          <a:noFill/>
          <a:ln/>
        </p:spPr>
        <p:txBody>
          <a:bodyPr wrap="square" lIns="0" tIns="0" rIns="0" bIns="0" rtlCol="0" anchor="t"/>
          <a:lstStyle/>
          <a:p>
            <a:pPr indent="0" marL="0">
              <a:buNone/>
            </a:pPr>
            <a:r>
              <a:rPr lang="en-US" sz="1200" dirty="0">
                <a:solidFill>
                  <a:srgbClr val="5B6B7F"/>
                </a:solidFill>
              </a:rPr>
              <a:t>Closed route or war. Lasts months and changes the map.</a:t>
            </a:r>
            <a:endParaRPr lang="en-US" sz="1200" dirty="0"/>
          </a:p>
        </p:txBody>
      </p:sp>
      <p:sp>
        <p:nvSpPr>
          <p:cNvPr id="13" name="Shape 11"/>
          <p:cNvSpPr/>
          <p:nvPr/>
        </p:nvSpPr>
        <p:spPr>
          <a:xfrm>
            <a:off x="6035040" y="1691640"/>
            <a:ext cx="2560320" cy="2560320"/>
          </a:xfrm>
          <a:prstGeom prst="roundRect">
            <a:avLst>
              <a:gd name="adj" fmla="val 4286"/>
            </a:avLst>
          </a:prstGeom>
          <a:solidFill>
            <a:srgbClr val="FFFFFF"/>
          </a:solidFill>
          <a:ln w="9525">
            <a:solidFill>
              <a:srgbClr val="E6DCC6"/>
            </a:solidFill>
            <a:prstDash val="solid"/>
          </a:ln>
        </p:spPr>
      </p:sp>
      <p:sp>
        <p:nvSpPr>
          <p:cNvPr id="14" name="Shape 12"/>
          <p:cNvSpPr/>
          <p:nvPr/>
        </p:nvSpPr>
        <p:spPr>
          <a:xfrm>
            <a:off x="6263640" y="1920240"/>
            <a:ext cx="457200" cy="73152"/>
          </a:xfrm>
          <a:prstGeom prst="rect">
            <a:avLst/>
          </a:prstGeom>
          <a:solidFill>
            <a:srgbClr val="F2A33A"/>
          </a:solidFill>
          <a:ln w="12700">
            <a:solidFill>
              <a:srgbClr val="F2A33A"/>
            </a:solidFill>
            <a:prstDash val="solid"/>
          </a:ln>
        </p:spPr>
      </p:sp>
      <p:sp>
        <p:nvSpPr>
          <p:cNvPr id="15" name="Text 13"/>
          <p:cNvSpPr txBox="1"/>
          <p:nvPr/>
        </p:nvSpPr>
        <p:spPr>
          <a:xfrm>
            <a:off x="6263640" y="2103120"/>
            <a:ext cx="2103120" cy="457200"/>
          </a:xfrm>
          <a:prstGeom prst="rect">
            <a:avLst/>
          </a:prstGeom>
          <a:noFill/>
          <a:ln/>
        </p:spPr>
        <p:txBody>
          <a:bodyPr wrap="square" lIns="0" tIns="0" rIns="0" bIns="0" rtlCol="0" anchor="t"/>
          <a:lstStyle/>
          <a:p>
            <a:pPr indent="0" marL="0">
              <a:buNone/>
            </a:pPr>
            <a:r>
              <a:rPr lang="en-US" sz="1900" b="1" dirty="0">
                <a:solidFill>
                  <a:srgbClr val="0B1F3A"/>
                </a:solidFill>
                <a:latin typeface="Sora" pitchFamily="34" charset="0"/>
                <a:ea typeface="Sora" pitchFamily="34" charset="-122"/>
                <a:cs typeface="Sora" pitchFamily="34" charset="-120"/>
              </a:rPr>
              <a:t>Creeping</a:t>
            </a:r>
            <a:endParaRPr lang="en-US" sz="1900" dirty="0"/>
          </a:p>
        </p:txBody>
      </p:sp>
      <p:sp>
        <p:nvSpPr>
          <p:cNvPr id="16" name="Text 14"/>
          <p:cNvSpPr txBox="1"/>
          <p:nvPr/>
        </p:nvSpPr>
        <p:spPr>
          <a:xfrm>
            <a:off x="6263640" y="2651760"/>
            <a:ext cx="2103120" cy="1463040"/>
          </a:xfrm>
          <a:prstGeom prst="rect">
            <a:avLst/>
          </a:prstGeom>
          <a:noFill/>
          <a:ln/>
        </p:spPr>
        <p:txBody>
          <a:bodyPr wrap="square" lIns="0" tIns="0" rIns="0" bIns="0" rtlCol="0" anchor="t"/>
          <a:lstStyle/>
          <a:p>
            <a:pPr indent="0" marL="0">
              <a:buNone/>
            </a:pPr>
            <a:r>
              <a:rPr lang="en-US" sz="1200" dirty="0">
                <a:solidFill>
                  <a:srgbClr val="5B6B7F"/>
                </a:solidFill>
              </a:rPr>
              <a:t>Rising costs, labour shortages, regulation. Slow but permanent.</a:t>
            </a:r>
            <a:endParaRPr lang="en-US" sz="12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txBox="1"/>
          <p:nvPr/>
        </p:nvSpPr>
        <p:spPr>
          <a:xfrm>
            <a:off x="548640" y="411480"/>
            <a:ext cx="7498080" cy="731520"/>
          </a:xfrm>
          <a:prstGeom prst="rect">
            <a:avLst/>
          </a:prstGeom>
          <a:noFill/>
          <a:ln/>
        </p:spPr>
        <p:txBody>
          <a:bodyPr wrap="square" lIns="0" tIns="0" rIns="0" bIns="0" rtlCol="0" anchor="t"/>
          <a:lstStyle/>
          <a:p>
            <a:pPr indent="0" marL="0">
              <a:buNone/>
            </a:pPr>
            <a:r>
              <a:rPr lang="en-US" sz="2600" b="1" dirty="0">
                <a:solidFill>
                  <a:srgbClr val="0B1F3A"/>
                </a:solidFill>
                <a:latin typeface="Sora" pitchFamily="34" charset="0"/>
                <a:ea typeface="Sora" pitchFamily="34" charset="-122"/>
                <a:cs typeface="Sora" pitchFamily="34" charset="-120"/>
              </a:rPr>
              <a:t>Building resilience</a:t>
            </a:r>
            <a:endParaRPr lang="en-US" sz="2600" dirty="0"/>
          </a:p>
        </p:txBody>
      </p:sp>
      <p:sp>
        <p:nvSpPr>
          <p:cNvPr id="3" name="Text 1"/>
          <p:cNvSpPr txBox="1"/>
          <p:nvPr/>
        </p:nvSpPr>
        <p:spPr>
          <a:xfrm>
            <a:off x="6400800" y="457200"/>
            <a:ext cx="2194560" cy="274320"/>
          </a:xfrm>
          <a:prstGeom prst="rect">
            <a:avLst/>
          </a:prstGeom>
          <a:noFill/>
          <a:ln/>
        </p:spPr>
        <p:txBody>
          <a:bodyPr wrap="square" lIns="0" tIns="0" rIns="0" bIns="0" rtlCol="0" anchor="t"/>
          <a:lstStyle/>
          <a:p>
            <a:pPr algn="r" indent="0" marL="0">
              <a:buNone/>
            </a:pPr>
            <a:r>
              <a:rPr lang="en-US" sz="900" b="1" spc="200" kern="0" dirty="0">
                <a:solidFill>
                  <a:srgbClr val="14A3A0"/>
                </a:solidFill>
              </a:rPr>
              <a:t>5 MIN</a:t>
            </a:r>
            <a:endParaRPr lang="en-US" sz="900" dirty="0"/>
          </a:p>
        </p:txBody>
      </p:sp>
      <p:sp>
        <p:nvSpPr>
          <p:cNvPr id="4" name="Shape 2"/>
          <p:cNvSpPr/>
          <p:nvPr/>
        </p:nvSpPr>
        <p:spPr>
          <a:xfrm>
            <a:off x="548640" y="1280160"/>
            <a:ext cx="7955280" cy="530352"/>
          </a:xfrm>
          <a:prstGeom prst="roundRect">
            <a:avLst>
              <a:gd name="adj" fmla="val 20690"/>
            </a:avLst>
          </a:prstGeom>
          <a:solidFill>
            <a:srgbClr val="FFFFFF"/>
          </a:solidFill>
          <a:ln w="9525">
            <a:solidFill>
              <a:srgbClr val="E6DCC6"/>
            </a:solidFill>
            <a:prstDash val="solid"/>
          </a:ln>
        </p:spPr>
      </p:sp>
      <p:sp>
        <p:nvSpPr>
          <p:cNvPr id="5" name="Text 3"/>
          <p:cNvSpPr txBox="1"/>
          <p:nvPr/>
        </p:nvSpPr>
        <p:spPr>
          <a:xfrm>
            <a:off x="777240" y="1280160"/>
            <a:ext cx="457200" cy="530352"/>
          </a:xfrm>
          <a:prstGeom prst="rect">
            <a:avLst/>
          </a:prstGeom>
          <a:noFill/>
          <a:ln/>
        </p:spPr>
        <p:txBody>
          <a:bodyPr wrap="square" lIns="0" tIns="0" rIns="0" bIns="0" rtlCol="0" anchor="ctr"/>
          <a:lstStyle/>
          <a:p>
            <a:pPr indent="0" marL="0">
              <a:buNone/>
            </a:pPr>
            <a:r>
              <a:rPr lang="en-US" sz="1800" b="1" dirty="0">
                <a:solidFill>
                  <a:srgbClr val="F2A33A"/>
                </a:solidFill>
                <a:latin typeface="Sora" pitchFamily="34" charset="0"/>
                <a:ea typeface="Sora" pitchFamily="34" charset="-122"/>
                <a:cs typeface="Sora" pitchFamily="34" charset="-120"/>
              </a:rPr>
              <a:t>1</a:t>
            </a:r>
            <a:endParaRPr lang="en-US" sz="1800" dirty="0"/>
          </a:p>
        </p:txBody>
      </p:sp>
      <p:sp>
        <p:nvSpPr>
          <p:cNvPr id="6" name="Text 4"/>
          <p:cNvSpPr txBox="1"/>
          <p:nvPr/>
        </p:nvSpPr>
        <p:spPr>
          <a:xfrm>
            <a:off x="1371600" y="1280160"/>
            <a:ext cx="2194560" cy="530352"/>
          </a:xfrm>
          <a:prstGeom prst="rect">
            <a:avLst/>
          </a:prstGeom>
          <a:noFill/>
          <a:ln/>
        </p:spPr>
        <p:txBody>
          <a:bodyPr wrap="square" lIns="0" tIns="0" rIns="0" bIns="0" rtlCol="0" anchor="ctr"/>
          <a:lstStyle/>
          <a:p>
            <a:pPr indent="0" marL="0">
              <a:buNone/>
            </a:pPr>
            <a:r>
              <a:rPr lang="en-US" sz="1300" b="1" dirty="0">
                <a:solidFill>
                  <a:srgbClr val="0B1F3A"/>
                </a:solidFill>
              </a:rPr>
              <a:t>See it</a:t>
            </a:r>
            <a:endParaRPr lang="en-US" sz="1300" dirty="0"/>
          </a:p>
        </p:txBody>
      </p:sp>
      <p:sp>
        <p:nvSpPr>
          <p:cNvPr id="7" name="Text 5"/>
          <p:cNvSpPr txBox="1"/>
          <p:nvPr/>
        </p:nvSpPr>
        <p:spPr>
          <a:xfrm>
            <a:off x="3566160" y="1280160"/>
            <a:ext cx="4754880" cy="530352"/>
          </a:xfrm>
          <a:prstGeom prst="rect">
            <a:avLst/>
          </a:prstGeom>
          <a:noFill/>
          <a:ln/>
        </p:spPr>
        <p:txBody>
          <a:bodyPr wrap="square" lIns="0" tIns="0" rIns="0" bIns="0" rtlCol="0" anchor="ctr"/>
          <a:lstStyle/>
          <a:p>
            <a:pPr indent="0" marL="0">
              <a:buNone/>
            </a:pPr>
            <a:r>
              <a:rPr lang="en-US" sz="1100" dirty="0">
                <a:solidFill>
                  <a:srgbClr val="5B6B7F"/>
                </a:solidFill>
              </a:rPr>
              <a:t>Map suppliers, routes and dependencies</a:t>
            </a:r>
            <a:endParaRPr lang="en-US" sz="1100" dirty="0"/>
          </a:p>
        </p:txBody>
      </p:sp>
      <p:sp>
        <p:nvSpPr>
          <p:cNvPr id="8" name="Shape 6"/>
          <p:cNvSpPr/>
          <p:nvPr/>
        </p:nvSpPr>
        <p:spPr>
          <a:xfrm>
            <a:off x="548640" y="1901952"/>
            <a:ext cx="7955280" cy="530352"/>
          </a:xfrm>
          <a:prstGeom prst="roundRect">
            <a:avLst>
              <a:gd name="adj" fmla="val 20690"/>
            </a:avLst>
          </a:prstGeom>
          <a:solidFill>
            <a:srgbClr val="FFFFFF"/>
          </a:solidFill>
          <a:ln w="9525">
            <a:solidFill>
              <a:srgbClr val="E6DCC6"/>
            </a:solidFill>
            <a:prstDash val="solid"/>
          </a:ln>
        </p:spPr>
      </p:sp>
      <p:sp>
        <p:nvSpPr>
          <p:cNvPr id="9" name="Text 7"/>
          <p:cNvSpPr txBox="1"/>
          <p:nvPr/>
        </p:nvSpPr>
        <p:spPr>
          <a:xfrm>
            <a:off x="777240" y="1901952"/>
            <a:ext cx="457200" cy="530352"/>
          </a:xfrm>
          <a:prstGeom prst="rect">
            <a:avLst/>
          </a:prstGeom>
          <a:noFill/>
          <a:ln/>
        </p:spPr>
        <p:txBody>
          <a:bodyPr wrap="square" lIns="0" tIns="0" rIns="0" bIns="0" rtlCol="0" anchor="ctr"/>
          <a:lstStyle/>
          <a:p>
            <a:pPr indent="0" marL="0">
              <a:buNone/>
            </a:pPr>
            <a:r>
              <a:rPr lang="en-US" sz="1800" b="1" dirty="0">
                <a:solidFill>
                  <a:srgbClr val="F2A33A"/>
                </a:solidFill>
                <a:latin typeface="Sora" pitchFamily="34" charset="0"/>
                <a:ea typeface="Sora" pitchFamily="34" charset="-122"/>
                <a:cs typeface="Sora" pitchFamily="34" charset="-120"/>
              </a:rPr>
              <a:t>2</a:t>
            </a:r>
            <a:endParaRPr lang="en-US" sz="1800" dirty="0"/>
          </a:p>
        </p:txBody>
      </p:sp>
      <p:sp>
        <p:nvSpPr>
          <p:cNvPr id="10" name="Text 8"/>
          <p:cNvSpPr txBox="1"/>
          <p:nvPr/>
        </p:nvSpPr>
        <p:spPr>
          <a:xfrm>
            <a:off x="1371600" y="1901952"/>
            <a:ext cx="2194560" cy="530352"/>
          </a:xfrm>
          <a:prstGeom prst="rect">
            <a:avLst/>
          </a:prstGeom>
          <a:noFill/>
          <a:ln/>
        </p:spPr>
        <p:txBody>
          <a:bodyPr wrap="square" lIns="0" tIns="0" rIns="0" bIns="0" rtlCol="0" anchor="ctr"/>
          <a:lstStyle/>
          <a:p>
            <a:pPr indent="0" marL="0">
              <a:buNone/>
            </a:pPr>
            <a:r>
              <a:rPr lang="en-US" sz="1300" b="1" dirty="0">
                <a:solidFill>
                  <a:srgbClr val="0B1F3A"/>
                </a:solidFill>
              </a:rPr>
              <a:t>Buffer it</a:t>
            </a:r>
            <a:endParaRPr lang="en-US" sz="1300" dirty="0"/>
          </a:p>
        </p:txBody>
      </p:sp>
      <p:sp>
        <p:nvSpPr>
          <p:cNvPr id="11" name="Text 9"/>
          <p:cNvSpPr txBox="1"/>
          <p:nvPr/>
        </p:nvSpPr>
        <p:spPr>
          <a:xfrm>
            <a:off x="3566160" y="1901952"/>
            <a:ext cx="4754880" cy="530352"/>
          </a:xfrm>
          <a:prstGeom prst="rect">
            <a:avLst/>
          </a:prstGeom>
          <a:noFill/>
          <a:ln/>
        </p:spPr>
        <p:txBody>
          <a:bodyPr wrap="square" lIns="0" tIns="0" rIns="0" bIns="0" rtlCol="0" anchor="ctr"/>
          <a:lstStyle/>
          <a:p>
            <a:pPr indent="0" marL="0">
              <a:buNone/>
            </a:pPr>
            <a:r>
              <a:rPr lang="en-US" sz="1100" dirty="0">
                <a:solidFill>
                  <a:srgbClr val="5B6B7F"/>
                </a:solidFill>
              </a:rPr>
              <a:t>Safety stock and spare capacity sized by risk</a:t>
            </a:r>
            <a:endParaRPr lang="en-US" sz="1100" dirty="0"/>
          </a:p>
        </p:txBody>
      </p:sp>
      <p:sp>
        <p:nvSpPr>
          <p:cNvPr id="12" name="Shape 10"/>
          <p:cNvSpPr/>
          <p:nvPr/>
        </p:nvSpPr>
        <p:spPr>
          <a:xfrm>
            <a:off x="548640" y="2523744"/>
            <a:ext cx="7955280" cy="530352"/>
          </a:xfrm>
          <a:prstGeom prst="roundRect">
            <a:avLst>
              <a:gd name="adj" fmla="val 20690"/>
            </a:avLst>
          </a:prstGeom>
          <a:solidFill>
            <a:srgbClr val="FFFFFF"/>
          </a:solidFill>
          <a:ln w="9525">
            <a:solidFill>
              <a:srgbClr val="E6DCC6"/>
            </a:solidFill>
            <a:prstDash val="solid"/>
          </a:ln>
        </p:spPr>
      </p:sp>
      <p:sp>
        <p:nvSpPr>
          <p:cNvPr id="13" name="Text 11"/>
          <p:cNvSpPr txBox="1"/>
          <p:nvPr/>
        </p:nvSpPr>
        <p:spPr>
          <a:xfrm>
            <a:off x="777240" y="2523744"/>
            <a:ext cx="457200" cy="530352"/>
          </a:xfrm>
          <a:prstGeom prst="rect">
            <a:avLst/>
          </a:prstGeom>
          <a:noFill/>
          <a:ln/>
        </p:spPr>
        <p:txBody>
          <a:bodyPr wrap="square" lIns="0" tIns="0" rIns="0" bIns="0" rtlCol="0" anchor="ctr"/>
          <a:lstStyle/>
          <a:p>
            <a:pPr indent="0" marL="0">
              <a:buNone/>
            </a:pPr>
            <a:r>
              <a:rPr lang="en-US" sz="1800" b="1" dirty="0">
                <a:solidFill>
                  <a:srgbClr val="F2A33A"/>
                </a:solidFill>
                <a:latin typeface="Sora" pitchFamily="34" charset="0"/>
                <a:ea typeface="Sora" pitchFamily="34" charset="-122"/>
                <a:cs typeface="Sora" pitchFamily="34" charset="-120"/>
              </a:rPr>
              <a:t>3</a:t>
            </a:r>
            <a:endParaRPr lang="en-US" sz="1800" dirty="0"/>
          </a:p>
        </p:txBody>
      </p:sp>
      <p:sp>
        <p:nvSpPr>
          <p:cNvPr id="14" name="Text 12"/>
          <p:cNvSpPr txBox="1"/>
          <p:nvPr/>
        </p:nvSpPr>
        <p:spPr>
          <a:xfrm>
            <a:off x="1371600" y="2523744"/>
            <a:ext cx="2194560" cy="530352"/>
          </a:xfrm>
          <a:prstGeom prst="rect">
            <a:avLst/>
          </a:prstGeom>
          <a:noFill/>
          <a:ln/>
        </p:spPr>
        <p:txBody>
          <a:bodyPr wrap="square" lIns="0" tIns="0" rIns="0" bIns="0" rtlCol="0" anchor="ctr"/>
          <a:lstStyle/>
          <a:p>
            <a:pPr indent="0" marL="0">
              <a:buNone/>
            </a:pPr>
            <a:r>
              <a:rPr lang="en-US" sz="1300" b="1" dirty="0">
                <a:solidFill>
                  <a:srgbClr val="0B1F3A"/>
                </a:solidFill>
              </a:rPr>
              <a:t>Diversify it</a:t>
            </a:r>
            <a:endParaRPr lang="en-US" sz="1300" dirty="0"/>
          </a:p>
        </p:txBody>
      </p:sp>
      <p:sp>
        <p:nvSpPr>
          <p:cNvPr id="15" name="Text 13"/>
          <p:cNvSpPr txBox="1"/>
          <p:nvPr/>
        </p:nvSpPr>
        <p:spPr>
          <a:xfrm>
            <a:off x="3566160" y="2523744"/>
            <a:ext cx="4754880" cy="530352"/>
          </a:xfrm>
          <a:prstGeom prst="rect">
            <a:avLst/>
          </a:prstGeom>
          <a:noFill/>
          <a:ln/>
        </p:spPr>
        <p:txBody>
          <a:bodyPr wrap="square" lIns="0" tIns="0" rIns="0" bIns="0" rtlCol="0" anchor="ctr"/>
          <a:lstStyle/>
          <a:p>
            <a:pPr indent="0" marL="0">
              <a:buNone/>
            </a:pPr>
            <a:r>
              <a:rPr lang="en-US" sz="1100" dirty="0">
                <a:solidFill>
                  <a:srgbClr val="5B6B7F"/>
                </a:solidFill>
              </a:rPr>
              <a:t>More suppliers, ports and modes</a:t>
            </a:r>
            <a:endParaRPr lang="en-US" sz="1100" dirty="0"/>
          </a:p>
        </p:txBody>
      </p:sp>
      <p:sp>
        <p:nvSpPr>
          <p:cNvPr id="16" name="Shape 14"/>
          <p:cNvSpPr/>
          <p:nvPr/>
        </p:nvSpPr>
        <p:spPr>
          <a:xfrm>
            <a:off x="548640" y="3145536"/>
            <a:ext cx="7955280" cy="530352"/>
          </a:xfrm>
          <a:prstGeom prst="roundRect">
            <a:avLst>
              <a:gd name="adj" fmla="val 20690"/>
            </a:avLst>
          </a:prstGeom>
          <a:solidFill>
            <a:srgbClr val="FFFFFF"/>
          </a:solidFill>
          <a:ln w="9525">
            <a:solidFill>
              <a:srgbClr val="E6DCC6"/>
            </a:solidFill>
            <a:prstDash val="solid"/>
          </a:ln>
        </p:spPr>
      </p:sp>
      <p:sp>
        <p:nvSpPr>
          <p:cNvPr id="17" name="Text 15"/>
          <p:cNvSpPr txBox="1"/>
          <p:nvPr/>
        </p:nvSpPr>
        <p:spPr>
          <a:xfrm>
            <a:off x="777240" y="3145536"/>
            <a:ext cx="457200" cy="530352"/>
          </a:xfrm>
          <a:prstGeom prst="rect">
            <a:avLst/>
          </a:prstGeom>
          <a:noFill/>
          <a:ln/>
        </p:spPr>
        <p:txBody>
          <a:bodyPr wrap="square" lIns="0" tIns="0" rIns="0" bIns="0" rtlCol="0" anchor="ctr"/>
          <a:lstStyle/>
          <a:p>
            <a:pPr indent="0" marL="0">
              <a:buNone/>
            </a:pPr>
            <a:r>
              <a:rPr lang="en-US" sz="1800" b="1" dirty="0">
                <a:solidFill>
                  <a:srgbClr val="F2A33A"/>
                </a:solidFill>
                <a:latin typeface="Sora" pitchFamily="34" charset="0"/>
                <a:ea typeface="Sora" pitchFamily="34" charset="-122"/>
                <a:cs typeface="Sora" pitchFamily="34" charset="-120"/>
              </a:rPr>
              <a:t>4</a:t>
            </a:r>
            <a:endParaRPr lang="en-US" sz="1800" dirty="0"/>
          </a:p>
        </p:txBody>
      </p:sp>
      <p:sp>
        <p:nvSpPr>
          <p:cNvPr id="18" name="Text 16"/>
          <p:cNvSpPr txBox="1"/>
          <p:nvPr/>
        </p:nvSpPr>
        <p:spPr>
          <a:xfrm>
            <a:off x="1371600" y="3145536"/>
            <a:ext cx="2194560" cy="530352"/>
          </a:xfrm>
          <a:prstGeom prst="rect">
            <a:avLst/>
          </a:prstGeom>
          <a:noFill/>
          <a:ln/>
        </p:spPr>
        <p:txBody>
          <a:bodyPr wrap="square" lIns="0" tIns="0" rIns="0" bIns="0" rtlCol="0" anchor="ctr"/>
          <a:lstStyle/>
          <a:p>
            <a:pPr indent="0" marL="0">
              <a:buNone/>
            </a:pPr>
            <a:r>
              <a:rPr lang="en-US" sz="1300" b="1" dirty="0">
                <a:solidFill>
                  <a:srgbClr val="0B1F3A"/>
                </a:solidFill>
              </a:rPr>
              <a:t>Flex it</a:t>
            </a:r>
            <a:endParaRPr lang="en-US" sz="1300" dirty="0"/>
          </a:p>
        </p:txBody>
      </p:sp>
      <p:sp>
        <p:nvSpPr>
          <p:cNvPr id="19" name="Text 17"/>
          <p:cNvSpPr txBox="1"/>
          <p:nvPr/>
        </p:nvSpPr>
        <p:spPr>
          <a:xfrm>
            <a:off x="3566160" y="3145536"/>
            <a:ext cx="4754880" cy="530352"/>
          </a:xfrm>
          <a:prstGeom prst="rect">
            <a:avLst/>
          </a:prstGeom>
          <a:noFill/>
          <a:ln/>
        </p:spPr>
        <p:txBody>
          <a:bodyPr wrap="square" lIns="0" tIns="0" rIns="0" bIns="0" rtlCol="0" anchor="ctr"/>
          <a:lstStyle/>
          <a:p>
            <a:pPr indent="0" marL="0">
              <a:buNone/>
            </a:pPr>
            <a:r>
              <a:rPr lang="en-US" sz="1100" dirty="0">
                <a:solidFill>
                  <a:srgbClr val="5B6B7F"/>
                </a:solidFill>
              </a:rPr>
              <a:t>Postponement, shorter contracts, quick re-routing</a:t>
            </a:r>
            <a:endParaRPr lang="en-US" sz="1100" dirty="0"/>
          </a:p>
        </p:txBody>
      </p:sp>
      <p:sp>
        <p:nvSpPr>
          <p:cNvPr id="20" name="Shape 18"/>
          <p:cNvSpPr/>
          <p:nvPr/>
        </p:nvSpPr>
        <p:spPr>
          <a:xfrm>
            <a:off x="548640" y="3767328"/>
            <a:ext cx="7955280" cy="530352"/>
          </a:xfrm>
          <a:prstGeom prst="roundRect">
            <a:avLst>
              <a:gd name="adj" fmla="val 20690"/>
            </a:avLst>
          </a:prstGeom>
          <a:solidFill>
            <a:srgbClr val="FFFFFF"/>
          </a:solidFill>
          <a:ln w="9525">
            <a:solidFill>
              <a:srgbClr val="E6DCC6"/>
            </a:solidFill>
            <a:prstDash val="solid"/>
          </a:ln>
        </p:spPr>
      </p:sp>
      <p:sp>
        <p:nvSpPr>
          <p:cNvPr id="21" name="Text 19"/>
          <p:cNvSpPr txBox="1"/>
          <p:nvPr/>
        </p:nvSpPr>
        <p:spPr>
          <a:xfrm>
            <a:off x="777240" y="3767328"/>
            <a:ext cx="457200" cy="530352"/>
          </a:xfrm>
          <a:prstGeom prst="rect">
            <a:avLst/>
          </a:prstGeom>
          <a:noFill/>
          <a:ln/>
        </p:spPr>
        <p:txBody>
          <a:bodyPr wrap="square" lIns="0" tIns="0" rIns="0" bIns="0" rtlCol="0" anchor="ctr"/>
          <a:lstStyle/>
          <a:p>
            <a:pPr indent="0" marL="0">
              <a:buNone/>
            </a:pPr>
            <a:r>
              <a:rPr lang="en-US" sz="1800" b="1" dirty="0">
                <a:solidFill>
                  <a:srgbClr val="F2A33A"/>
                </a:solidFill>
                <a:latin typeface="Sora" pitchFamily="34" charset="0"/>
                <a:ea typeface="Sora" pitchFamily="34" charset="-122"/>
                <a:cs typeface="Sora" pitchFamily="34" charset="-120"/>
              </a:rPr>
              <a:t>5</a:t>
            </a:r>
            <a:endParaRPr lang="en-US" sz="1800" dirty="0"/>
          </a:p>
        </p:txBody>
      </p:sp>
      <p:sp>
        <p:nvSpPr>
          <p:cNvPr id="22" name="Text 20"/>
          <p:cNvSpPr txBox="1"/>
          <p:nvPr/>
        </p:nvSpPr>
        <p:spPr>
          <a:xfrm>
            <a:off x="1371600" y="3767328"/>
            <a:ext cx="2194560" cy="530352"/>
          </a:xfrm>
          <a:prstGeom prst="rect">
            <a:avLst/>
          </a:prstGeom>
          <a:noFill/>
          <a:ln/>
        </p:spPr>
        <p:txBody>
          <a:bodyPr wrap="square" lIns="0" tIns="0" rIns="0" bIns="0" rtlCol="0" anchor="ctr"/>
          <a:lstStyle/>
          <a:p>
            <a:pPr indent="0" marL="0">
              <a:buNone/>
            </a:pPr>
            <a:r>
              <a:rPr lang="en-US" sz="1300" b="1" dirty="0">
                <a:solidFill>
                  <a:srgbClr val="0B1F3A"/>
                </a:solidFill>
              </a:rPr>
              <a:t>Rehearse it</a:t>
            </a:r>
            <a:endParaRPr lang="en-US" sz="1300" dirty="0"/>
          </a:p>
        </p:txBody>
      </p:sp>
      <p:sp>
        <p:nvSpPr>
          <p:cNvPr id="23" name="Text 21"/>
          <p:cNvSpPr txBox="1"/>
          <p:nvPr/>
        </p:nvSpPr>
        <p:spPr>
          <a:xfrm>
            <a:off x="3566160" y="3767328"/>
            <a:ext cx="4754880" cy="530352"/>
          </a:xfrm>
          <a:prstGeom prst="rect">
            <a:avLst/>
          </a:prstGeom>
          <a:noFill/>
          <a:ln/>
        </p:spPr>
        <p:txBody>
          <a:bodyPr wrap="square" lIns="0" tIns="0" rIns="0" bIns="0" rtlCol="0" anchor="ctr"/>
          <a:lstStyle/>
          <a:p>
            <a:pPr indent="0" marL="0">
              <a:buNone/>
            </a:pPr>
            <a:r>
              <a:rPr lang="en-US" sz="1100" dirty="0">
                <a:solidFill>
                  <a:srgbClr val="5B6B7F"/>
                </a:solidFill>
              </a:rPr>
              <a:t>Test plans before the crisis</a:t>
            </a:r>
            <a:endParaRPr lang="en-US" sz="11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txBox="1"/>
          <p:nvPr/>
        </p:nvSpPr>
        <p:spPr>
          <a:xfrm>
            <a:off x="548640" y="411480"/>
            <a:ext cx="7498080" cy="731520"/>
          </a:xfrm>
          <a:prstGeom prst="rect">
            <a:avLst/>
          </a:prstGeom>
          <a:noFill/>
          <a:ln/>
        </p:spPr>
        <p:txBody>
          <a:bodyPr wrap="square" lIns="0" tIns="0" rIns="0" bIns="0" rtlCol="0" anchor="t"/>
          <a:lstStyle/>
          <a:p>
            <a:pPr indent="0" marL="0">
              <a:buNone/>
            </a:pPr>
            <a:r>
              <a:rPr lang="en-US" sz="2600" b="1" dirty="0">
                <a:solidFill>
                  <a:srgbClr val="0B1F3A"/>
                </a:solidFill>
                <a:latin typeface="Sora" pitchFamily="34" charset="0"/>
                <a:ea typeface="Sora" pitchFamily="34" charset="-122"/>
                <a:cs typeface="Sora" pitchFamily="34" charset="-120"/>
              </a:rPr>
              <a:t>Simulation brief: Dune &amp; Co. in the Gulf</a:t>
            </a:r>
            <a:endParaRPr lang="en-US" sz="2600" dirty="0"/>
          </a:p>
        </p:txBody>
      </p:sp>
      <p:sp>
        <p:nvSpPr>
          <p:cNvPr id="3" name="Text 1"/>
          <p:cNvSpPr txBox="1"/>
          <p:nvPr/>
        </p:nvSpPr>
        <p:spPr>
          <a:xfrm>
            <a:off x="6400800" y="457200"/>
            <a:ext cx="2194560" cy="274320"/>
          </a:xfrm>
          <a:prstGeom prst="rect">
            <a:avLst/>
          </a:prstGeom>
          <a:noFill/>
          <a:ln/>
        </p:spPr>
        <p:txBody>
          <a:bodyPr wrap="square" lIns="0" tIns="0" rIns="0" bIns="0" rtlCol="0" anchor="t"/>
          <a:lstStyle/>
          <a:p>
            <a:pPr algn="r" indent="0" marL="0">
              <a:buNone/>
            </a:pPr>
            <a:r>
              <a:rPr lang="en-US" sz="900" b="1" spc="200" kern="0" dirty="0">
                <a:solidFill>
                  <a:srgbClr val="14A3A0"/>
                </a:solidFill>
              </a:rPr>
              <a:t>5 MIN</a:t>
            </a:r>
            <a:endParaRPr lang="en-US" sz="900" dirty="0"/>
          </a:p>
        </p:txBody>
      </p:sp>
      <p:sp>
        <p:nvSpPr>
          <p:cNvPr id="4" name="Text 2"/>
          <p:cNvSpPr txBox="1"/>
          <p:nvPr/>
        </p:nvSpPr>
        <p:spPr>
          <a:xfrm>
            <a:off x="548640" y="1143000"/>
            <a:ext cx="7680960" cy="365760"/>
          </a:xfrm>
          <a:prstGeom prst="rect">
            <a:avLst/>
          </a:prstGeom>
          <a:noFill/>
          <a:ln/>
        </p:spPr>
        <p:txBody>
          <a:bodyPr wrap="square" lIns="0" tIns="0" rIns="0" bIns="0" rtlCol="0" anchor="t"/>
          <a:lstStyle/>
          <a:p>
            <a:pPr indent="0" marL="0">
              <a:buNone/>
            </a:pPr>
            <a:r>
              <a:rPr lang="en-US" sz="1300" dirty="0">
                <a:solidFill>
                  <a:srgbClr val="5B6B7F"/>
                </a:solidFill>
              </a:rPr>
              <a:t>Snapshot. Update on the day from carrier advisories and your forwarder.</a:t>
            </a:r>
            <a:endParaRPr lang="en-US" sz="1300" dirty="0"/>
          </a:p>
        </p:txBody>
      </p:sp>
      <p:sp>
        <p:nvSpPr>
          <p:cNvPr id="5" name="Shape 3"/>
          <p:cNvSpPr/>
          <p:nvPr/>
        </p:nvSpPr>
        <p:spPr>
          <a:xfrm>
            <a:off x="548640" y="1691640"/>
            <a:ext cx="2560320" cy="2560320"/>
          </a:xfrm>
          <a:prstGeom prst="roundRect">
            <a:avLst>
              <a:gd name="adj" fmla="val 4286"/>
            </a:avLst>
          </a:prstGeom>
          <a:solidFill>
            <a:srgbClr val="FFFFFF"/>
          </a:solidFill>
          <a:ln w="9525">
            <a:solidFill>
              <a:srgbClr val="E6DCC6"/>
            </a:solidFill>
            <a:prstDash val="solid"/>
          </a:ln>
        </p:spPr>
      </p:sp>
      <p:sp>
        <p:nvSpPr>
          <p:cNvPr id="6" name="Shape 4"/>
          <p:cNvSpPr/>
          <p:nvPr/>
        </p:nvSpPr>
        <p:spPr>
          <a:xfrm>
            <a:off x="777240" y="1920240"/>
            <a:ext cx="457200" cy="73152"/>
          </a:xfrm>
          <a:prstGeom prst="rect">
            <a:avLst/>
          </a:prstGeom>
          <a:solidFill>
            <a:srgbClr val="14A3A0"/>
          </a:solidFill>
          <a:ln w="12700">
            <a:solidFill>
              <a:srgbClr val="14A3A0"/>
            </a:solidFill>
            <a:prstDash val="solid"/>
          </a:ln>
        </p:spPr>
      </p:sp>
      <p:sp>
        <p:nvSpPr>
          <p:cNvPr id="7" name="Text 5"/>
          <p:cNvSpPr txBox="1"/>
          <p:nvPr/>
        </p:nvSpPr>
        <p:spPr>
          <a:xfrm>
            <a:off x="777240" y="2103120"/>
            <a:ext cx="2103120" cy="457200"/>
          </a:xfrm>
          <a:prstGeom prst="rect">
            <a:avLst/>
          </a:prstGeom>
          <a:noFill/>
          <a:ln/>
        </p:spPr>
        <p:txBody>
          <a:bodyPr wrap="square" lIns="0" tIns="0" rIns="0" bIns="0" rtlCol="0" anchor="t"/>
          <a:lstStyle/>
          <a:p>
            <a:pPr indent="0" marL="0">
              <a:buNone/>
            </a:pPr>
            <a:r>
              <a:rPr lang="en-US" sz="1900" b="1" dirty="0">
                <a:solidFill>
                  <a:srgbClr val="0B1F3A"/>
                </a:solidFill>
                <a:latin typeface="Sora" pitchFamily="34" charset="0"/>
                <a:ea typeface="Sora" pitchFamily="34" charset="-122"/>
                <a:cs typeface="Sora" pitchFamily="34" charset="-120"/>
              </a:rPr>
              <a:t>Situation</a:t>
            </a:r>
            <a:endParaRPr lang="en-US" sz="1900" dirty="0"/>
          </a:p>
        </p:txBody>
      </p:sp>
      <p:sp>
        <p:nvSpPr>
          <p:cNvPr id="8" name="Text 6"/>
          <p:cNvSpPr txBox="1"/>
          <p:nvPr/>
        </p:nvSpPr>
        <p:spPr>
          <a:xfrm>
            <a:off x="777240" y="2651760"/>
            <a:ext cx="2103120" cy="1463040"/>
          </a:xfrm>
          <a:prstGeom prst="rect">
            <a:avLst/>
          </a:prstGeom>
          <a:noFill/>
          <a:ln/>
        </p:spPr>
        <p:txBody>
          <a:bodyPr wrap="square" lIns="0" tIns="0" rIns="0" bIns="0" rtlCol="0" anchor="t"/>
          <a:lstStyle/>
          <a:p>
            <a:pPr indent="0" marL="0">
              <a:buNone/>
            </a:pPr>
            <a:r>
              <a:rPr lang="en-US" sz="1200" dirty="0">
                <a:solidFill>
                  <a:srgbClr val="5B6B7F"/>
                </a:solidFill>
              </a:rPr>
              <a:t>Jebel Ali access is restricted. Carriers discharge outside the Gulf and truck overland, with surcharges and delays.</a:t>
            </a:r>
            <a:endParaRPr lang="en-US" sz="1200" dirty="0"/>
          </a:p>
        </p:txBody>
      </p:sp>
      <p:sp>
        <p:nvSpPr>
          <p:cNvPr id="9" name="Shape 7"/>
          <p:cNvSpPr/>
          <p:nvPr/>
        </p:nvSpPr>
        <p:spPr>
          <a:xfrm>
            <a:off x="3291840" y="1691640"/>
            <a:ext cx="2560320" cy="2560320"/>
          </a:xfrm>
          <a:prstGeom prst="roundRect">
            <a:avLst>
              <a:gd name="adj" fmla="val 4286"/>
            </a:avLst>
          </a:prstGeom>
          <a:solidFill>
            <a:srgbClr val="FFFFFF"/>
          </a:solidFill>
          <a:ln w="9525">
            <a:solidFill>
              <a:srgbClr val="E6DCC6"/>
            </a:solidFill>
            <a:prstDash val="solid"/>
          </a:ln>
        </p:spPr>
      </p:sp>
      <p:sp>
        <p:nvSpPr>
          <p:cNvPr id="10" name="Shape 8"/>
          <p:cNvSpPr/>
          <p:nvPr/>
        </p:nvSpPr>
        <p:spPr>
          <a:xfrm>
            <a:off x="3520440" y="1920240"/>
            <a:ext cx="457200" cy="73152"/>
          </a:xfrm>
          <a:prstGeom prst="rect">
            <a:avLst/>
          </a:prstGeom>
          <a:solidFill>
            <a:srgbClr val="3B6EA5"/>
          </a:solidFill>
          <a:ln w="12700">
            <a:solidFill>
              <a:srgbClr val="3B6EA5"/>
            </a:solidFill>
            <a:prstDash val="solid"/>
          </a:ln>
        </p:spPr>
      </p:sp>
      <p:sp>
        <p:nvSpPr>
          <p:cNvPr id="11" name="Text 9"/>
          <p:cNvSpPr txBox="1"/>
          <p:nvPr/>
        </p:nvSpPr>
        <p:spPr>
          <a:xfrm>
            <a:off x="3520440" y="2103120"/>
            <a:ext cx="2103120" cy="457200"/>
          </a:xfrm>
          <a:prstGeom prst="rect">
            <a:avLst/>
          </a:prstGeom>
          <a:noFill/>
          <a:ln/>
        </p:spPr>
        <p:txBody>
          <a:bodyPr wrap="square" lIns="0" tIns="0" rIns="0" bIns="0" rtlCol="0" anchor="t"/>
          <a:lstStyle/>
          <a:p>
            <a:pPr indent="0" marL="0">
              <a:buNone/>
            </a:pPr>
            <a:r>
              <a:rPr lang="en-US" sz="1900" b="1" dirty="0">
                <a:solidFill>
                  <a:srgbClr val="0B1F3A"/>
                </a:solidFill>
                <a:latin typeface="Sora" pitchFamily="34" charset="0"/>
                <a:ea typeface="Sora" pitchFamily="34" charset="-122"/>
                <a:cs typeface="Sora" pitchFamily="34" charset="-120"/>
              </a:rPr>
              <a:t>Dune &amp; Co.</a:t>
            </a:r>
            <a:endParaRPr lang="en-US" sz="1900" dirty="0"/>
          </a:p>
        </p:txBody>
      </p:sp>
      <p:sp>
        <p:nvSpPr>
          <p:cNvPr id="12" name="Text 10"/>
          <p:cNvSpPr txBox="1"/>
          <p:nvPr/>
        </p:nvSpPr>
        <p:spPr>
          <a:xfrm>
            <a:off x="3520440" y="2651760"/>
            <a:ext cx="2103120" cy="1463040"/>
          </a:xfrm>
          <a:prstGeom prst="rect">
            <a:avLst/>
          </a:prstGeom>
          <a:noFill/>
          <a:ln/>
        </p:spPr>
        <p:txBody>
          <a:bodyPr wrap="square" lIns="0" tIns="0" rIns="0" bIns="0" rtlCol="0" anchor="t"/>
          <a:lstStyle/>
          <a:p>
            <a:pPr indent="0" marL="0">
              <a:buNone/>
            </a:pPr>
            <a:r>
              <a:rPr lang="en-US" sz="1200" dirty="0">
                <a:solidFill>
                  <a:srgbClr val="5B6B7F"/>
                </a:solidFill>
              </a:rPr>
              <a:t>Q4 stock partly at sea, partly at the factory. White Friday in eight weeks. Thin margin.</a:t>
            </a:r>
            <a:endParaRPr lang="en-US" sz="1200" dirty="0"/>
          </a:p>
        </p:txBody>
      </p:sp>
      <p:sp>
        <p:nvSpPr>
          <p:cNvPr id="13" name="Shape 11"/>
          <p:cNvSpPr/>
          <p:nvPr/>
        </p:nvSpPr>
        <p:spPr>
          <a:xfrm>
            <a:off x="6035040" y="1691640"/>
            <a:ext cx="2560320" cy="2560320"/>
          </a:xfrm>
          <a:prstGeom prst="roundRect">
            <a:avLst>
              <a:gd name="adj" fmla="val 4286"/>
            </a:avLst>
          </a:prstGeom>
          <a:solidFill>
            <a:srgbClr val="FFFFFF"/>
          </a:solidFill>
          <a:ln w="9525">
            <a:solidFill>
              <a:srgbClr val="E6DCC6"/>
            </a:solidFill>
            <a:prstDash val="solid"/>
          </a:ln>
        </p:spPr>
      </p:sp>
      <p:sp>
        <p:nvSpPr>
          <p:cNvPr id="14" name="Shape 12"/>
          <p:cNvSpPr/>
          <p:nvPr/>
        </p:nvSpPr>
        <p:spPr>
          <a:xfrm>
            <a:off x="6263640" y="1920240"/>
            <a:ext cx="457200" cy="73152"/>
          </a:xfrm>
          <a:prstGeom prst="rect">
            <a:avLst/>
          </a:prstGeom>
          <a:solidFill>
            <a:srgbClr val="F2A33A"/>
          </a:solidFill>
          <a:ln w="12700">
            <a:solidFill>
              <a:srgbClr val="F2A33A"/>
            </a:solidFill>
            <a:prstDash val="solid"/>
          </a:ln>
        </p:spPr>
      </p:sp>
      <p:sp>
        <p:nvSpPr>
          <p:cNvPr id="15" name="Text 13"/>
          <p:cNvSpPr txBox="1"/>
          <p:nvPr/>
        </p:nvSpPr>
        <p:spPr>
          <a:xfrm>
            <a:off x="6263640" y="2103120"/>
            <a:ext cx="2103120" cy="457200"/>
          </a:xfrm>
          <a:prstGeom prst="rect">
            <a:avLst/>
          </a:prstGeom>
          <a:noFill/>
          <a:ln/>
        </p:spPr>
        <p:txBody>
          <a:bodyPr wrap="square" lIns="0" tIns="0" rIns="0" bIns="0" rtlCol="0" anchor="t"/>
          <a:lstStyle/>
          <a:p>
            <a:pPr indent="0" marL="0">
              <a:buNone/>
            </a:pPr>
            <a:r>
              <a:rPr lang="en-US" sz="1900" b="1" dirty="0">
                <a:solidFill>
                  <a:srgbClr val="0B1F3A"/>
                </a:solidFill>
                <a:latin typeface="Sora" pitchFamily="34" charset="0"/>
                <a:ea typeface="Sora" pitchFamily="34" charset="-122"/>
                <a:cs typeface="Sora" pitchFamily="34" charset="-120"/>
              </a:rPr>
              <a:t>Your role</a:t>
            </a:r>
            <a:endParaRPr lang="en-US" sz="1900" dirty="0"/>
          </a:p>
        </p:txBody>
      </p:sp>
      <p:sp>
        <p:nvSpPr>
          <p:cNvPr id="16" name="Text 14"/>
          <p:cNvSpPr txBox="1"/>
          <p:nvPr/>
        </p:nvSpPr>
        <p:spPr>
          <a:xfrm>
            <a:off x="6263640" y="2651760"/>
            <a:ext cx="2103120" cy="1463040"/>
          </a:xfrm>
          <a:prstGeom prst="rect">
            <a:avLst/>
          </a:prstGeom>
          <a:noFill/>
          <a:ln/>
        </p:spPr>
        <p:txBody>
          <a:bodyPr wrap="square" lIns="0" tIns="0" rIns="0" bIns="0" rtlCol="0" anchor="t"/>
          <a:lstStyle/>
          <a:p>
            <a:pPr indent="0" marL="0">
              <a:buNone/>
            </a:pPr>
            <a:r>
              <a:rPr lang="en-US" sz="1200" dirty="0">
                <a:solidFill>
                  <a:srgbClr val="5B6B7F"/>
                </a:solidFill>
              </a:rPr>
              <a:t>Supply chain leadership team. You have 40 minutes and four decisions.</a:t>
            </a:r>
            <a:endParaRPr lang="en-US" sz="12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0"/>
          <p:cNvSpPr txBox="1"/>
          <p:nvPr/>
        </p:nvSpPr>
        <p:spPr>
          <a:xfrm>
            <a:off x="548640" y="548640"/>
            <a:ext cx="5486400" cy="274320"/>
          </a:xfrm>
          <a:prstGeom prst="rect">
            <a:avLst/>
          </a:prstGeom>
          <a:noFill/>
          <a:ln/>
        </p:spPr>
        <p:txBody>
          <a:bodyPr wrap="square" lIns="0" tIns="0" rIns="0" bIns="0" rtlCol="0" anchor="t"/>
          <a:lstStyle/>
          <a:p>
            <a:pPr indent="0" marL="0">
              <a:buNone/>
            </a:pPr>
            <a:r>
              <a:rPr lang="en-US" sz="1000" b="1" spc="300" kern="0" dirty="0">
                <a:solidFill>
                  <a:srgbClr val="F2A33A"/>
                </a:solidFill>
              </a:rPr>
              <a:t>ROUND 1  ·  10 MIN</a:t>
            </a:r>
            <a:endParaRPr lang="en-US" sz="1000" dirty="0"/>
          </a:p>
        </p:txBody>
      </p:sp>
      <p:sp>
        <p:nvSpPr>
          <p:cNvPr id="3" name="Text 1"/>
          <p:cNvSpPr txBox="1"/>
          <p:nvPr/>
        </p:nvSpPr>
        <p:spPr>
          <a:xfrm>
            <a:off x="548640" y="1005840"/>
            <a:ext cx="7680960" cy="1097280"/>
          </a:xfrm>
          <a:prstGeom prst="rect">
            <a:avLst/>
          </a:prstGeom>
          <a:noFill/>
          <a:ln/>
        </p:spPr>
        <p:txBody>
          <a:bodyPr wrap="square" lIns="0" tIns="0" rIns="0" bIns="0" rtlCol="0" anchor="t"/>
          <a:lstStyle/>
          <a:p>
            <a:pPr indent="0" marL="0">
              <a:buNone/>
            </a:pPr>
            <a:r>
              <a:rPr lang="en-US" sz="2800" b="1" dirty="0">
                <a:solidFill>
                  <a:srgbClr val="FFFFFF"/>
                </a:solidFill>
                <a:latin typeface="Sora" pitchFamily="34" charset="0"/>
                <a:ea typeface="Sora" pitchFamily="34" charset="-122"/>
                <a:cs typeface="Sora" pitchFamily="34" charset="-120"/>
              </a:rPr>
              <a:t>Decide: how do we get the goods in?</a:t>
            </a:r>
            <a:endParaRPr lang="en-US" sz="2800" dirty="0"/>
          </a:p>
        </p:txBody>
      </p:sp>
      <p:sp>
        <p:nvSpPr>
          <p:cNvPr id="4" name="Shape 2"/>
          <p:cNvSpPr/>
          <p:nvPr/>
        </p:nvSpPr>
        <p:spPr>
          <a:xfrm>
            <a:off x="548640" y="2377440"/>
            <a:ext cx="365760" cy="365760"/>
          </a:xfrm>
          <a:prstGeom prst="ellipse">
            <a:avLst/>
          </a:prstGeom>
          <a:solidFill>
            <a:srgbClr val="14A3A0"/>
          </a:solidFill>
          <a:ln/>
        </p:spPr>
      </p:sp>
      <p:sp>
        <p:nvSpPr>
          <p:cNvPr id="5" name="Text 3"/>
          <p:cNvSpPr txBox="1"/>
          <p:nvPr/>
        </p:nvSpPr>
        <p:spPr>
          <a:xfrm>
            <a:off x="548640" y="2377440"/>
            <a:ext cx="365760" cy="365760"/>
          </a:xfrm>
          <a:prstGeom prst="rect">
            <a:avLst/>
          </a:prstGeom>
          <a:noFill/>
          <a:ln/>
        </p:spPr>
        <p:txBody>
          <a:bodyPr wrap="square" lIns="0" tIns="0" rIns="0" bIns="0" rtlCol="0" anchor="ctr"/>
          <a:lstStyle/>
          <a:p>
            <a:pPr algn="ctr" indent="0" marL="0">
              <a:buNone/>
            </a:pPr>
            <a:r>
              <a:rPr lang="en-US" sz="1300" b="1" dirty="0">
                <a:solidFill>
                  <a:srgbClr val="FFFFFF"/>
                </a:solidFill>
              </a:rPr>
              <a:t>1</a:t>
            </a:r>
            <a:endParaRPr lang="en-US" sz="1300" dirty="0"/>
          </a:p>
        </p:txBody>
      </p:sp>
      <p:sp>
        <p:nvSpPr>
          <p:cNvPr id="6" name="Text 4"/>
          <p:cNvSpPr txBox="1"/>
          <p:nvPr/>
        </p:nvSpPr>
        <p:spPr>
          <a:xfrm>
            <a:off x="1097280" y="2377440"/>
            <a:ext cx="4572000" cy="365760"/>
          </a:xfrm>
          <a:prstGeom prst="rect">
            <a:avLst/>
          </a:prstGeom>
          <a:noFill/>
          <a:ln/>
        </p:spPr>
        <p:txBody>
          <a:bodyPr wrap="square" lIns="0" tIns="0" rIns="0" bIns="0" rtlCol="0" anchor="ctr"/>
          <a:lstStyle/>
          <a:p>
            <a:pPr indent="0" marL="0">
              <a:buNone/>
            </a:pPr>
            <a:r>
              <a:rPr lang="en-US" sz="1200" dirty="0">
                <a:solidFill>
                  <a:srgbClr val="E3ECF5"/>
                </a:solidFill>
              </a:rPr>
              <a:t>Options: wait, land at an outside-Gulf port and truck, air freight a share, or a mix</a:t>
            </a:r>
            <a:endParaRPr lang="en-US" sz="1200" dirty="0"/>
          </a:p>
        </p:txBody>
      </p:sp>
      <p:sp>
        <p:nvSpPr>
          <p:cNvPr id="7" name="Shape 5"/>
          <p:cNvSpPr/>
          <p:nvPr/>
        </p:nvSpPr>
        <p:spPr>
          <a:xfrm>
            <a:off x="548640" y="2944368"/>
            <a:ext cx="365760" cy="365760"/>
          </a:xfrm>
          <a:prstGeom prst="ellipse">
            <a:avLst/>
          </a:prstGeom>
          <a:solidFill>
            <a:srgbClr val="14A3A0"/>
          </a:solidFill>
          <a:ln/>
        </p:spPr>
      </p:sp>
      <p:sp>
        <p:nvSpPr>
          <p:cNvPr id="8" name="Text 6"/>
          <p:cNvSpPr txBox="1"/>
          <p:nvPr/>
        </p:nvSpPr>
        <p:spPr>
          <a:xfrm>
            <a:off x="548640" y="2944368"/>
            <a:ext cx="365760" cy="365760"/>
          </a:xfrm>
          <a:prstGeom prst="rect">
            <a:avLst/>
          </a:prstGeom>
          <a:noFill/>
          <a:ln/>
        </p:spPr>
        <p:txBody>
          <a:bodyPr wrap="square" lIns="0" tIns="0" rIns="0" bIns="0" rtlCol="0" anchor="ctr"/>
          <a:lstStyle/>
          <a:p>
            <a:pPr algn="ctr" indent="0" marL="0">
              <a:buNone/>
            </a:pPr>
            <a:r>
              <a:rPr lang="en-US" sz="1300" b="1" dirty="0">
                <a:solidFill>
                  <a:srgbClr val="FFFFFF"/>
                </a:solidFill>
              </a:rPr>
              <a:t>2</a:t>
            </a:r>
            <a:endParaRPr lang="en-US" sz="1300" dirty="0"/>
          </a:p>
        </p:txBody>
      </p:sp>
      <p:sp>
        <p:nvSpPr>
          <p:cNvPr id="9" name="Text 7"/>
          <p:cNvSpPr txBox="1"/>
          <p:nvPr/>
        </p:nvSpPr>
        <p:spPr>
          <a:xfrm>
            <a:off x="1097280" y="2944368"/>
            <a:ext cx="4572000" cy="365760"/>
          </a:xfrm>
          <a:prstGeom prst="rect">
            <a:avLst/>
          </a:prstGeom>
          <a:noFill/>
          <a:ln/>
        </p:spPr>
        <p:txBody>
          <a:bodyPr wrap="square" lIns="0" tIns="0" rIns="0" bIns="0" rtlCol="0" anchor="ctr"/>
          <a:lstStyle/>
          <a:p>
            <a:pPr indent="0" marL="0">
              <a:buNone/>
            </a:pPr>
            <a:r>
              <a:rPr lang="en-US" sz="1200" dirty="0">
                <a:solidFill>
                  <a:srgbClr val="E3ECF5"/>
                </a:solidFill>
              </a:rPr>
              <a:t>Estimate extra days, extra cost and who bears risk under your Incoterm</a:t>
            </a:r>
            <a:endParaRPr lang="en-US" sz="1200" dirty="0"/>
          </a:p>
        </p:txBody>
      </p:sp>
      <p:sp>
        <p:nvSpPr>
          <p:cNvPr id="10" name="Shape 8"/>
          <p:cNvSpPr/>
          <p:nvPr/>
        </p:nvSpPr>
        <p:spPr>
          <a:xfrm>
            <a:off x="548640" y="3511296"/>
            <a:ext cx="365760" cy="365760"/>
          </a:xfrm>
          <a:prstGeom prst="ellipse">
            <a:avLst/>
          </a:prstGeom>
          <a:solidFill>
            <a:srgbClr val="14A3A0"/>
          </a:solidFill>
          <a:ln/>
        </p:spPr>
      </p:sp>
      <p:sp>
        <p:nvSpPr>
          <p:cNvPr id="11" name="Text 9"/>
          <p:cNvSpPr txBox="1"/>
          <p:nvPr/>
        </p:nvSpPr>
        <p:spPr>
          <a:xfrm>
            <a:off x="548640" y="3511296"/>
            <a:ext cx="365760" cy="365760"/>
          </a:xfrm>
          <a:prstGeom prst="rect">
            <a:avLst/>
          </a:prstGeom>
          <a:noFill/>
          <a:ln/>
        </p:spPr>
        <p:txBody>
          <a:bodyPr wrap="square" lIns="0" tIns="0" rIns="0" bIns="0" rtlCol="0" anchor="ctr"/>
          <a:lstStyle/>
          <a:p>
            <a:pPr algn="ctr" indent="0" marL="0">
              <a:buNone/>
            </a:pPr>
            <a:r>
              <a:rPr lang="en-US" sz="1300" b="1" dirty="0">
                <a:solidFill>
                  <a:srgbClr val="FFFFFF"/>
                </a:solidFill>
              </a:rPr>
              <a:t>3</a:t>
            </a:r>
            <a:endParaRPr lang="en-US" sz="1300" dirty="0"/>
          </a:p>
        </p:txBody>
      </p:sp>
      <p:sp>
        <p:nvSpPr>
          <p:cNvPr id="12" name="Text 10"/>
          <p:cNvSpPr txBox="1"/>
          <p:nvPr/>
        </p:nvSpPr>
        <p:spPr>
          <a:xfrm>
            <a:off x="1097280" y="3511296"/>
            <a:ext cx="4572000" cy="365760"/>
          </a:xfrm>
          <a:prstGeom prst="rect">
            <a:avLst/>
          </a:prstGeom>
          <a:noFill/>
          <a:ln/>
        </p:spPr>
        <p:txBody>
          <a:bodyPr wrap="square" lIns="0" tIns="0" rIns="0" bIns="0" rtlCol="0" anchor="ctr"/>
          <a:lstStyle/>
          <a:p>
            <a:pPr indent="0" marL="0">
              <a:buNone/>
            </a:pPr>
            <a:r>
              <a:rPr lang="en-US" sz="1200" dirty="0">
                <a:solidFill>
                  <a:srgbClr val="E3ECF5"/>
                </a:solidFill>
              </a:rPr>
              <a:t>Choose and write a one-line message to the customer</a:t>
            </a:r>
            <a:endParaRPr lang="en-US" sz="1200" dirty="0"/>
          </a:p>
        </p:txBody>
      </p:sp>
      <p:sp>
        <p:nvSpPr>
          <p:cNvPr id="13" name="Shape 11"/>
          <p:cNvSpPr/>
          <p:nvPr/>
        </p:nvSpPr>
        <p:spPr>
          <a:xfrm>
            <a:off x="5852160" y="2331720"/>
            <a:ext cx="2743200" cy="2011680"/>
          </a:xfrm>
          <a:prstGeom prst="roundRect">
            <a:avLst>
              <a:gd name="adj" fmla="val 5455"/>
            </a:avLst>
          </a:prstGeom>
          <a:solidFill>
            <a:srgbClr val="E9DFC9"/>
          </a:solidFill>
          <a:ln w="15875">
            <a:solidFill>
              <a:srgbClr val="F2A33A"/>
            </a:solidFill>
            <a:prstDash val="dash"/>
          </a:ln>
        </p:spPr>
      </p:sp>
      <p:sp>
        <p:nvSpPr>
          <p:cNvPr id="14" name="Text 12"/>
          <p:cNvSpPr txBox="1"/>
          <p:nvPr/>
        </p:nvSpPr>
        <p:spPr>
          <a:xfrm>
            <a:off x="5852160" y="3017520"/>
            <a:ext cx="2743200" cy="274320"/>
          </a:xfrm>
          <a:prstGeom prst="rect">
            <a:avLst/>
          </a:prstGeom>
          <a:noFill/>
          <a:ln/>
        </p:spPr>
        <p:txBody>
          <a:bodyPr wrap="square" lIns="0" tIns="0" rIns="0" bIns="0" rtlCol="0" anchor="t"/>
          <a:lstStyle/>
          <a:p>
            <a:pPr algn="ctr" indent="0" marL="0">
              <a:buNone/>
            </a:pPr>
            <a:r>
              <a:rPr lang="en-US" sz="1100" b="1" spc="400" kern="0" dirty="0">
                <a:solidFill>
                  <a:srgbClr val="F2A33A"/>
                </a:solidFill>
              </a:rPr>
              <a:t>PHOTO</a:t>
            </a:r>
            <a:endParaRPr lang="en-US" sz="1100" dirty="0"/>
          </a:p>
        </p:txBody>
      </p:sp>
      <p:sp>
        <p:nvSpPr>
          <p:cNvPr id="15" name="Text 13"/>
          <p:cNvSpPr txBox="1"/>
          <p:nvPr/>
        </p:nvSpPr>
        <p:spPr>
          <a:xfrm>
            <a:off x="6035040" y="3337560"/>
            <a:ext cx="2377440" cy="548640"/>
          </a:xfrm>
          <a:prstGeom prst="rect">
            <a:avLst/>
          </a:prstGeom>
          <a:noFill/>
          <a:ln/>
        </p:spPr>
        <p:txBody>
          <a:bodyPr wrap="square" lIns="0" tIns="0" rIns="0" bIns="0" rtlCol="0" anchor="t"/>
          <a:lstStyle/>
          <a:p>
            <a:pPr algn="ctr" indent="0" marL="0">
              <a:buNone/>
            </a:pPr>
            <a:r>
              <a:rPr lang="en-US" sz="1000" dirty="0">
                <a:solidFill>
                  <a:srgbClr val="5B6B7F"/>
                </a:solidFill>
              </a:rPr>
              <a:t>Container terminal cranes and anchored vessels waiting off a Gulf port at dusk</a:t>
            </a:r>
            <a:endParaRPr lang="en-US" sz="10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0"/>
          <p:cNvSpPr txBox="1"/>
          <p:nvPr/>
        </p:nvSpPr>
        <p:spPr>
          <a:xfrm>
            <a:off x="548640" y="548640"/>
            <a:ext cx="5486400" cy="274320"/>
          </a:xfrm>
          <a:prstGeom prst="rect">
            <a:avLst/>
          </a:prstGeom>
          <a:noFill/>
          <a:ln/>
        </p:spPr>
        <p:txBody>
          <a:bodyPr wrap="square" lIns="0" tIns="0" rIns="0" bIns="0" rtlCol="0" anchor="t"/>
          <a:lstStyle/>
          <a:p>
            <a:pPr indent="0" marL="0">
              <a:buNone/>
            </a:pPr>
            <a:r>
              <a:rPr lang="en-US" sz="1000" b="1" spc="300" kern="0" dirty="0">
                <a:solidFill>
                  <a:srgbClr val="F2A33A"/>
                </a:solidFill>
              </a:rPr>
              <a:t>ROUND 2  ·  10 MIN</a:t>
            </a:r>
            <a:endParaRPr lang="en-US" sz="1000" dirty="0"/>
          </a:p>
        </p:txBody>
      </p:sp>
      <p:sp>
        <p:nvSpPr>
          <p:cNvPr id="3" name="Text 1"/>
          <p:cNvSpPr txBox="1"/>
          <p:nvPr/>
        </p:nvSpPr>
        <p:spPr>
          <a:xfrm>
            <a:off x="548640" y="1005840"/>
            <a:ext cx="7680960" cy="1097280"/>
          </a:xfrm>
          <a:prstGeom prst="rect">
            <a:avLst/>
          </a:prstGeom>
          <a:noFill/>
          <a:ln/>
        </p:spPr>
        <p:txBody>
          <a:bodyPr wrap="square" lIns="0" tIns="0" rIns="0" bIns="0" rtlCol="0" anchor="t"/>
          <a:lstStyle/>
          <a:p>
            <a:pPr indent="0" marL="0">
              <a:buNone/>
            </a:pPr>
            <a:r>
              <a:rPr lang="en-US" sz="2800" b="1" dirty="0">
                <a:solidFill>
                  <a:srgbClr val="FFFFFF"/>
                </a:solidFill>
                <a:latin typeface="Sora" pitchFamily="34" charset="0"/>
                <a:ea typeface="Sora" pitchFamily="34" charset="-122"/>
                <a:cs typeface="Sora" pitchFamily="34" charset="-120"/>
              </a:rPr>
              <a:t>Decide: money and suppliers.</a:t>
            </a:r>
            <a:endParaRPr lang="en-US" sz="2800" dirty="0"/>
          </a:p>
        </p:txBody>
      </p:sp>
      <p:sp>
        <p:nvSpPr>
          <p:cNvPr id="4" name="Shape 2"/>
          <p:cNvSpPr/>
          <p:nvPr/>
        </p:nvSpPr>
        <p:spPr>
          <a:xfrm>
            <a:off x="548640" y="2377440"/>
            <a:ext cx="365760" cy="365760"/>
          </a:xfrm>
          <a:prstGeom prst="ellipse">
            <a:avLst/>
          </a:prstGeom>
          <a:solidFill>
            <a:srgbClr val="14A3A0"/>
          </a:solidFill>
          <a:ln/>
        </p:spPr>
      </p:sp>
      <p:sp>
        <p:nvSpPr>
          <p:cNvPr id="5" name="Text 3"/>
          <p:cNvSpPr txBox="1"/>
          <p:nvPr/>
        </p:nvSpPr>
        <p:spPr>
          <a:xfrm>
            <a:off x="548640" y="2377440"/>
            <a:ext cx="365760" cy="365760"/>
          </a:xfrm>
          <a:prstGeom prst="rect">
            <a:avLst/>
          </a:prstGeom>
          <a:noFill/>
          <a:ln/>
        </p:spPr>
        <p:txBody>
          <a:bodyPr wrap="square" lIns="0" tIns="0" rIns="0" bIns="0" rtlCol="0" anchor="ctr"/>
          <a:lstStyle/>
          <a:p>
            <a:pPr algn="ctr" indent="0" marL="0">
              <a:buNone/>
            </a:pPr>
            <a:r>
              <a:rPr lang="en-US" sz="1300" b="1" dirty="0">
                <a:solidFill>
                  <a:srgbClr val="FFFFFF"/>
                </a:solidFill>
              </a:rPr>
              <a:t>1</a:t>
            </a:r>
            <a:endParaRPr lang="en-US" sz="1300" dirty="0"/>
          </a:p>
        </p:txBody>
      </p:sp>
      <p:sp>
        <p:nvSpPr>
          <p:cNvPr id="6" name="Text 4"/>
          <p:cNvSpPr txBox="1"/>
          <p:nvPr/>
        </p:nvSpPr>
        <p:spPr>
          <a:xfrm>
            <a:off x="1097280" y="2377440"/>
            <a:ext cx="7132320" cy="365760"/>
          </a:xfrm>
          <a:prstGeom prst="rect">
            <a:avLst/>
          </a:prstGeom>
          <a:noFill/>
          <a:ln/>
        </p:spPr>
        <p:txBody>
          <a:bodyPr wrap="square" lIns="0" tIns="0" rIns="0" bIns="0" rtlCol="0" anchor="ctr"/>
          <a:lstStyle/>
          <a:p>
            <a:pPr indent="0" marL="0">
              <a:buNone/>
            </a:pPr>
            <a:r>
              <a:rPr lang="en-US" sz="1400" dirty="0">
                <a:solidFill>
                  <a:srgbClr val="E3ECF5"/>
                </a:solidFill>
              </a:rPr>
              <a:t>The supplier asks for 50% upfront because their bank is nervous. Respond</a:t>
            </a:r>
            <a:endParaRPr lang="en-US" sz="1400" dirty="0"/>
          </a:p>
        </p:txBody>
      </p:sp>
      <p:sp>
        <p:nvSpPr>
          <p:cNvPr id="7" name="Shape 5"/>
          <p:cNvSpPr/>
          <p:nvPr/>
        </p:nvSpPr>
        <p:spPr>
          <a:xfrm>
            <a:off x="548640" y="2944368"/>
            <a:ext cx="365760" cy="365760"/>
          </a:xfrm>
          <a:prstGeom prst="ellipse">
            <a:avLst/>
          </a:prstGeom>
          <a:solidFill>
            <a:srgbClr val="14A3A0"/>
          </a:solidFill>
          <a:ln/>
        </p:spPr>
      </p:sp>
      <p:sp>
        <p:nvSpPr>
          <p:cNvPr id="8" name="Text 6"/>
          <p:cNvSpPr txBox="1"/>
          <p:nvPr/>
        </p:nvSpPr>
        <p:spPr>
          <a:xfrm>
            <a:off x="548640" y="2944368"/>
            <a:ext cx="365760" cy="365760"/>
          </a:xfrm>
          <a:prstGeom prst="rect">
            <a:avLst/>
          </a:prstGeom>
          <a:noFill/>
          <a:ln/>
        </p:spPr>
        <p:txBody>
          <a:bodyPr wrap="square" lIns="0" tIns="0" rIns="0" bIns="0" rtlCol="0" anchor="ctr"/>
          <a:lstStyle/>
          <a:p>
            <a:pPr algn="ctr" indent="0" marL="0">
              <a:buNone/>
            </a:pPr>
            <a:r>
              <a:rPr lang="en-US" sz="1300" b="1" dirty="0">
                <a:solidFill>
                  <a:srgbClr val="FFFFFF"/>
                </a:solidFill>
              </a:rPr>
              <a:t>2</a:t>
            </a:r>
            <a:endParaRPr lang="en-US" sz="1300" dirty="0"/>
          </a:p>
        </p:txBody>
      </p:sp>
      <p:sp>
        <p:nvSpPr>
          <p:cNvPr id="9" name="Text 7"/>
          <p:cNvSpPr txBox="1"/>
          <p:nvPr/>
        </p:nvSpPr>
        <p:spPr>
          <a:xfrm>
            <a:off x="1097280" y="2944368"/>
            <a:ext cx="7132320" cy="365760"/>
          </a:xfrm>
          <a:prstGeom prst="rect">
            <a:avLst/>
          </a:prstGeom>
          <a:noFill/>
          <a:ln/>
        </p:spPr>
        <p:txBody>
          <a:bodyPr wrap="square" lIns="0" tIns="0" rIns="0" bIns="0" rtlCol="0" anchor="ctr"/>
          <a:lstStyle/>
          <a:p>
            <a:pPr indent="0" marL="0">
              <a:buNone/>
            </a:pPr>
            <a:r>
              <a:rPr lang="en-US" sz="1400" dirty="0">
                <a:solidFill>
                  <a:srgbClr val="E3ECF5"/>
                </a:solidFill>
              </a:rPr>
              <a:t>Cash is tight: choose which levers to pull and in what order</a:t>
            </a:r>
            <a:endParaRPr lang="en-US" sz="1400" dirty="0"/>
          </a:p>
        </p:txBody>
      </p:sp>
      <p:sp>
        <p:nvSpPr>
          <p:cNvPr id="10" name="Shape 8"/>
          <p:cNvSpPr/>
          <p:nvPr/>
        </p:nvSpPr>
        <p:spPr>
          <a:xfrm>
            <a:off x="548640" y="3511296"/>
            <a:ext cx="365760" cy="365760"/>
          </a:xfrm>
          <a:prstGeom prst="ellipse">
            <a:avLst/>
          </a:prstGeom>
          <a:solidFill>
            <a:srgbClr val="14A3A0"/>
          </a:solidFill>
          <a:ln/>
        </p:spPr>
      </p:sp>
      <p:sp>
        <p:nvSpPr>
          <p:cNvPr id="11" name="Text 9"/>
          <p:cNvSpPr txBox="1"/>
          <p:nvPr/>
        </p:nvSpPr>
        <p:spPr>
          <a:xfrm>
            <a:off x="548640" y="3511296"/>
            <a:ext cx="365760" cy="365760"/>
          </a:xfrm>
          <a:prstGeom prst="rect">
            <a:avLst/>
          </a:prstGeom>
          <a:noFill/>
          <a:ln/>
        </p:spPr>
        <p:txBody>
          <a:bodyPr wrap="square" lIns="0" tIns="0" rIns="0" bIns="0" rtlCol="0" anchor="ctr"/>
          <a:lstStyle/>
          <a:p>
            <a:pPr algn="ctr" indent="0" marL="0">
              <a:buNone/>
            </a:pPr>
            <a:r>
              <a:rPr lang="en-US" sz="1300" b="1" dirty="0">
                <a:solidFill>
                  <a:srgbClr val="FFFFFF"/>
                </a:solidFill>
              </a:rPr>
              <a:t>3</a:t>
            </a:r>
            <a:endParaRPr lang="en-US" sz="1300" dirty="0"/>
          </a:p>
        </p:txBody>
      </p:sp>
      <p:sp>
        <p:nvSpPr>
          <p:cNvPr id="12" name="Text 10"/>
          <p:cNvSpPr txBox="1"/>
          <p:nvPr/>
        </p:nvSpPr>
        <p:spPr>
          <a:xfrm>
            <a:off x="1097280" y="3511296"/>
            <a:ext cx="7132320" cy="365760"/>
          </a:xfrm>
          <a:prstGeom prst="rect">
            <a:avLst/>
          </a:prstGeom>
          <a:noFill/>
          <a:ln/>
        </p:spPr>
        <p:txBody>
          <a:bodyPr wrap="square" lIns="0" tIns="0" rIns="0" bIns="0" rtlCol="0" anchor="ctr"/>
          <a:lstStyle/>
          <a:p>
            <a:pPr indent="0" marL="0">
              <a:buNone/>
            </a:pPr>
            <a:r>
              <a:rPr lang="en-US" sz="1400" dirty="0">
                <a:solidFill>
                  <a:srgbClr val="E3ECF5"/>
                </a:solidFill>
              </a:rPr>
              <a:t>Name one supplier or route to add, and the lead time to qualify it</a:t>
            </a:r>
            <a:endParaRPr lang="en-US" sz="14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Text 0"/>
          <p:cNvSpPr txBox="1"/>
          <p:nvPr/>
        </p:nvSpPr>
        <p:spPr>
          <a:xfrm>
            <a:off x="548640" y="548640"/>
            <a:ext cx="5486400" cy="274320"/>
          </a:xfrm>
          <a:prstGeom prst="rect">
            <a:avLst/>
          </a:prstGeom>
          <a:noFill/>
          <a:ln/>
        </p:spPr>
        <p:txBody>
          <a:bodyPr wrap="square" lIns="0" tIns="0" rIns="0" bIns="0" rtlCol="0" anchor="t"/>
          <a:lstStyle/>
          <a:p>
            <a:pPr indent="0" marL="0">
              <a:buNone/>
            </a:pPr>
            <a:r>
              <a:rPr lang="en-US" sz="1000" b="1" spc="300" kern="0" dirty="0">
                <a:solidFill>
                  <a:srgbClr val="F2A33A"/>
                </a:solidFill>
              </a:rPr>
              <a:t>ROUND 3  ·  8 MIN</a:t>
            </a:r>
            <a:endParaRPr lang="en-US" sz="1000" dirty="0"/>
          </a:p>
        </p:txBody>
      </p:sp>
      <p:sp>
        <p:nvSpPr>
          <p:cNvPr id="3" name="Text 1"/>
          <p:cNvSpPr txBox="1"/>
          <p:nvPr/>
        </p:nvSpPr>
        <p:spPr>
          <a:xfrm>
            <a:off x="548640" y="1005840"/>
            <a:ext cx="7680960" cy="1097280"/>
          </a:xfrm>
          <a:prstGeom prst="rect">
            <a:avLst/>
          </a:prstGeom>
          <a:noFill/>
          <a:ln/>
        </p:spPr>
        <p:txBody>
          <a:bodyPr wrap="square" lIns="0" tIns="0" rIns="0" bIns="0" rtlCol="0" anchor="t"/>
          <a:lstStyle/>
          <a:p>
            <a:pPr indent="0" marL="0">
              <a:buNone/>
            </a:pPr>
            <a:r>
              <a:rPr lang="en-US" sz="2800" b="1" dirty="0">
                <a:solidFill>
                  <a:srgbClr val="FFFFFF"/>
                </a:solidFill>
                <a:latin typeface="Sora" pitchFamily="34" charset="0"/>
                <a:ea typeface="Sora" pitchFamily="34" charset="-122"/>
                <a:cs typeface="Sora" pitchFamily="34" charset="-120"/>
              </a:rPr>
              <a:t>Decide: plan and communicate.</a:t>
            </a:r>
            <a:endParaRPr lang="en-US" sz="2800" dirty="0"/>
          </a:p>
        </p:txBody>
      </p:sp>
      <p:sp>
        <p:nvSpPr>
          <p:cNvPr id="4" name="Shape 2"/>
          <p:cNvSpPr/>
          <p:nvPr/>
        </p:nvSpPr>
        <p:spPr>
          <a:xfrm>
            <a:off x="548640" y="2377440"/>
            <a:ext cx="365760" cy="365760"/>
          </a:xfrm>
          <a:prstGeom prst="ellipse">
            <a:avLst/>
          </a:prstGeom>
          <a:solidFill>
            <a:srgbClr val="14A3A0"/>
          </a:solidFill>
          <a:ln/>
        </p:spPr>
      </p:sp>
      <p:sp>
        <p:nvSpPr>
          <p:cNvPr id="5" name="Text 3"/>
          <p:cNvSpPr txBox="1"/>
          <p:nvPr/>
        </p:nvSpPr>
        <p:spPr>
          <a:xfrm>
            <a:off x="548640" y="2377440"/>
            <a:ext cx="365760" cy="365760"/>
          </a:xfrm>
          <a:prstGeom prst="rect">
            <a:avLst/>
          </a:prstGeom>
          <a:noFill/>
          <a:ln/>
        </p:spPr>
        <p:txBody>
          <a:bodyPr wrap="square" lIns="0" tIns="0" rIns="0" bIns="0" rtlCol="0" anchor="ctr"/>
          <a:lstStyle/>
          <a:p>
            <a:pPr algn="ctr" indent="0" marL="0">
              <a:buNone/>
            </a:pPr>
            <a:r>
              <a:rPr lang="en-US" sz="1300" b="1" dirty="0">
                <a:solidFill>
                  <a:srgbClr val="FFFFFF"/>
                </a:solidFill>
              </a:rPr>
              <a:t>1</a:t>
            </a:r>
            <a:endParaRPr lang="en-US" sz="1300" dirty="0"/>
          </a:p>
        </p:txBody>
      </p:sp>
      <p:sp>
        <p:nvSpPr>
          <p:cNvPr id="6" name="Text 4"/>
          <p:cNvSpPr txBox="1"/>
          <p:nvPr/>
        </p:nvSpPr>
        <p:spPr>
          <a:xfrm>
            <a:off x="1097280" y="2377440"/>
            <a:ext cx="7132320" cy="365760"/>
          </a:xfrm>
          <a:prstGeom prst="rect">
            <a:avLst/>
          </a:prstGeom>
          <a:noFill/>
          <a:ln/>
        </p:spPr>
        <p:txBody>
          <a:bodyPr wrap="square" lIns="0" tIns="0" rIns="0" bIns="0" rtlCol="0" anchor="ctr"/>
          <a:lstStyle/>
          <a:p>
            <a:pPr indent="0" marL="0">
              <a:buNone/>
            </a:pPr>
            <a:r>
              <a:rPr lang="en-US" sz="1400" dirty="0">
                <a:solidFill>
                  <a:srgbClr val="E3ECF5"/>
                </a:solidFill>
              </a:rPr>
              <a:t>Re-forecast White Friday with a wider range. What is your number and range?</a:t>
            </a:r>
            <a:endParaRPr lang="en-US" sz="1400" dirty="0"/>
          </a:p>
        </p:txBody>
      </p:sp>
      <p:sp>
        <p:nvSpPr>
          <p:cNvPr id="7" name="Shape 5"/>
          <p:cNvSpPr/>
          <p:nvPr/>
        </p:nvSpPr>
        <p:spPr>
          <a:xfrm>
            <a:off x="548640" y="2944368"/>
            <a:ext cx="365760" cy="365760"/>
          </a:xfrm>
          <a:prstGeom prst="ellipse">
            <a:avLst/>
          </a:prstGeom>
          <a:solidFill>
            <a:srgbClr val="14A3A0"/>
          </a:solidFill>
          <a:ln/>
        </p:spPr>
      </p:sp>
      <p:sp>
        <p:nvSpPr>
          <p:cNvPr id="8" name="Text 6"/>
          <p:cNvSpPr txBox="1"/>
          <p:nvPr/>
        </p:nvSpPr>
        <p:spPr>
          <a:xfrm>
            <a:off x="548640" y="2944368"/>
            <a:ext cx="365760" cy="365760"/>
          </a:xfrm>
          <a:prstGeom prst="rect">
            <a:avLst/>
          </a:prstGeom>
          <a:noFill/>
          <a:ln/>
        </p:spPr>
        <p:txBody>
          <a:bodyPr wrap="square" lIns="0" tIns="0" rIns="0" bIns="0" rtlCol="0" anchor="ctr"/>
          <a:lstStyle/>
          <a:p>
            <a:pPr algn="ctr" indent="0" marL="0">
              <a:buNone/>
            </a:pPr>
            <a:r>
              <a:rPr lang="en-US" sz="1300" b="1" dirty="0">
                <a:solidFill>
                  <a:srgbClr val="FFFFFF"/>
                </a:solidFill>
              </a:rPr>
              <a:t>2</a:t>
            </a:r>
            <a:endParaRPr lang="en-US" sz="1300" dirty="0"/>
          </a:p>
        </p:txBody>
      </p:sp>
      <p:sp>
        <p:nvSpPr>
          <p:cNvPr id="9" name="Text 7"/>
          <p:cNvSpPr txBox="1"/>
          <p:nvPr/>
        </p:nvSpPr>
        <p:spPr>
          <a:xfrm>
            <a:off x="1097280" y="2944368"/>
            <a:ext cx="7132320" cy="365760"/>
          </a:xfrm>
          <a:prstGeom prst="rect">
            <a:avLst/>
          </a:prstGeom>
          <a:noFill/>
          <a:ln/>
        </p:spPr>
        <p:txBody>
          <a:bodyPr wrap="square" lIns="0" tIns="0" rIns="0" bIns="0" rtlCol="0" anchor="ctr"/>
          <a:lstStyle/>
          <a:p>
            <a:pPr indent="0" marL="0">
              <a:buNone/>
            </a:pPr>
            <a:r>
              <a:rPr lang="en-US" sz="1400" dirty="0">
                <a:solidFill>
                  <a:srgbClr val="E3ECF5"/>
                </a:solidFill>
              </a:rPr>
              <a:t>Change the S&amp;OP plan: what do sales, finance and ops each give up?</a:t>
            </a:r>
            <a:endParaRPr lang="en-US" sz="1400" dirty="0"/>
          </a:p>
        </p:txBody>
      </p:sp>
      <p:sp>
        <p:nvSpPr>
          <p:cNvPr id="10" name="Shape 8"/>
          <p:cNvSpPr/>
          <p:nvPr/>
        </p:nvSpPr>
        <p:spPr>
          <a:xfrm>
            <a:off x="548640" y="3511296"/>
            <a:ext cx="365760" cy="365760"/>
          </a:xfrm>
          <a:prstGeom prst="ellipse">
            <a:avLst/>
          </a:prstGeom>
          <a:solidFill>
            <a:srgbClr val="14A3A0"/>
          </a:solidFill>
          <a:ln/>
        </p:spPr>
      </p:sp>
      <p:sp>
        <p:nvSpPr>
          <p:cNvPr id="11" name="Text 9"/>
          <p:cNvSpPr txBox="1"/>
          <p:nvPr/>
        </p:nvSpPr>
        <p:spPr>
          <a:xfrm>
            <a:off x="548640" y="3511296"/>
            <a:ext cx="365760" cy="365760"/>
          </a:xfrm>
          <a:prstGeom prst="rect">
            <a:avLst/>
          </a:prstGeom>
          <a:noFill/>
          <a:ln/>
        </p:spPr>
        <p:txBody>
          <a:bodyPr wrap="square" lIns="0" tIns="0" rIns="0" bIns="0" rtlCol="0" anchor="ctr"/>
          <a:lstStyle/>
          <a:p>
            <a:pPr algn="ctr" indent="0" marL="0">
              <a:buNone/>
            </a:pPr>
            <a:r>
              <a:rPr lang="en-US" sz="1300" b="1" dirty="0">
                <a:solidFill>
                  <a:srgbClr val="FFFFFF"/>
                </a:solidFill>
              </a:rPr>
              <a:t>3</a:t>
            </a:r>
            <a:endParaRPr lang="en-US" sz="1300" dirty="0"/>
          </a:p>
        </p:txBody>
      </p:sp>
      <p:sp>
        <p:nvSpPr>
          <p:cNvPr id="12" name="Text 10"/>
          <p:cNvSpPr txBox="1"/>
          <p:nvPr/>
        </p:nvSpPr>
        <p:spPr>
          <a:xfrm>
            <a:off x="1097280" y="3511296"/>
            <a:ext cx="7132320" cy="365760"/>
          </a:xfrm>
          <a:prstGeom prst="rect">
            <a:avLst/>
          </a:prstGeom>
          <a:noFill/>
          <a:ln/>
        </p:spPr>
        <p:txBody>
          <a:bodyPr wrap="square" lIns="0" tIns="0" rIns="0" bIns="0" rtlCol="0" anchor="ctr"/>
          <a:lstStyle/>
          <a:p>
            <a:pPr indent="0" marL="0">
              <a:buNone/>
            </a:pPr>
            <a:r>
              <a:rPr lang="en-US" sz="1400" dirty="0">
                <a:solidFill>
                  <a:srgbClr val="E3ECF5"/>
                </a:solidFill>
              </a:rPr>
              <a:t>Write a 3-line update to customers and staff</a:t>
            </a:r>
            <a:endParaRPr lang="en-US" sz="14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Text 0"/>
          <p:cNvSpPr txBox="1"/>
          <p:nvPr/>
        </p:nvSpPr>
        <p:spPr>
          <a:xfrm>
            <a:off x="548640" y="411480"/>
            <a:ext cx="7498080" cy="731520"/>
          </a:xfrm>
          <a:prstGeom prst="rect">
            <a:avLst/>
          </a:prstGeom>
          <a:noFill/>
          <a:ln/>
        </p:spPr>
        <p:txBody>
          <a:bodyPr wrap="square" lIns="0" tIns="0" rIns="0" bIns="0" rtlCol="0" anchor="t"/>
          <a:lstStyle/>
          <a:p>
            <a:pPr indent="0" marL="0">
              <a:buNone/>
            </a:pPr>
            <a:r>
              <a:rPr lang="en-US" sz="2600" b="1" dirty="0">
                <a:solidFill>
                  <a:srgbClr val="0B1F3A"/>
                </a:solidFill>
                <a:latin typeface="Sora" pitchFamily="34" charset="0"/>
                <a:ea typeface="Sora" pitchFamily="34" charset="-122"/>
                <a:cs typeface="Sora" pitchFamily="34" charset="-120"/>
              </a:rPr>
              <a:t>Debrief: what did you notice?</a:t>
            </a:r>
            <a:endParaRPr lang="en-US" sz="2600" dirty="0"/>
          </a:p>
        </p:txBody>
      </p:sp>
      <p:sp>
        <p:nvSpPr>
          <p:cNvPr id="3" name="Text 1"/>
          <p:cNvSpPr txBox="1"/>
          <p:nvPr/>
        </p:nvSpPr>
        <p:spPr>
          <a:xfrm>
            <a:off x="6400800" y="457200"/>
            <a:ext cx="2194560" cy="274320"/>
          </a:xfrm>
          <a:prstGeom prst="rect">
            <a:avLst/>
          </a:prstGeom>
          <a:noFill/>
          <a:ln/>
        </p:spPr>
        <p:txBody>
          <a:bodyPr wrap="square" lIns="0" tIns="0" rIns="0" bIns="0" rtlCol="0" anchor="t"/>
          <a:lstStyle/>
          <a:p>
            <a:pPr algn="r" indent="0" marL="0">
              <a:buNone/>
            </a:pPr>
            <a:r>
              <a:rPr lang="en-US" sz="900" b="1" spc="200" kern="0" dirty="0">
                <a:solidFill>
                  <a:srgbClr val="14A3A0"/>
                </a:solidFill>
              </a:rPr>
              <a:t>8 MIN</a:t>
            </a:r>
            <a:endParaRPr lang="en-US" sz="900" dirty="0"/>
          </a:p>
        </p:txBody>
      </p:sp>
      <p:sp>
        <p:nvSpPr>
          <p:cNvPr id="4" name="Shape 2"/>
          <p:cNvSpPr/>
          <p:nvPr/>
        </p:nvSpPr>
        <p:spPr>
          <a:xfrm>
            <a:off x="548640" y="1280160"/>
            <a:ext cx="7955280" cy="685800"/>
          </a:xfrm>
          <a:prstGeom prst="roundRect">
            <a:avLst>
              <a:gd name="adj" fmla="val 16000"/>
            </a:avLst>
          </a:prstGeom>
          <a:solidFill>
            <a:srgbClr val="FFFFFF"/>
          </a:solidFill>
          <a:ln w="9525">
            <a:solidFill>
              <a:srgbClr val="E6DCC6"/>
            </a:solidFill>
            <a:prstDash val="solid"/>
          </a:ln>
        </p:spPr>
      </p:sp>
      <p:sp>
        <p:nvSpPr>
          <p:cNvPr id="5" name="Text 3"/>
          <p:cNvSpPr txBox="1"/>
          <p:nvPr/>
        </p:nvSpPr>
        <p:spPr>
          <a:xfrm>
            <a:off x="777240" y="1280160"/>
            <a:ext cx="457200" cy="685800"/>
          </a:xfrm>
          <a:prstGeom prst="rect">
            <a:avLst/>
          </a:prstGeom>
          <a:noFill/>
          <a:ln/>
        </p:spPr>
        <p:txBody>
          <a:bodyPr wrap="square" lIns="0" tIns="0" rIns="0" bIns="0" rtlCol="0" anchor="ctr"/>
          <a:lstStyle/>
          <a:p>
            <a:pPr indent="0" marL="0">
              <a:buNone/>
            </a:pPr>
            <a:r>
              <a:rPr lang="en-US" sz="1800" b="1" dirty="0">
                <a:solidFill>
                  <a:srgbClr val="F2A33A"/>
                </a:solidFill>
                <a:latin typeface="Sora" pitchFamily="34" charset="0"/>
                <a:ea typeface="Sora" pitchFamily="34" charset="-122"/>
                <a:cs typeface="Sora" pitchFamily="34" charset="-120"/>
              </a:rPr>
              <a:t>1</a:t>
            </a:r>
            <a:endParaRPr lang="en-US" sz="1800" dirty="0"/>
          </a:p>
        </p:txBody>
      </p:sp>
      <p:sp>
        <p:nvSpPr>
          <p:cNvPr id="6" name="Text 4"/>
          <p:cNvSpPr txBox="1"/>
          <p:nvPr/>
        </p:nvSpPr>
        <p:spPr>
          <a:xfrm>
            <a:off x="1371600" y="1280160"/>
            <a:ext cx="2194560" cy="685800"/>
          </a:xfrm>
          <a:prstGeom prst="rect">
            <a:avLst/>
          </a:prstGeom>
          <a:noFill/>
          <a:ln/>
        </p:spPr>
        <p:txBody>
          <a:bodyPr wrap="square" lIns="0" tIns="0" rIns="0" bIns="0" rtlCol="0" anchor="ctr"/>
          <a:lstStyle/>
          <a:p>
            <a:pPr indent="0" marL="0">
              <a:buNone/>
            </a:pPr>
            <a:r>
              <a:rPr lang="en-US" sz="1300" b="1" dirty="0">
                <a:solidFill>
                  <a:srgbClr val="0B1F3A"/>
                </a:solidFill>
              </a:rPr>
              <a:t>What came first?</a:t>
            </a:r>
            <a:endParaRPr lang="en-US" sz="1300" dirty="0"/>
          </a:p>
        </p:txBody>
      </p:sp>
      <p:sp>
        <p:nvSpPr>
          <p:cNvPr id="7" name="Text 5"/>
          <p:cNvSpPr txBox="1"/>
          <p:nvPr/>
        </p:nvSpPr>
        <p:spPr>
          <a:xfrm>
            <a:off x="3566160" y="1280160"/>
            <a:ext cx="4754880" cy="685800"/>
          </a:xfrm>
          <a:prstGeom prst="rect">
            <a:avLst/>
          </a:prstGeom>
          <a:noFill/>
          <a:ln/>
        </p:spPr>
        <p:txBody>
          <a:bodyPr wrap="square" lIns="0" tIns="0" rIns="0" bIns="0" rtlCol="0" anchor="ctr"/>
          <a:lstStyle/>
          <a:p>
            <a:pPr indent="0" marL="0">
              <a:buNone/>
            </a:pPr>
            <a:r>
              <a:rPr lang="en-US" sz="1100" dirty="0">
                <a:solidFill>
                  <a:srgbClr val="5B6B7F"/>
                </a:solidFill>
              </a:rPr>
              <a:t>Information or money or goods?</a:t>
            </a:r>
            <a:endParaRPr lang="en-US" sz="1100" dirty="0"/>
          </a:p>
        </p:txBody>
      </p:sp>
      <p:sp>
        <p:nvSpPr>
          <p:cNvPr id="8" name="Shape 6"/>
          <p:cNvSpPr/>
          <p:nvPr/>
        </p:nvSpPr>
        <p:spPr>
          <a:xfrm>
            <a:off x="548640" y="2057400"/>
            <a:ext cx="7955280" cy="685800"/>
          </a:xfrm>
          <a:prstGeom prst="roundRect">
            <a:avLst>
              <a:gd name="adj" fmla="val 16000"/>
            </a:avLst>
          </a:prstGeom>
          <a:solidFill>
            <a:srgbClr val="FFFFFF"/>
          </a:solidFill>
          <a:ln w="9525">
            <a:solidFill>
              <a:srgbClr val="E6DCC6"/>
            </a:solidFill>
            <a:prstDash val="solid"/>
          </a:ln>
        </p:spPr>
      </p:sp>
      <p:sp>
        <p:nvSpPr>
          <p:cNvPr id="9" name="Text 7"/>
          <p:cNvSpPr txBox="1"/>
          <p:nvPr/>
        </p:nvSpPr>
        <p:spPr>
          <a:xfrm>
            <a:off x="777240" y="2057400"/>
            <a:ext cx="457200" cy="685800"/>
          </a:xfrm>
          <a:prstGeom prst="rect">
            <a:avLst/>
          </a:prstGeom>
          <a:noFill/>
          <a:ln/>
        </p:spPr>
        <p:txBody>
          <a:bodyPr wrap="square" lIns="0" tIns="0" rIns="0" bIns="0" rtlCol="0" anchor="ctr"/>
          <a:lstStyle/>
          <a:p>
            <a:pPr indent="0" marL="0">
              <a:buNone/>
            </a:pPr>
            <a:r>
              <a:rPr lang="en-US" sz="1800" b="1" dirty="0">
                <a:solidFill>
                  <a:srgbClr val="F2A33A"/>
                </a:solidFill>
                <a:latin typeface="Sora" pitchFamily="34" charset="0"/>
                <a:ea typeface="Sora" pitchFamily="34" charset="-122"/>
                <a:cs typeface="Sora" pitchFamily="34" charset="-120"/>
              </a:rPr>
              <a:t>2</a:t>
            </a:r>
            <a:endParaRPr lang="en-US" sz="1800" dirty="0"/>
          </a:p>
        </p:txBody>
      </p:sp>
      <p:sp>
        <p:nvSpPr>
          <p:cNvPr id="10" name="Text 8"/>
          <p:cNvSpPr txBox="1"/>
          <p:nvPr/>
        </p:nvSpPr>
        <p:spPr>
          <a:xfrm>
            <a:off x="1371600" y="2057400"/>
            <a:ext cx="2194560" cy="685800"/>
          </a:xfrm>
          <a:prstGeom prst="rect">
            <a:avLst/>
          </a:prstGeom>
          <a:noFill/>
          <a:ln/>
        </p:spPr>
        <p:txBody>
          <a:bodyPr wrap="square" lIns="0" tIns="0" rIns="0" bIns="0" rtlCol="0" anchor="ctr"/>
          <a:lstStyle/>
          <a:p>
            <a:pPr indent="0" marL="0">
              <a:buNone/>
            </a:pPr>
            <a:r>
              <a:rPr lang="en-US" sz="1300" b="1" dirty="0">
                <a:solidFill>
                  <a:srgbClr val="0B1F3A"/>
                </a:solidFill>
              </a:rPr>
              <a:t>What was hardest?</a:t>
            </a:r>
            <a:endParaRPr lang="en-US" sz="1300" dirty="0"/>
          </a:p>
        </p:txBody>
      </p:sp>
      <p:sp>
        <p:nvSpPr>
          <p:cNvPr id="11" name="Text 9"/>
          <p:cNvSpPr txBox="1"/>
          <p:nvPr/>
        </p:nvSpPr>
        <p:spPr>
          <a:xfrm>
            <a:off x="3566160" y="2057400"/>
            <a:ext cx="4754880" cy="685800"/>
          </a:xfrm>
          <a:prstGeom prst="rect">
            <a:avLst/>
          </a:prstGeom>
          <a:noFill/>
          <a:ln/>
        </p:spPr>
        <p:txBody>
          <a:bodyPr wrap="square" lIns="0" tIns="0" rIns="0" bIns="0" rtlCol="0" anchor="ctr"/>
          <a:lstStyle/>
          <a:p>
            <a:pPr indent="0" marL="0">
              <a:buNone/>
            </a:pPr>
            <a:r>
              <a:rPr lang="en-US" sz="1100" dirty="0">
                <a:solidFill>
                  <a:srgbClr val="5B6B7F"/>
                </a:solidFill>
              </a:rPr>
              <a:t>Choosing between cost and service</a:t>
            </a:r>
            <a:endParaRPr lang="en-US" sz="1100" dirty="0"/>
          </a:p>
        </p:txBody>
      </p:sp>
      <p:sp>
        <p:nvSpPr>
          <p:cNvPr id="12" name="Shape 10"/>
          <p:cNvSpPr/>
          <p:nvPr/>
        </p:nvSpPr>
        <p:spPr>
          <a:xfrm>
            <a:off x="548640" y="2834640"/>
            <a:ext cx="7955280" cy="685800"/>
          </a:xfrm>
          <a:prstGeom prst="roundRect">
            <a:avLst>
              <a:gd name="adj" fmla="val 16000"/>
            </a:avLst>
          </a:prstGeom>
          <a:solidFill>
            <a:srgbClr val="FFFFFF"/>
          </a:solidFill>
          <a:ln w="9525">
            <a:solidFill>
              <a:srgbClr val="E6DCC6"/>
            </a:solidFill>
            <a:prstDash val="solid"/>
          </a:ln>
        </p:spPr>
      </p:sp>
      <p:sp>
        <p:nvSpPr>
          <p:cNvPr id="13" name="Text 11"/>
          <p:cNvSpPr txBox="1"/>
          <p:nvPr/>
        </p:nvSpPr>
        <p:spPr>
          <a:xfrm>
            <a:off x="777240" y="2834640"/>
            <a:ext cx="457200" cy="685800"/>
          </a:xfrm>
          <a:prstGeom prst="rect">
            <a:avLst/>
          </a:prstGeom>
          <a:noFill/>
          <a:ln/>
        </p:spPr>
        <p:txBody>
          <a:bodyPr wrap="square" lIns="0" tIns="0" rIns="0" bIns="0" rtlCol="0" anchor="ctr"/>
          <a:lstStyle/>
          <a:p>
            <a:pPr indent="0" marL="0">
              <a:buNone/>
            </a:pPr>
            <a:r>
              <a:rPr lang="en-US" sz="1800" b="1" dirty="0">
                <a:solidFill>
                  <a:srgbClr val="F2A33A"/>
                </a:solidFill>
                <a:latin typeface="Sora" pitchFamily="34" charset="0"/>
                <a:ea typeface="Sora" pitchFamily="34" charset="-122"/>
                <a:cs typeface="Sora" pitchFamily="34" charset="-120"/>
              </a:rPr>
              <a:t>3</a:t>
            </a:r>
            <a:endParaRPr lang="en-US" sz="1800" dirty="0"/>
          </a:p>
        </p:txBody>
      </p:sp>
      <p:sp>
        <p:nvSpPr>
          <p:cNvPr id="14" name="Text 12"/>
          <p:cNvSpPr txBox="1"/>
          <p:nvPr/>
        </p:nvSpPr>
        <p:spPr>
          <a:xfrm>
            <a:off x="1371600" y="2834640"/>
            <a:ext cx="2194560" cy="685800"/>
          </a:xfrm>
          <a:prstGeom prst="rect">
            <a:avLst/>
          </a:prstGeom>
          <a:noFill/>
          <a:ln/>
        </p:spPr>
        <p:txBody>
          <a:bodyPr wrap="square" lIns="0" tIns="0" rIns="0" bIns="0" rtlCol="0" anchor="ctr"/>
          <a:lstStyle/>
          <a:p>
            <a:pPr indent="0" marL="0">
              <a:buNone/>
            </a:pPr>
            <a:r>
              <a:rPr lang="en-US" sz="1300" b="1" dirty="0">
                <a:solidFill>
                  <a:srgbClr val="0B1F3A"/>
                </a:solidFill>
              </a:rPr>
              <a:t>What did you lack?</a:t>
            </a:r>
            <a:endParaRPr lang="en-US" sz="1300" dirty="0"/>
          </a:p>
        </p:txBody>
      </p:sp>
      <p:sp>
        <p:nvSpPr>
          <p:cNvPr id="15" name="Text 13"/>
          <p:cNvSpPr txBox="1"/>
          <p:nvPr/>
        </p:nvSpPr>
        <p:spPr>
          <a:xfrm>
            <a:off x="3566160" y="2834640"/>
            <a:ext cx="4754880" cy="685800"/>
          </a:xfrm>
          <a:prstGeom prst="rect">
            <a:avLst/>
          </a:prstGeom>
          <a:noFill/>
          <a:ln/>
        </p:spPr>
        <p:txBody>
          <a:bodyPr wrap="square" lIns="0" tIns="0" rIns="0" bIns="0" rtlCol="0" anchor="ctr"/>
          <a:lstStyle/>
          <a:p>
            <a:pPr indent="0" marL="0">
              <a:buNone/>
            </a:pPr>
            <a:r>
              <a:rPr lang="en-US" sz="1100" dirty="0">
                <a:solidFill>
                  <a:srgbClr val="5B6B7F"/>
                </a:solidFill>
              </a:rPr>
              <a:t>Data, options, time, authority?</a:t>
            </a:r>
            <a:endParaRPr lang="en-US" sz="1100" dirty="0"/>
          </a:p>
        </p:txBody>
      </p:sp>
      <p:sp>
        <p:nvSpPr>
          <p:cNvPr id="16" name="Shape 14"/>
          <p:cNvSpPr/>
          <p:nvPr/>
        </p:nvSpPr>
        <p:spPr>
          <a:xfrm>
            <a:off x="548640" y="3611880"/>
            <a:ext cx="7955280" cy="685800"/>
          </a:xfrm>
          <a:prstGeom prst="roundRect">
            <a:avLst>
              <a:gd name="adj" fmla="val 16000"/>
            </a:avLst>
          </a:prstGeom>
          <a:solidFill>
            <a:srgbClr val="FFFFFF"/>
          </a:solidFill>
          <a:ln w="9525">
            <a:solidFill>
              <a:srgbClr val="E6DCC6"/>
            </a:solidFill>
            <a:prstDash val="solid"/>
          </a:ln>
        </p:spPr>
      </p:sp>
      <p:sp>
        <p:nvSpPr>
          <p:cNvPr id="17" name="Text 15"/>
          <p:cNvSpPr txBox="1"/>
          <p:nvPr/>
        </p:nvSpPr>
        <p:spPr>
          <a:xfrm>
            <a:off x="777240" y="3611880"/>
            <a:ext cx="457200" cy="685800"/>
          </a:xfrm>
          <a:prstGeom prst="rect">
            <a:avLst/>
          </a:prstGeom>
          <a:noFill/>
          <a:ln/>
        </p:spPr>
        <p:txBody>
          <a:bodyPr wrap="square" lIns="0" tIns="0" rIns="0" bIns="0" rtlCol="0" anchor="ctr"/>
          <a:lstStyle/>
          <a:p>
            <a:pPr indent="0" marL="0">
              <a:buNone/>
            </a:pPr>
            <a:r>
              <a:rPr lang="en-US" sz="1800" b="1" dirty="0">
                <a:solidFill>
                  <a:srgbClr val="F2A33A"/>
                </a:solidFill>
                <a:latin typeface="Sora" pitchFamily="34" charset="0"/>
                <a:ea typeface="Sora" pitchFamily="34" charset="-122"/>
                <a:cs typeface="Sora" pitchFamily="34" charset="-120"/>
              </a:rPr>
              <a:t>4</a:t>
            </a:r>
            <a:endParaRPr lang="en-US" sz="1800" dirty="0"/>
          </a:p>
        </p:txBody>
      </p:sp>
      <p:sp>
        <p:nvSpPr>
          <p:cNvPr id="18" name="Text 16"/>
          <p:cNvSpPr txBox="1"/>
          <p:nvPr/>
        </p:nvSpPr>
        <p:spPr>
          <a:xfrm>
            <a:off x="1371600" y="3611880"/>
            <a:ext cx="2194560" cy="685800"/>
          </a:xfrm>
          <a:prstGeom prst="rect">
            <a:avLst/>
          </a:prstGeom>
          <a:noFill/>
          <a:ln/>
        </p:spPr>
        <p:txBody>
          <a:bodyPr wrap="square" lIns="0" tIns="0" rIns="0" bIns="0" rtlCol="0" anchor="ctr"/>
          <a:lstStyle/>
          <a:p>
            <a:pPr indent="0" marL="0">
              <a:buNone/>
            </a:pPr>
            <a:r>
              <a:rPr lang="en-US" sz="1300" b="1" dirty="0">
                <a:solidFill>
                  <a:srgbClr val="0B1F3A"/>
                </a:solidFill>
              </a:rPr>
              <a:t>What would you do before the next one?</a:t>
            </a:r>
            <a:endParaRPr lang="en-US" sz="1300" dirty="0"/>
          </a:p>
        </p:txBody>
      </p:sp>
      <p:sp>
        <p:nvSpPr>
          <p:cNvPr id="19" name="Text 17"/>
          <p:cNvSpPr txBox="1"/>
          <p:nvPr/>
        </p:nvSpPr>
        <p:spPr>
          <a:xfrm>
            <a:off x="3566160" y="3611880"/>
            <a:ext cx="4754880" cy="685800"/>
          </a:xfrm>
          <a:prstGeom prst="rect">
            <a:avLst/>
          </a:prstGeom>
          <a:noFill/>
          <a:ln/>
        </p:spPr>
        <p:txBody>
          <a:bodyPr wrap="square" lIns="0" tIns="0" rIns="0" bIns="0" rtlCol="0" anchor="ctr"/>
          <a:lstStyle/>
          <a:p>
            <a:pPr indent="0" marL="0">
              <a:buNone/>
            </a:pPr>
            <a:r>
              <a:rPr lang="en-US" sz="1100" dirty="0">
                <a:solidFill>
                  <a:srgbClr val="5B6B7F"/>
                </a:solidFill>
              </a:rPr>
              <a:t>See, buffer, diversify, flex, rehearse</a:t>
            </a:r>
            <a:endParaRPr lang="en-US" sz="11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Text 0"/>
          <p:cNvSpPr txBox="1"/>
          <p:nvPr/>
        </p:nvSpPr>
        <p:spPr>
          <a:xfrm>
            <a:off x="548640" y="411480"/>
            <a:ext cx="7498080" cy="731520"/>
          </a:xfrm>
          <a:prstGeom prst="rect">
            <a:avLst/>
          </a:prstGeom>
          <a:noFill/>
          <a:ln/>
        </p:spPr>
        <p:txBody>
          <a:bodyPr wrap="square" lIns="0" tIns="0" rIns="0" bIns="0" rtlCol="0" anchor="t"/>
          <a:lstStyle/>
          <a:p>
            <a:pPr indent="0" marL="0">
              <a:buNone/>
            </a:pPr>
            <a:r>
              <a:rPr lang="en-US" sz="2600" b="1" dirty="0">
                <a:solidFill>
                  <a:srgbClr val="0B1F3A"/>
                </a:solidFill>
                <a:latin typeface="Sora" pitchFamily="34" charset="0"/>
                <a:ea typeface="Sora" pitchFamily="34" charset="-122"/>
                <a:cs typeface="Sora" pitchFamily="34" charset="-120"/>
              </a:rPr>
              <a:t>Eight stops on one journey</a:t>
            </a:r>
            <a:endParaRPr lang="en-US" sz="2600" dirty="0"/>
          </a:p>
        </p:txBody>
      </p:sp>
      <p:sp>
        <p:nvSpPr>
          <p:cNvPr id="3" name="Text 1"/>
          <p:cNvSpPr txBox="1"/>
          <p:nvPr/>
        </p:nvSpPr>
        <p:spPr>
          <a:xfrm>
            <a:off x="6400800" y="457200"/>
            <a:ext cx="2194560" cy="274320"/>
          </a:xfrm>
          <a:prstGeom prst="rect">
            <a:avLst/>
          </a:prstGeom>
          <a:noFill/>
          <a:ln/>
        </p:spPr>
        <p:txBody>
          <a:bodyPr wrap="square" lIns="0" tIns="0" rIns="0" bIns="0" rtlCol="0" anchor="t"/>
          <a:lstStyle/>
          <a:p>
            <a:pPr algn="r" indent="0" marL="0">
              <a:buNone/>
            </a:pPr>
            <a:r>
              <a:rPr lang="en-US" sz="900" b="1" spc="200" kern="0" dirty="0">
                <a:solidFill>
                  <a:srgbClr val="14A3A0"/>
                </a:solidFill>
              </a:rPr>
              <a:t>3 MIN</a:t>
            </a:r>
            <a:endParaRPr lang="en-US" sz="900" dirty="0"/>
          </a:p>
        </p:txBody>
      </p:sp>
      <p:sp>
        <p:nvSpPr>
          <p:cNvPr id="4" name="Shape 2"/>
          <p:cNvSpPr/>
          <p:nvPr/>
        </p:nvSpPr>
        <p:spPr>
          <a:xfrm>
            <a:off x="548640" y="1463040"/>
            <a:ext cx="1874520" cy="1143000"/>
          </a:xfrm>
          <a:prstGeom prst="roundRect">
            <a:avLst>
              <a:gd name="adj" fmla="val 9600"/>
            </a:avLst>
          </a:prstGeom>
          <a:solidFill>
            <a:srgbClr val="0B1F3A"/>
          </a:solidFill>
          <a:ln w="9525">
            <a:solidFill>
              <a:srgbClr val="E6DCC6"/>
            </a:solidFill>
            <a:prstDash val="solid"/>
          </a:ln>
        </p:spPr>
      </p:sp>
      <p:sp>
        <p:nvSpPr>
          <p:cNvPr id="5" name="Text 3"/>
          <p:cNvSpPr txBox="1"/>
          <p:nvPr/>
        </p:nvSpPr>
        <p:spPr>
          <a:xfrm>
            <a:off x="731520" y="1600200"/>
            <a:ext cx="731520" cy="365760"/>
          </a:xfrm>
          <a:prstGeom prst="rect">
            <a:avLst/>
          </a:prstGeom>
          <a:noFill/>
          <a:ln/>
        </p:spPr>
        <p:txBody>
          <a:bodyPr wrap="square" lIns="0" tIns="0" rIns="0" bIns="0" rtlCol="0" anchor="t"/>
          <a:lstStyle/>
          <a:p>
            <a:pPr indent="0" marL="0">
              <a:buNone/>
            </a:pPr>
            <a:r>
              <a:rPr lang="en-US" sz="1800" b="1" dirty="0">
                <a:solidFill>
                  <a:srgbClr val="F2A33A"/>
                </a:solidFill>
                <a:latin typeface="Sora" pitchFamily="34" charset="0"/>
                <a:ea typeface="Sora" pitchFamily="34" charset="-122"/>
                <a:cs typeface="Sora" pitchFamily="34" charset="-120"/>
              </a:rPr>
              <a:t>01</a:t>
            </a:r>
            <a:endParaRPr lang="en-US" sz="1800" dirty="0"/>
          </a:p>
        </p:txBody>
      </p:sp>
      <p:sp>
        <p:nvSpPr>
          <p:cNvPr id="6" name="Text 4"/>
          <p:cNvSpPr txBox="1"/>
          <p:nvPr/>
        </p:nvSpPr>
        <p:spPr>
          <a:xfrm>
            <a:off x="731520" y="2011680"/>
            <a:ext cx="1554480" cy="502920"/>
          </a:xfrm>
          <a:prstGeom prst="rect">
            <a:avLst/>
          </a:prstGeom>
          <a:noFill/>
          <a:ln/>
        </p:spPr>
        <p:txBody>
          <a:bodyPr wrap="square" lIns="0" tIns="0" rIns="0" bIns="0" rtlCol="0" anchor="t"/>
          <a:lstStyle/>
          <a:p>
            <a:pPr indent="0" marL="0">
              <a:buNone/>
            </a:pPr>
            <a:r>
              <a:rPr lang="en-US" sz="1200" b="1" dirty="0">
                <a:solidFill>
                  <a:srgbClr val="FFFFFF"/>
                </a:solidFill>
              </a:rPr>
              <a:t>The Map</a:t>
            </a:r>
            <a:endParaRPr lang="en-US" sz="1200" dirty="0"/>
          </a:p>
        </p:txBody>
      </p:sp>
      <p:sp>
        <p:nvSpPr>
          <p:cNvPr id="7" name="Shape 5"/>
          <p:cNvSpPr/>
          <p:nvPr/>
        </p:nvSpPr>
        <p:spPr>
          <a:xfrm>
            <a:off x="2560320" y="1463040"/>
            <a:ext cx="1874520" cy="1143000"/>
          </a:xfrm>
          <a:prstGeom prst="roundRect">
            <a:avLst>
              <a:gd name="adj" fmla="val 9600"/>
            </a:avLst>
          </a:prstGeom>
          <a:solidFill>
            <a:srgbClr val="FFFFFF"/>
          </a:solidFill>
          <a:ln w="9525">
            <a:solidFill>
              <a:srgbClr val="E6DCC6"/>
            </a:solidFill>
            <a:prstDash val="solid"/>
          </a:ln>
        </p:spPr>
      </p:sp>
      <p:sp>
        <p:nvSpPr>
          <p:cNvPr id="8" name="Text 6"/>
          <p:cNvSpPr txBox="1"/>
          <p:nvPr/>
        </p:nvSpPr>
        <p:spPr>
          <a:xfrm>
            <a:off x="2743200" y="1600200"/>
            <a:ext cx="731520" cy="365760"/>
          </a:xfrm>
          <a:prstGeom prst="rect">
            <a:avLst/>
          </a:prstGeom>
          <a:noFill/>
          <a:ln/>
        </p:spPr>
        <p:txBody>
          <a:bodyPr wrap="square" lIns="0" tIns="0" rIns="0" bIns="0" rtlCol="0" anchor="t"/>
          <a:lstStyle/>
          <a:p>
            <a:pPr indent="0" marL="0">
              <a:buNone/>
            </a:pPr>
            <a:r>
              <a:rPr lang="en-US" sz="1800" b="1" dirty="0">
                <a:solidFill>
                  <a:srgbClr val="14A3A0"/>
                </a:solidFill>
                <a:latin typeface="Sora" pitchFamily="34" charset="0"/>
                <a:ea typeface="Sora" pitchFamily="34" charset="-122"/>
                <a:cs typeface="Sora" pitchFamily="34" charset="-120"/>
              </a:rPr>
              <a:t>02</a:t>
            </a:r>
            <a:endParaRPr lang="en-US" sz="1800" dirty="0"/>
          </a:p>
        </p:txBody>
      </p:sp>
      <p:sp>
        <p:nvSpPr>
          <p:cNvPr id="9" name="Text 7"/>
          <p:cNvSpPr txBox="1"/>
          <p:nvPr/>
        </p:nvSpPr>
        <p:spPr>
          <a:xfrm>
            <a:off x="2743200" y="2011680"/>
            <a:ext cx="1554480" cy="502920"/>
          </a:xfrm>
          <a:prstGeom prst="rect">
            <a:avLst/>
          </a:prstGeom>
          <a:noFill/>
          <a:ln/>
        </p:spPr>
        <p:txBody>
          <a:bodyPr wrap="square" lIns="0" tIns="0" rIns="0" bIns="0" rtlCol="0" anchor="t"/>
          <a:lstStyle/>
          <a:p>
            <a:pPr indent="0" marL="0">
              <a:buNone/>
            </a:pPr>
            <a:r>
              <a:rPr lang="en-US" sz="1200" b="1" dirty="0">
                <a:solidFill>
                  <a:srgbClr val="0B1F3A"/>
                </a:solidFill>
              </a:rPr>
              <a:t>Predict</a:t>
            </a:r>
            <a:endParaRPr lang="en-US" sz="1200" dirty="0"/>
          </a:p>
        </p:txBody>
      </p:sp>
      <p:sp>
        <p:nvSpPr>
          <p:cNvPr id="10" name="Shape 8"/>
          <p:cNvSpPr/>
          <p:nvPr/>
        </p:nvSpPr>
        <p:spPr>
          <a:xfrm>
            <a:off x="4572000" y="1463040"/>
            <a:ext cx="1874520" cy="1143000"/>
          </a:xfrm>
          <a:prstGeom prst="roundRect">
            <a:avLst>
              <a:gd name="adj" fmla="val 9600"/>
            </a:avLst>
          </a:prstGeom>
          <a:solidFill>
            <a:srgbClr val="FFFFFF"/>
          </a:solidFill>
          <a:ln w="9525">
            <a:solidFill>
              <a:srgbClr val="E6DCC6"/>
            </a:solidFill>
            <a:prstDash val="solid"/>
          </a:ln>
        </p:spPr>
      </p:sp>
      <p:sp>
        <p:nvSpPr>
          <p:cNvPr id="11" name="Text 9"/>
          <p:cNvSpPr txBox="1"/>
          <p:nvPr/>
        </p:nvSpPr>
        <p:spPr>
          <a:xfrm>
            <a:off x="4754880" y="1600200"/>
            <a:ext cx="731520" cy="365760"/>
          </a:xfrm>
          <a:prstGeom prst="rect">
            <a:avLst/>
          </a:prstGeom>
          <a:noFill/>
          <a:ln/>
        </p:spPr>
        <p:txBody>
          <a:bodyPr wrap="square" lIns="0" tIns="0" rIns="0" bIns="0" rtlCol="0" anchor="t"/>
          <a:lstStyle/>
          <a:p>
            <a:pPr indent="0" marL="0">
              <a:buNone/>
            </a:pPr>
            <a:r>
              <a:rPr lang="en-US" sz="1800" b="1" dirty="0">
                <a:solidFill>
                  <a:srgbClr val="14A3A0"/>
                </a:solidFill>
                <a:latin typeface="Sora" pitchFamily="34" charset="0"/>
                <a:ea typeface="Sora" pitchFamily="34" charset="-122"/>
                <a:cs typeface="Sora" pitchFamily="34" charset="-120"/>
              </a:rPr>
              <a:t>03</a:t>
            </a:r>
            <a:endParaRPr lang="en-US" sz="1800" dirty="0"/>
          </a:p>
        </p:txBody>
      </p:sp>
      <p:sp>
        <p:nvSpPr>
          <p:cNvPr id="12" name="Text 10"/>
          <p:cNvSpPr txBox="1"/>
          <p:nvPr/>
        </p:nvSpPr>
        <p:spPr>
          <a:xfrm>
            <a:off x="4754880" y="2011680"/>
            <a:ext cx="1554480" cy="502920"/>
          </a:xfrm>
          <a:prstGeom prst="rect">
            <a:avLst/>
          </a:prstGeom>
          <a:noFill/>
          <a:ln/>
        </p:spPr>
        <p:txBody>
          <a:bodyPr wrap="square" lIns="0" tIns="0" rIns="0" bIns="0" rtlCol="0" anchor="t"/>
          <a:lstStyle/>
          <a:p>
            <a:pPr indent="0" marL="0">
              <a:buNone/>
            </a:pPr>
            <a:r>
              <a:rPr lang="en-US" sz="1200" b="1" dirty="0">
                <a:solidFill>
                  <a:srgbClr val="0B1F3A"/>
                </a:solidFill>
              </a:rPr>
              <a:t>Stock</a:t>
            </a:r>
            <a:endParaRPr lang="en-US" sz="1200" dirty="0"/>
          </a:p>
        </p:txBody>
      </p:sp>
      <p:sp>
        <p:nvSpPr>
          <p:cNvPr id="13" name="Shape 11"/>
          <p:cNvSpPr/>
          <p:nvPr/>
        </p:nvSpPr>
        <p:spPr>
          <a:xfrm>
            <a:off x="6583680" y="1463040"/>
            <a:ext cx="1874520" cy="1143000"/>
          </a:xfrm>
          <a:prstGeom prst="roundRect">
            <a:avLst>
              <a:gd name="adj" fmla="val 9600"/>
            </a:avLst>
          </a:prstGeom>
          <a:solidFill>
            <a:srgbClr val="FFFFFF"/>
          </a:solidFill>
          <a:ln w="9525">
            <a:solidFill>
              <a:srgbClr val="E6DCC6"/>
            </a:solidFill>
            <a:prstDash val="solid"/>
          </a:ln>
        </p:spPr>
      </p:sp>
      <p:sp>
        <p:nvSpPr>
          <p:cNvPr id="14" name="Text 12"/>
          <p:cNvSpPr txBox="1"/>
          <p:nvPr/>
        </p:nvSpPr>
        <p:spPr>
          <a:xfrm>
            <a:off x="6766560" y="1600200"/>
            <a:ext cx="731520" cy="365760"/>
          </a:xfrm>
          <a:prstGeom prst="rect">
            <a:avLst/>
          </a:prstGeom>
          <a:noFill/>
          <a:ln/>
        </p:spPr>
        <p:txBody>
          <a:bodyPr wrap="square" lIns="0" tIns="0" rIns="0" bIns="0" rtlCol="0" anchor="t"/>
          <a:lstStyle/>
          <a:p>
            <a:pPr indent="0" marL="0">
              <a:buNone/>
            </a:pPr>
            <a:r>
              <a:rPr lang="en-US" sz="1800" b="1" dirty="0">
                <a:solidFill>
                  <a:srgbClr val="14A3A0"/>
                </a:solidFill>
                <a:latin typeface="Sora" pitchFamily="34" charset="0"/>
                <a:ea typeface="Sora" pitchFamily="34" charset="-122"/>
                <a:cs typeface="Sora" pitchFamily="34" charset="-120"/>
              </a:rPr>
              <a:t>04</a:t>
            </a:r>
            <a:endParaRPr lang="en-US" sz="1800" dirty="0"/>
          </a:p>
        </p:txBody>
      </p:sp>
      <p:sp>
        <p:nvSpPr>
          <p:cNvPr id="15" name="Text 13"/>
          <p:cNvSpPr txBox="1"/>
          <p:nvPr/>
        </p:nvSpPr>
        <p:spPr>
          <a:xfrm>
            <a:off x="6766560" y="2011680"/>
            <a:ext cx="1554480" cy="502920"/>
          </a:xfrm>
          <a:prstGeom prst="rect">
            <a:avLst/>
          </a:prstGeom>
          <a:noFill/>
          <a:ln/>
        </p:spPr>
        <p:txBody>
          <a:bodyPr wrap="square" lIns="0" tIns="0" rIns="0" bIns="0" rtlCol="0" anchor="t"/>
          <a:lstStyle/>
          <a:p>
            <a:pPr indent="0" marL="0">
              <a:buNone/>
            </a:pPr>
            <a:r>
              <a:rPr lang="en-US" sz="1200" b="1" dirty="0">
                <a:solidFill>
                  <a:srgbClr val="0B1F3A"/>
                </a:solidFill>
              </a:rPr>
              <a:t>Buy</a:t>
            </a:r>
            <a:endParaRPr lang="en-US" sz="1200" dirty="0"/>
          </a:p>
        </p:txBody>
      </p:sp>
      <p:sp>
        <p:nvSpPr>
          <p:cNvPr id="16" name="Shape 14"/>
          <p:cNvSpPr/>
          <p:nvPr/>
        </p:nvSpPr>
        <p:spPr>
          <a:xfrm>
            <a:off x="548640" y="2834640"/>
            <a:ext cx="1874520" cy="1143000"/>
          </a:xfrm>
          <a:prstGeom prst="roundRect">
            <a:avLst>
              <a:gd name="adj" fmla="val 9600"/>
            </a:avLst>
          </a:prstGeom>
          <a:solidFill>
            <a:srgbClr val="FFFFFF"/>
          </a:solidFill>
          <a:ln w="9525">
            <a:solidFill>
              <a:srgbClr val="E6DCC6"/>
            </a:solidFill>
            <a:prstDash val="solid"/>
          </a:ln>
        </p:spPr>
      </p:sp>
      <p:sp>
        <p:nvSpPr>
          <p:cNvPr id="17" name="Text 15"/>
          <p:cNvSpPr txBox="1"/>
          <p:nvPr/>
        </p:nvSpPr>
        <p:spPr>
          <a:xfrm>
            <a:off x="731520" y="2971800"/>
            <a:ext cx="731520" cy="365760"/>
          </a:xfrm>
          <a:prstGeom prst="rect">
            <a:avLst/>
          </a:prstGeom>
          <a:noFill/>
          <a:ln/>
        </p:spPr>
        <p:txBody>
          <a:bodyPr wrap="square" lIns="0" tIns="0" rIns="0" bIns="0" rtlCol="0" anchor="t"/>
          <a:lstStyle/>
          <a:p>
            <a:pPr indent="0" marL="0">
              <a:buNone/>
            </a:pPr>
            <a:r>
              <a:rPr lang="en-US" sz="1800" b="1" dirty="0">
                <a:solidFill>
                  <a:srgbClr val="14A3A0"/>
                </a:solidFill>
                <a:latin typeface="Sora" pitchFamily="34" charset="0"/>
                <a:ea typeface="Sora" pitchFamily="34" charset="-122"/>
                <a:cs typeface="Sora" pitchFamily="34" charset="-120"/>
              </a:rPr>
              <a:t>05</a:t>
            </a:r>
            <a:endParaRPr lang="en-US" sz="1800" dirty="0"/>
          </a:p>
        </p:txBody>
      </p:sp>
      <p:sp>
        <p:nvSpPr>
          <p:cNvPr id="18" name="Text 16"/>
          <p:cNvSpPr txBox="1"/>
          <p:nvPr/>
        </p:nvSpPr>
        <p:spPr>
          <a:xfrm>
            <a:off x="731520" y="3383280"/>
            <a:ext cx="1554480" cy="502920"/>
          </a:xfrm>
          <a:prstGeom prst="rect">
            <a:avLst/>
          </a:prstGeom>
          <a:noFill/>
          <a:ln/>
        </p:spPr>
        <p:txBody>
          <a:bodyPr wrap="square" lIns="0" tIns="0" rIns="0" bIns="0" rtlCol="0" anchor="t"/>
          <a:lstStyle/>
          <a:p>
            <a:pPr indent="0" marL="0">
              <a:buNone/>
            </a:pPr>
            <a:r>
              <a:rPr lang="en-US" sz="1200" b="1" dirty="0">
                <a:solidFill>
                  <a:srgbClr val="0B1F3A"/>
                </a:solidFill>
              </a:rPr>
              <a:t>Store</a:t>
            </a:r>
            <a:endParaRPr lang="en-US" sz="1200" dirty="0"/>
          </a:p>
        </p:txBody>
      </p:sp>
      <p:sp>
        <p:nvSpPr>
          <p:cNvPr id="19" name="Shape 17"/>
          <p:cNvSpPr/>
          <p:nvPr/>
        </p:nvSpPr>
        <p:spPr>
          <a:xfrm>
            <a:off x="2560320" y="2834640"/>
            <a:ext cx="1874520" cy="1143000"/>
          </a:xfrm>
          <a:prstGeom prst="roundRect">
            <a:avLst>
              <a:gd name="adj" fmla="val 9600"/>
            </a:avLst>
          </a:prstGeom>
          <a:solidFill>
            <a:srgbClr val="FFFFFF"/>
          </a:solidFill>
          <a:ln w="9525">
            <a:solidFill>
              <a:srgbClr val="E6DCC6"/>
            </a:solidFill>
            <a:prstDash val="solid"/>
          </a:ln>
        </p:spPr>
      </p:sp>
      <p:sp>
        <p:nvSpPr>
          <p:cNvPr id="20" name="Text 18"/>
          <p:cNvSpPr txBox="1"/>
          <p:nvPr/>
        </p:nvSpPr>
        <p:spPr>
          <a:xfrm>
            <a:off x="2743200" y="2971800"/>
            <a:ext cx="731520" cy="365760"/>
          </a:xfrm>
          <a:prstGeom prst="rect">
            <a:avLst/>
          </a:prstGeom>
          <a:noFill/>
          <a:ln/>
        </p:spPr>
        <p:txBody>
          <a:bodyPr wrap="square" lIns="0" tIns="0" rIns="0" bIns="0" rtlCol="0" anchor="t"/>
          <a:lstStyle/>
          <a:p>
            <a:pPr indent="0" marL="0">
              <a:buNone/>
            </a:pPr>
            <a:r>
              <a:rPr lang="en-US" sz="1800" b="1" dirty="0">
                <a:solidFill>
                  <a:srgbClr val="14A3A0"/>
                </a:solidFill>
                <a:latin typeface="Sora" pitchFamily="34" charset="0"/>
                <a:ea typeface="Sora" pitchFamily="34" charset="-122"/>
                <a:cs typeface="Sora" pitchFamily="34" charset="-120"/>
              </a:rPr>
              <a:t>06</a:t>
            </a:r>
            <a:endParaRPr lang="en-US" sz="1800" dirty="0"/>
          </a:p>
        </p:txBody>
      </p:sp>
      <p:sp>
        <p:nvSpPr>
          <p:cNvPr id="21" name="Text 19"/>
          <p:cNvSpPr txBox="1"/>
          <p:nvPr/>
        </p:nvSpPr>
        <p:spPr>
          <a:xfrm>
            <a:off x="2743200" y="3383280"/>
            <a:ext cx="1554480" cy="502920"/>
          </a:xfrm>
          <a:prstGeom prst="rect">
            <a:avLst/>
          </a:prstGeom>
          <a:noFill/>
          <a:ln/>
        </p:spPr>
        <p:txBody>
          <a:bodyPr wrap="square" lIns="0" tIns="0" rIns="0" bIns="0" rtlCol="0" anchor="t"/>
          <a:lstStyle/>
          <a:p>
            <a:pPr indent="0" marL="0">
              <a:buNone/>
            </a:pPr>
            <a:r>
              <a:rPr lang="en-US" sz="1200" b="1" dirty="0">
                <a:solidFill>
                  <a:srgbClr val="0B1F3A"/>
                </a:solidFill>
              </a:rPr>
              <a:t>Move</a:t>
            </a:r>
            <a:endParaRPr lang="en-US" sz="1200" dirty="0"/>
          </a:p>
        </p:txBody>
      </p:sp>
      <p:sp>
        <p:nvSpPr>
          <p:cNvPr id="22" name="Shape 20"/>
          <p:cNvSpPr/>
          <p:nvPr/>
        </p:nvSpPr>
        <p:spPr>
          <a:xfrm>
            <a:off x="4572000" y="2834640"/>
            <a:ext cx="1874520" cy="1143000"/>
          </a:xfrm>
          <a:prstGeom prst="roundRect">
            <a:avLst>
              <a:gd name="adj" fmla="val 9600"/>
            </a:avLst>
          </a:prstGeom>
          <a:solidFill>
            <a:srgbClr val="FFFFFF"/>
          </a:solidFill>
          <a:ln w="9525">
            <a:solidFill>
              <a:srgbClr val="E6DCC6"/>
            </a:solidFill>
            <a:prstDash val="solid"/>
          </a:ln>
        </p:spPr>
      </p:sp>
      <p:sp>
        <p:nvSpPr>
          <p:cNvPr id="23" name="Text 21"/>
          <p:cNvSpPr txBox="1"/>
          <p:nvPr/>
        </p:nvSpPr>
        <p:spPr>
          <a:xfrm>
            <a:off x="4754880" y="2971800"/>
            <a:ext cx="731520" cy="365760"/>
          </a:xfrm>
          <a:prstGeom prst="rect">
            <a:avLst/>
          </a:prstGeom>
          <a:noFill/>
          <a:ln/>
        </p:spPr>
        <p:txBody>
          <a:bodyPr wrap="square" lIns="0" tIns="0" rIns="0" bIns="0" rtlCol="0" anchor="t"/>
          <a:lstStyle/>
          <a:p>
            <a:pPr indent="0" marL="0">
              <a:buNone/>
            </a:pPr>
            <a:r>
              <a:rPr lang="en-US" sz="1800" b="1" dirty="0">
                <a:solidFill>
                  <a:srgbClr val="14A3A0"/>
                </a:solidFill>
                <a:latin typeface="Sora" pitchFamily="34" charset="0"/>
                <a:ea typeface="Sora" pitchFamily="34" charset="-122"/>
                <a:cs typeface="Sora" pitchFamily="34" charset="-120"/>
              </a:rPr>
              <a:t>07</a:t>
            </a:r>
            <a:endParaRPr lang="en-US" sz="1800" dirty="0"/>
          </a:p>
        </p:txBody>
      </p:sp>
      <p:sp>
        <p:nvSpPr>
          <p:cNvPr id="24" name="Text 22"/>
          <p:cNvSpPr txBox="1"/>
          <p:nvPr/>
        </p:nvSpPr>
        <p:spPr>
          <a:xfrm>
            <a:off x="4754880" y="3383280"/>
            <a:ext cx="1554480" cy="502920"/>
          </a:xfrm>
          <a:prstGeom prst="rect">
            <a:avLst/>
          </a:prstGeom>
          <a:noFill/>
          <a:ln/>
        </p:spPr>
        <p:txBody>
          <a:bodyPr wrap="square" lIns="0" tIns="0" rIns="0" bIns="0" rtlCol="0" anchor="t"/>
          <a:lstStyle/>
          <a:p>
            <a:pPr indent="0" marL="0">
              <a:buNone/>
            </a:pPr>
            <a:r>
              <a:rPr lang="en-US" sz="1200" b="1" dirty="0">
                <a:solidFill>
                  <a:srgbClr val="0B1F3A"/>
                </a:solidFill>
              </a:rPr>
              <a:t>Cross the Border</a:t>
            </a:r>
            <a:endParaRPr lang="en-US" sz="1200" dirty="0"/>
          </a:p>
        </p:txBody>
      </p:sp>
      <p:sp>
        <p:nvSpPr>
          <p:cNvPr id="25" name="Shape 23"/>
          <p:cNvSpPr/>
          <p:nvPr/>
        </p:nvSpPr>
        <p:spPr>
          <a:xfrm>
            <a:off x="6583680" y="2834640"/>
            <a:ext cx="1874520" cy="1143000"/>
          </a:xfrm>
          <a:prstGeom prst="roundRect">
            <a:avLst>
              <a:gd name="adj" fmla="val 9600"/>
            </a:avLst>
          </a:prstGeom>
          <a:solidFill>
            <a:srgbClr val="FFFFFF"/>
          </a:solidFill>
          <a:ln w="9525">
            <a:solidFill>
              <a:srgbClr val="E6DCC6"/>
            </a:solidFill>
            <a:prstDash val="solid"/>
          </a:ln>
        </p:spPr>
      </p:sp>
      <p:sp>
        <p:nvSpPr>
          <p:cNvPr id="26" name="Text 24"/>
          <p:cNvSpPr txBox="1"/>
          <p:nvPr/>
        </p:nvSpPr>
        <p:spPr>
          <a:xfrm>
            <a:off x="6766560" y="2971800"/>
            <a:ext cx="731520" cy="365760"/>
          </a:xfrm>
          <a:prstGeom prst="rect">
            <a:avLst/>
          </a:prstGeom>
          <a:noFill/>
          <a:ln/>
        </p:spPr>
        <p:txBody>
          <a:bodyPr wrap="square" lIns="0" tIns="0" rIns="0" bIns="0" rtlCol="0" anchor="t"/>
          <a:lstStyle/>
          <a:p>
            <a:pPr indent="0" marL="0">
              <a:buNone/>
            </a:pPr>
            <a:r>
              <a:rPr lang="en-US" sz="1800" b="1" dirty="0">
                <a:solidFill>
                  <a:srgbClr val="14A3A0"/>
                </a:solidFill>
                <a:latin typeface="Sora" pitchFamily="34" charset="0"/>
                <a:ea typeface="Sora" pitchFamily="34" charset="-122"/>
                <a:cs typeface="Sora" pitchFamily="34" charset="-120"/>
              </a:rPr>
              <a:t>08</a:t>
            </a:r>
            <a:endParaRPr lang="en-US" sz="1800" dirty="0"/>
          </a:p>
        </p:txBody>
      </p:sp>
      <p:sp>
        <p:nvSpPr>
          <p:cNvPr id="27" name="Text 25"/>
          <p:cNvSpPr txBox="1"/>
          <p:nvPr/>
        </p:nvSpPr>
        <p:spPr>
          <a:xfrm>
            <a:off x="6766560" y="3383280"/>
            <a:ext cx="1554480" cy="502920"/>
          </a:xfrm>
          <a:prstGeom prst="rect">
            <a:avLst/>
          </a:prstGeom>
          <a:noFill/>
          <a:ln/>
        </p:spPr>
        <p:txBody>
          <a:bodyPr wrap="square" lIns="0" tIns="0" rIns="0" bIns="0" rtlCol="0" anchor="t"/>
          <a:lstStyle/>
          <a:p>
            <a:pPr indent="0" marL="0">
              <a:buNone/>
            </a:pPr>
            <a:r>
              <a:rPr lang="en-US" sz="1200" b="1" dirty="0">
                <a:solidFill>
                  <a:srgbClr val="0B1F3A"/>
                </a:solidFill>
              </a:rPr>
              <a:t>Get Paid, Stay Standing</a:t>
            </a:r>
            <a:endParaRPr lang="en-US" sz="1200" dirty="0"/>
          </a:p>
        </p:txBody>
      </p:sp>
      <p:sp>
        <p:nvSpPr>
          <p:cNvPr id="28" name="Text 26"/>
          <p:cNvSpPr txBox="1"/>
          <p:nvPr/>
        </p:nvSpPr>
        <p:spPr>
          <a:xfrm>
            <a:off x="548640" y="4297680"/>
            <a:ext cx="2743200" cy="274320"/>
          </a:xfrm>
          <a:prstGeom prst="rect">
            <a:avLst/>
          </a:prstGeom>
          <a:noFill/>
          <a:ln/>
        </p:spPr>
        <p:txBody>
          <a:bodyPr wrap="square" lIns="0" tIns="0" rIns="0" bIns="0" rtlCol="0" anchor="t"/>
          <a:lstStyle/>
          <a:p>
            <a:pPr indent="0" marL="0">
              <a:buNone/>
            </a:pPr>
            <a:r>
              <a:rPr lang="en-US" sz="1000" b="1" dirty="0">
                <a:solidFill>
                  <a:srgbClr val="F2A33A"/>
                </a:solidFill>
              </a:rPr>
              <a:t>You are here: stop 1</a:t>
            </a:r>
            <a:endParaRPr lang="en-US" sz="10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2" name="Text 0"/>
          <p:cNvSpPr txBox="1"/>
          <p:nvPr/>
        </p:nvSpPr>
        <p:spPr>
          <a:xfrm>
            <a:off x="548640" y="411480"/>
            <a:ext cx="7498080" cy="731520"/>
          </a:xfrm>
          <a:prstGeom prst="rect">
            <a:avLst/>
          </a:prstGeom>
          <a:noFill/>
          <a:ln/>
        </p:spPr>
        <p:txBody>
          <a:bodyPr wrap="square" lIns="0" tIns="0" rIns="0" bIns="0" rtlCol="0" anchor="t"/>
          <a:lstStyle/>
          <a:p>
            <a:pPr indent="0" marL="0">
              <a:buNone/>
            </a:pPr>
            <a:r>
              <a:rPr lang="en-US" sz="2600" b="1" dirty="0">
                <a:solidFill>
                  <a:srgbClr val="0B1F3A"/>
                </a:solidFill>
                <a:latin typeface="Sora" pitchFamily="34" charset="0"/>
                <a:ea typeface="Sora" pitchFamily="34" charset="-122"/>
                <a:cs typeface="Sora" pitchFamily="34" charset="-120"/>
              </a:rPr>
              <a:t>What you now know</a:t>
            </a:r>
            <a:endParaRPr lang="en-US" sz="2600" dirty="0"/>
          </a:p>
        </p:txBody>
      </p:sp>
      <p:sp>
        <p:nvSpPr>
          <p:cNvPr id="3" name="Text 1"/>
          <p:cNvSpPr txBox="1"/>
          <p:nvPr/>
        </p:nvSpPr>
        <p:spPr>
          <a:xfrm>
            <a:off x="6400800" y="457200"/>
            <a:ext cx="2194560" cy="274320"/>
          </a:xfrm>
          <a:prstGeom prst="rect">
            <a:avLst/>
          </a:prstGeom>
          <a:noFill/>
          <a:ln/>
        </p:spPr>
        <p:txBody>
          <a:bodyPr wrap="square" lIns="0" tIns="0" rIns="0" bIns="0" rtlCol="0" anchor="t"/>
          <a:lstStyle/>
          <a:p>
            <a:pPr algn="r" indent="0" marL="0">
              <a:buNone/>
            </a:pPr>
            <a:r>
              <a:rPr lang="en-US" sz="900" b="1" spc="200" kern="0" dirty="0">
                <a:solidFill>
                  <a:srgbClr val="14A3A0"/>
                </a:solidFill>
              </a:rPr>
              <a:t>5 MIN</a:t>
            </a:r>
            <a:endParaRPr lang="en-US" sz="900" dirty="0"/>
          </a:p>
        </p:txBody>
      </p:sp>
      <p:sp>
        <p:nvSpPr>
          <p:cNvPr id="4" name="Shape 2"/>
          <p:cNvSpPr/>
          <p:nvPr/>
        </p:nvSpPr>
        <p:spPr>
          <a:xfrm>
            <a:off x="548640" y="1280160"/>
            <a:ext cx="7955280" cy="530352"/>
          </a:xfrm>
          <a:prstGeom prst="roundRect">
            <a:avLst>
              <a:gd name="adj" fmla="val 20690"/>
            </a:avLst>
          </a:prstGeom>
          <a:solidFill>
            <a:srgbClr val="FFFFFF"/>
          </a:solidFill>
          <a:ln w="9525">
            <a:solidFill>
              <a:srgbClr val="E6DCC6"/>
            </a:solidFill>
            <a:prstDash val="solid"/>
          </a:ln>
        </p:spPr>
      </p:sp>
      <p:sp>
        <p:nvSpPr>
          <p:cNvPr id="5" name="Text 3"/>
          <p:cNvSpPr txBox="1"/>
          <p:nvPr/>
        </p:nvSpPr>
        <p:spPr>
          <a:xfrm>
            <a:off x="777240" y="1280160"/>
            <a:ext cx="457200" cy="530352"/>
          </a:xfrm>
          <a:prstGeom prst="rect">
            <a:avLst/>
          </a:prstGeom>
          <a:noFill/>
          <a:ln/>
        </p:spPr>
        <p:txBody>
          <a:bodyPr wrap="square" lIns="0" tIns="0" rIns="0" bIns="0" rtlCol="0" anchor="ctr"/>
          <a:lstStyle/>
          <a:p>
            <a:pPr indent="0" marL="0">
              <a:buNone/>
            </a:pPr>
            <a:r>
              <a:rPr lang="en-US" sz="1800" b="1" dirty="0">
                <a:solidFill>
                  <a:srgbClr val="F2A33A"/>
                </a:solidFill>
                <a:latin typeface="Sora" pitchFamily="34" charset="0"/>
                <a:ea typeface="Sora" pitchFamily="34" charset="-122"/>
                <a:cs typeface="Sora" pitchFamily="34" charset="-120"/>
              </a:rPr>
              <a:t>1</a:t>
            </a:r>
            <a:endParaRPr lang="en-US" sz="1800" dirty="0"/>
          </a:p>
        </p:txBody>
      </p:sp>
      <p:sp>
        <p:nvSpPr>
          <p:cNvPr id="6" name="Text 4"/>
          <p:cNvSpPr txBox="1"/>
          <p:nvPr/>
        </p:nvSpPr>
        <p:spPr>
          <a:xfrm>
            <a:off x="1371600" y="1280160"/>
            <a:ext cx="2194560" cy="530352"/>
          </a:xfrm>
          <a:prstGeom prst="rect">
            <a:avLst/>
          </a:prstGeom>
          <a:noFill/>
          <a:ln/>
        </p:spPr>
        <p:txBody>
          <a:bodyPr wrap="square" lIns="0" tIns="0" rIns="0" bIns="0" rtlCol="0" anchor="ctr"/>
          <a:lstStyle/>
          <a:p>
            <a:pPr indent="0" marL="0">
              <a:buNone/>
            </a:pPr>
            <a:r>
              <a:rPr lang="en-US" sz="1300" b="1" dirty="0">
                <a:solidFill>
                  <a:srgbClr val="0B1F3A"/>
                </a:solidFill>
              </a:rPr>
              <a:t>The Map</a:t>
            </a:r>
            <a:endParaRPr lang="en-US" sz="1300" dirty="0"/>
          </a:p>
        </p:txBody>
      </p:sp>
      <p:sp>
        <p:nvSpPr>
          <p:cNvPr id="7" name="Text 5"/>
          <p:cNvSpPr txBox="1"/>
          <p:nvPr/>
        </p:nvSpPr>
        <p:spPr>
          <a:xfrm>
            <a:off x="3566160" y="1280160"/>
            <a:ext cx="4754880" cy="530352"/>
          </a:xfrm>
          <a:prstGeom prst="rect">
            <a:avLst/>
          </a:prstGeom>
          <a:noFill/>
          <a:ln/>
        </p:spPr>
        <p:txBody>
          <a:bodyPr wrap="square" lIns="0" tIns="0" rIns="0" bIns="0" rtlCol="0" anchor="ctr"/>
          <a:lstStyle/>
          <a:p>
            <a:pPr indent="0" marL="0">
              <a:buNone/>
            </a:pPr>
            <a:r>
              <a:rPr lang="en-US" sz="1100" dirty="0">
                <a:solidFill>
                  <a:srgbClr val="5B6B7F"/>
                </a:solidFill>
              </a:rPr>
              <a:t>Goods, money and information flow. Cost, speed, resilience.</a:t>
            </a:r>
            <a:endParaRPr lang="en-US" sz="1100" dirty="0"/>
          </a:p>
        </p:txBody>
      </p:sp>
      <p:sp>
        <p:nvSpPr>
          <p:cNvPr id="8" name="Shape 6"/>
          <p:cNvSpPr/>
          <p:nvPr/>
        </p:nvSpPr>
        <p:spPr>
          <a:xfrm>
            <a:off x="548640" y="1901952"/>
            <a:ext cx="7955280" cy="530352"/>
          </a:xfrm>
          <a:prstGeom prst="roundRect">
            <a:avLst>
              <a:gd name="adj" fmla="val 20690"/>
            </a:avLst>
          </a:prstGeom>
          <a:solidFill>
            <a:srgbClr val="FFFFFF"/>
          </a:solidFill>
          <a:ln w="9525">
            <a:solidFill>
              <a:srgbClr val="E6DCC6"/>
            </a:solidFill>
            <a:prstDash val="solid"/>
          </a:ln>
        </p:spPr>
      </p:sp>
      <p:sp>
        <p:nvSpPr>
          <p:cNvPr id="9" name="Text 7"/>
          <p:cNvSpPr txBox="1"/>
          <p:nvPr/>
        </p:nvSpPr>
        <p:spPr>
          <a:xfrm>
            <a:off x="777240" y="1901952"/>
            <a:ext cx="457200" cy="530352"/>
          </a:xfrm>
          <a:prstGeom prst="rect">
            <a:avLst/>
          </a:prstGeom>
          <a:noFill/>
          <a:ln/>
        </p:spPr>
        <p:txBody>
          <a:bodyPr wrap="square" lIns="0" tIns="0" rIns="0" bIns="0" rtlCol="0" anchor="ctr"/>
          <a:lstStyle/>
          <a:p>
            <a:pPr indent="0" marL="0">
              <a:buNone/>
            </a:pPr>
            <a:r>
              <a:rPr lang="en-US" sz="1800" b="1" dirty="0">
                <a:solidFill>
                  <a:srgbClr val="F2A33A"/>
                </a:solidFill>
                <a:latin typeface="Sora" pitchFamily="34" charset="0"/>
                <a:ea typeface="Sora" pitchFamily="34" charset="-122"/>
                <a:cs typeface="Sora" pitchFamily="34" charset="-120"/>
              </a:rPr>
              <a:t>2</a:t>
            </a:r>
            <a:endParaRPr lang="en-US" sz="1800" dirty="0"/>
          </a:p>
        </p:txBody>
      </p:sp>
      <p:sp>
        <p:nvSpPr>
          <p:cNvPr id="10" name="Text 8"/>
          <p:cNvSpPr txBox="1"/>
          <p:nvPr/>
        </p:nvSpPr>
        <p:spPr>
          <a:xfrm>
            <a:off x="1371600" y="1901952"/>
            <a:ext cx="2194560" cy="530352"/>
          </a:xfrm>
          <a:prstGeom prst="rect">
            <a:avLst/>
          </a:prstGeom>
          <a:noFill/>
          <a:ln/>
        </p:spPr>
        <p:txBody>
          <a:bodyPr wrap="square" lIns="0" tIns="0" rIns="0" bIns="0" rtlCol="0" anchor="ctr"/>
          <a:lstStyle/>
          <a:p>
            <a:pPr indent="0" marL="0">
              <a:buNone/>
            </a:pPr>
            <a:r>
              <a:rPr lang="en-US" sz="1300" b="1" dirty="0">
                <a:solidFill>
                  <a:srgbClr val="0B1F3A"/>
                </a:solidFill>
              </a:rPr>
              <a:t>Predict and Stock</a:t>
            </a:r>
            <a:endParaRPr lang="en-US" sz="1300" dirty="0"/>
          </a:p>
        </p:txBody>
      </p:sp>
      <p:sp>
        <p:nvSpPr>
          <p:cNvPr id="11" name="Text 9"/>
          <p:cNvSpPr txBox="1"/>
          <p:nvPr/>
        </p:nvSpPr>
        <p:spPr>
          <a:xfrm>
            <a:off x="3566160" y="1901952"/>
            <a:ext cx="4754880" cy="530352"/>
          </a:xfrm>
          <a:prstGeom prst="rect">
            <a:avLst/>
          </a:prstGeom>
          <a:noFill/>
          <a:ln/>
        </p:spPr>
        <p:txBody>
          <a:bodyPr wrap="square" lIns="0" tIns="0" rIns="0" bIns="0" rtlCol="0" anchor="ctr"/>
          <a:lstStyle/>
          <a:p>
            <a:pPr indent="0" marL="0">
              <a:buNone/>
            </a:pPr>
            <a:r>
              <a:rPr lang="en-US" sz="1100" dirty="0">
                <a:solidFill>
                  <a:srgbClr val="5B6B7F"/>
                </a:solidFill>
              </a:rPr>
              <a:t>Forecast with ranges. Hold stock on purpose.</a:t>
            </a:r>
            <a:endParaRPr lang="en-US" sz="1100" dirty="0"/>
          </a:p>
        </p:txBody>
      </p:sp>
      <p:sp>
        <p:nvSpPr>
          <p:cNvPr id="12" name="Shape 10"/>
          <p:cNvSpPr/>
          <p:nvPr/>
        </p:nvSpPr>
        <p:spPr>
          <a:xfrm>
            <a:off x="548640" y="2523744"/>
            <a:ext cx="7955280" cy="530352"/>
          </a:xfrm>
          <a:prstGeom prst="roundRect">
            <a:avLst>
              <a:gd name="adj" fmla="val 20690"/>
            </a:avLst>
          </a:prstGeom>
          <a:solidFill>
            <a:srgbClr val="FFFFFF"/>
          </a:solidFill>
          <a:ln w="9525">
            <a:solidFill>
              <a:srgbClr val="E6DCC6"/>
            </a:solidFill>
            <a:prstDash val="solid"/>
          </a:ln>
        </p:spPr>
      </p:sp>
      <p:sp>
        <p:nvSpPr>
          <p:cNvPr id="13" name="Text 11"/>
          <p:cNvSpPr txBox="1"/>
          <p:nvPr/>
        </p:nvSpPr>
        <p:spPr>
          <a:xfrm>
            <a:off x="777240" y="2523744"/>
            <a:ext cx="457200" cy="530352"/>
          </a:xfrm>
          <a:prstGeom prst="rect">
            <a:avLst/>
          </a:prstGeom>
          <a:noFill/>
          <a:ln/>
        </p:spPr>
        <p:txBody>
          <a:bodyPr wrap="square" lIns="0" tIns="0" rIns="0" bIns="0" rtlCol="0" anchor="ctr"/>
          <a:lstStyle/>
          <a:p>
            <a:pPr indent="0" marL="0">
              <a:buNone/>
            </a:pPr>
            <a:r>
              <a:rPr lang="en-US" sz="1800" b="1" dirty="0">
                <a:solidFill>
                  <a:srgbClr val="F2A33A"/>
                </a:solidFill>
                <a:latin typeface="Sora" pitchFamily="34" charset="0"/>
                <a:ea typeface="Sora" pitchFamily="34" charset="-122"/>
                <a:cs typeface="Sora" pitchFamily="34" charset="-120"/>
              </a:rPr>
              <a:t>3</a:t>
            </a:r>
            <a:endParaRPr lang="en-US" sz="1800" dirty="0"/>
          </a:p>
        </p:txBody>
      </p:sp>
      <p:sp>
        <p:nvSpPr>
          <p:cNvPr id="14" name="Text 12"/>
          <p:cNvSpPr txBox="1"/>
          <p:nvPr/>
        </p:nvSpPr>
        <p:spPr>
          <a:xfrm>
            <a:off x="1371600" y="2523744"/>
            <a:ext cx="2194560" cy="530352"/>
          </a:xfrm>
          <a:prstGeom prst="rect">
            <a:avLst/>
          </a:prstGeom>
          <a:noFill/>
          <a:ln/>
        </p:spPr>
        <p:txBody>
          <a:bodyPr wrap="square" lIns="0" tIns="0" rIns="0" bIns="0" rtlCol="0" anchor="ctr"/>
          <a:lstStyle/>
          <a:p>
            <a:pPr indent="0" marL="0">
              <a:buNone/>
            </a:pPr>
            <a:r>
              <a:rPr lang="en-US" sz="1300" b="1" dirty="0">
                <a:solidFill>
                  <a:srgbClr val="0B1F3A"/>
                </a:solidFill>
              </a:rPr>
              <a:t>Buy and Store</a:t>
            </a:r>
            <a:endParaRPr lang="en-US" sz="1300" dirty="0"/>
          </a:p>
        </p:txBody>
      </p:sp>
      <p:sp>
        <p:nvSpPr>
          <p:cNvPr id="15" name="Text 13"/>
          <p:cNvSpPr txBox="1"/>
          <p:nvPr/>
        </p:nvSpPr>
        <p:spPr>
          <a:xfrm>
            <a:off x="3566160" y="2523744"/>
            <a:ext cx="4754880" cy="530352"/>
          </a:xfrm>
          <a:prstGeom prst="rect">
            <a:avLst/>
          </a:prstGeom>
          <a:noFill/>
          <a:ln/>
        </p:spPr>
        <p:txBody>
          <a:bodyPr wrap="square" lIns="0" tIns="0" rIns="0" bIns="0" rtlCol="0" anchor="ctr"/>
          <a:lstStyle/>
          <a:p>
            <a:pPr indent="0" marL="0">
              <a:buNone/>
            </a:pPr>
            <a:r>
              <a:rPr lang="en-US" sz="1100" dirty="0">
                <a:solidFill>
                  <a:srgbClr val="5B6B7F"/>
                </a:solidFill>
              </a:rPr>
              <a:t>Segment suppliers. Design flows and networks.</a:t>
            </a:r>
            <a:endParaRPr lang="en-US" sz="1100" dirty="0"/>
          </a:p>
        </p:txBody>
      </p:sp>
      <p:sp>
        <p:nvSpPr>
          <p:cNvPr id="16" name="Shape 14"/>
          <p:cNvSpPr/>
          <p:nvPr/>
        </p:nvSpPr>
        <p:spPr>
          <a:xfrm>
            <a:off x="548640" y="3145536"/>
            <a:ext cx="7955280" cy="530352"/>
          </a:xfrm>
          <a:prstGeom prst="roundRect">
            <a:avLst>
              <a:gd name="adj" fmla="val 20690"/>
            </a:avLst>
          </a:prstGeom>
          <a:solidFill>
            <a:srgbClr val="FFFFFF"/>
          </a:solidFill>
          <a:ln w="9525">
            <a:solidFill>
              <a:srgbClr val="E6DCC6"/>
            </a:solidFill>
            <a:prstDash val="solid"/>
          </a:ln>
        </p:spPr>
      </p:sp>
      <p:sp>
        <p:nvSpPr>
          <p:cNvPr id="17" name="Text 15"/>
          <p:cNvSpPr txBox="1"/>
          <p:nvPr/>
        </p:nvSpPr>
        <p:spPr>
          <a:xfrm>
            <a:off x="777240" y="3145536"/>
            <a:ext cx="457200" cy="530352"/>
          </a:xfrm>
          <a:prstGeom prst="rect">
            <a:avLst/>
          </a:prstGeom>
          <a:noFill/>
          <a:ln/>
        </p:spPr>
        <p:txBody>
          <a:bodyPr wrap="square" lIns="0" tIns="0" rIns="0" bIns="0" rtlCol="0" anchor="ctr"/>
          <a:lstStyle/>
          <a:p>
            <a:pPr indent="0" marL="0">
              <a:buNone/>
            </a:pPr>
            <a:r>
              <a:rPr lang="en-US" sz="1800" b="1" dirty="0">
                <a:solidFill>
                  <a:srgbClr val="F2A33A"/>
                </a:solidFill>
                <a:latin typeface="Sora" pitchFamily="34" charset="0"/>
                <a:ea typeface="Sora" pitchFamily="34" charset="-122"/>
                <a:cs typeface="Sora" pitchFamily="34" charset="-120"/>
              </a:rPr>
              <a:t>4</a:t>
            </a:r>
            <a:endParaRPr lang="en-US" sz="1800" dirty="0"/>
          </a:p>
        </p:txBody>
      </p:sp>
      <p:sp>
        <p:nvSpPr>
          <p:cNvPr id="18" name="Text 16"/>
          <p:cNvSpPr txBox="1"/>
          <p:nvPr/>
        </p:nvSpPr>
        <p:spPr>
          <a:xfrm>
            <a:off x="1371600" y="3145536"/>
            <a:ext cx="2194560" cy="530352"/>
          </a:xfrm>
          <a:prstGeom prst="rect">
            <a:avLst/>
          </a:prstGeom>
          <a:noFill/>
          <a:ln/>
        </p:spPr>
        <p:txBody>
          <a:bodyPr wrap="square" lIns="0" tIns="0" rIns="0" bIns="0" rtlCol="0" anchor="ctr"/>
          <a:lstStyle/>
          <a:p>
            <a:pPr indent="0" marL="0">
              <a:buNone/>
            </a:pPr>
            <a:r>
              <a:rPr lang="en-US" sz="1300" b="1" dirty="0">
                <a:solidFill>
                  <a:srgbClr val="0B1F3A"/>
                </a:solidFill>
              </a:rPr>
              <a:t>Move and Cross the Border</a:t>
            </a:r>
            <a:endParaRPr lang="en-US" sz="1300" dirty="0"/>
          </a:p>
        </p:txBody>
      </p:sp>
      <p:sp>
        <p:nvSpPr>
          <p:cNvPr id="19" name="Text 17"/>
          <p:cNvSpPr txBox="1"/>
          <p:nvPr/>
        </p:nvSpPr>
        <p:spPr>
          <a:xfrm>
            <a:off x="3566160" y="3145536"/>
            <a:ext cx="4754880" cy="530352"/>
          </a:xfrm>
          <a:prstGeom prst="rect">
            <a:avLst/>
          </a:prstGeom>
          <a:noFill/>
          <a:ln/>
        </p:spPr>
        <p:txBody>
          <a:bodyPr wrap="square" lIns="0" tIns="0" rIns="0" bIns="0" rtlCol="0" anchor="ctr"/>
          <a:lstStyle/>
          <a:p>
            <a:pPr indent="0" marL="0">
              <a:buNone/>
            </a:pPr>
            <a:r>
              <a:rPr lang="en-US" sz="1100" dirty="0">
                <a:solidFill>
                  <a:srgbClr val="5B6B7F"/>
                </a:solidFill>
              </a:rPr>
              <a:t>Choose modes, read quotes, use Incoterms, cost duty and VAT.</a:t>
            </a:r>
            <a:endParaRPr lang="en-US" sz="1100" dirty="0"/>
          </a:p>
        </p:txBody>
      </p:sp>
      <p:sp>
        <p:nvSpPr>
          <p:cNvPr id="20" name="Shape 18"/>
          <p:cNvSpPr/>
          <p:nvPr/>
        </p:nvSpPr>
        <p:spPr>
          <a:xfrm>
            <a:off x="548640" y="3767328"/>
            <a:ext cx="7955280" cy="530352"/>
          </a:xfrm>
          <a:prstGeom prst="roundRect">
            <a:avLst>
              <a:gd name="adj" fmla="val 20690"/>
            </a:avLst>
          </a:prstGeom>
          <a:solidFill>
            <a:srgbClr val="FFFFFF"/>
          </a:solidFill>
          <a:ln w="9525">
            <a:solidFill>
              <a:srgbClr val="E6DCC6"/>
            </a:solidFill>
            <a:prstDash val="solid"/>
          </a:ln>
        </p:spPr>
      </p:sp>
      <p:sp>
        <p:nvSpPr>
          <p:cNvPr id="21" name="Text 19"/>
          <p:cNvSpPr txBox="1"/>
          <p:nvPr/>
        </p:nvSpPr>
        <p:spPr>
          <a:xfrm>
            <a:off x="777240" y="3767328"/>
            <a:ext cx="457200" cy="530352"/>
          </a:xfrm>
          <a:prstGeom prst="rect">
            <a:avLst/>
          </a:prstGeom>
          <a:noFill/>
          <a:ln/>
        </p:spPr>
        <p:txBody>
          <a:bodyPr wrap="square" lIns="0" tIns="0" rIns="0" bIns="0" rtlCol="0" anchor="ctr"/>
          <a:lstStyle/>
          <a:p>
            <a:pPr indent="0" marL="0">
              <a:buNone/>
            </a:pPr>
            <a:r>
              <a:rPr lang="en-US" sz="1800" b="1" dirty="0">
                <a:solidFill>
                  <a:srgbClr val="F2A33A"/>
                </a:solidFill>
                <a:latin typeface="Sora" pitchFamily="34" charset="0"/>
                <a:ea typeface="Sora" pitchFamily="34" charset="-122"/>
                <a:cs typeface="Sora" pitchFamily="34" charset="-120"/>
              </a:rPr>
              <a:t>5</a:t>
            </a:r>
            <a:endParaRPr lang="en-US" sz="1800" dirty="0"/>
          </a:p>
        </p:txBody>
      </p:sp>
      <p:sp>
        <p:nvSpPr>
          <p:cNvPr id="22" name="Text 20"/>
          <p:cNvSpPr txBox="1"/>
          <p:nvPr/>
        </p:nvSpPr>
        <p:spPr>
          <a:xfrm>
            <a:off x="1371600" y="3767328"/>
            <a:ext cx="2194560" cy="530352"/>
          </a:xfrm>
          <a:prstGeom prst="rect">
            <a:avLst/>
          </a:prstGeom>
          <a:noFill/>
          <a:ln/>
        </p:spPr>
        <p:txBody>
          <a:bodyPr wrap="square" lIns="0" tIns="0" rIns="0" bIns="0" rtlCol="0" anchor="ctr"/>
          <a:lstStyle/>
          <a:p>
            <a:pPr indent="0" marL="0">
              <a:buNone/>
            </a:pPr>
            <a:r>
              <a:rPr lang="en-US" sz="1300" b="1" dirty="0">
                <a:solidFill>
                  <a:srgbClr val="0B1F3A"/>
                </a:solidFill>
              </a:rPr>
              <a:t>Get Paid, Stay Standing</a:t>
            </a:r>
            <a:endParaRPr lang="en-US" sz="1300" dirty="0"/>
          </a:p>
        </p:txBody>
      </p:sp>
      <p:sp>
        <p:nvSpPr>
          <p:cNvPr id="23" name="Text 21"/>
          <p:cNvSpPr txBox="1"/>
          <p:nvPr/>
        </p:nvSpPr>
        <p:spPr>
          <a:xfrm>
            <a:off x="3566160" y="3767328"/>
            <a:ext cx="4754880" cy="530352"/>
          </a:xfrm>
          <a:prstGeom prst="rect">
            <a:avLst/>
          </a:prstGeom>
          <a:noFill/>
          <a:ln/>
        </p:spPr>
        <p:txBody>
          <a:bodyPr wrap="square" lIns="0" tIns="0" rIns="0" bIns="0" rtlCol="0" anchor="ctr"/>
          <a:lstStyle/>
          <a:p>
            <a:pPr indent="0" marL="0">
              <a:buNone/>
            </a:pPr>
            <a:r>
              <a:rPr lang="en-US" sz="1100" dirty="0">
                <a:solidFill>
                  <a:srgbClr val="5B6B7F"/>
                </a:solidFill>
              </a:rPr>
              <a:t>Match payment to risk. Build resilience.</a:t>
            </a:r>
            <a:endParaRPr lang="en-US" sz="11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sp>
        <p:nvSpPr>
          <p:cNvPr id="2" name="Text 0"/>
          <p:cNvSpPr txBox="1"/>
          <p:nvPr/>
        </p:nvSpPr>
        <p:spPr>
          <a:xfrm>
            <a:off x="548640" y="548640"/>
            <a:ext cx="5486400" cy="274320"/>
          </a:xfrm>
          <a:prstGeom prst="rect">
            <a:avLst/>
          </a:prstGeom>
          <a:noFill/>
          <a:ln/>
        </p:spPr>
        <p:txBody>
          <a:bodyPr wrap="square" lIns="0" tIns="0" rIns="0" bIns="0" rtlCol="0" anchor="t"/>
          <a:lstStyle/>
          <a:p>
            <a:pPr indent="0" marL="0">
              <a:buNone/>
            </a:pPr>
            <a:r>
              <a:rPr lang="en-US" sz="1000" b="1" spc="300" kern="0" dirty="0">
                <a:solidFill>
                  <a:srgbClr val="F2A33A"/>
                </a:solidFill>
              </a:rPr>
              <a:t>THANK YOU</a:t>
            </a:r>
            <a:endParaRPr lang="en-US" sz="1000" dirty="0"/>
          </a:p>
        </p:txBody>
      </p:sp>
      <p:sp>
        <p:nvSpPr>
          <p:cNvPr id="3" name="Text 1"/>
          <p:cNvSpPr txBox="1"/>
          <p:nvPr/>
        </p:nvSpPr>
        <p:spPr>
          <a:xfrm>
            <a:off x="548640" y="1188720"/>
            <a:ext cx="7680960" cy="1554480"/>
          </a:xfrm>
          <a:prstGeom prst="rect">
            <a:avLst/>
          </a:prstGeom>
          <a:noFill/>
          <a:ln/>
        </p:spPr>
        <p:txBody>
          <a:bodyPr wrap="square" lIns="0" tIns="0" rIns="0" bIns="0" rtlCol="0" anchor="t"/>
          <a:lstStyle/>
          <a:p>
            <a:pPr indent="0" marL="0">
              <a:buNone/>
            </a:pPr>
            <a:r>
              <a:rPr lang="en-US" sz="3400" b="1" dirty="0">
                <a:solidFill>
                  <a:srgbClr val="FFFFFF"/>
                </a:solidFill>
                <a:latin typeface="Sora" pitchFamily="34" charset="0"/>
                <a:ea typeface="Sora" pitchFamily="34" charset="-122"/>
                <a:cs typeface="Sora" pitchFamily="34" charset="-120"/>
              </a:rPr>
              <a:t>Learn SCM is free because knowledge should be shared.</a:t>
            </a:r>
            <a:endParaRPr lang="en-US" sz="3400" dirty="0"/>
          </a:p>
        </p:txBody>
      </p:sp>
      <p:sp>
        <p:nvSpPr>
          <p:cNvPr id="4" name="Text 2"/>
          <p:cNvSpPr txBox="1"/>
          <p:nvPr/>
        </p:nvSpPr>
        <p:spPr>
          <a:xfrm>
            <a:off x="548640" y="3108960"/>
            <a:ext cx="4846320" cy="914400"/>
          </a:xfrm>
          <a:prstGeom prst="rect">
            <a:avLst/>
          </a:prstGeom>
          <a:noFill/>
          <a:ln/>
        </p:spPr>
        <p:txBody>
          <a:bodyPr wrap="square" lIns="0" tIns="0" rIns="0" bIns="0" rtlCol="0" anchor="t"/>
          <a:lstStyle/>
          <a:p>
            <a:pPr indent="0" marL="0">
              <a:buNone/>
            </a:pPr>
            <a:r>
              <a:rPr lang="en-US" sz="1600" dirty="0">
                <a:solidFill>
                  <a:srgbClr val="C9D6E3"/>
                </a:solidFill>
              </a:rPr>
              <a:t>Share it forward. Tell a colleague. Teach one thing you learned this week.</a:t>
            </a:r>
            <a:endParaRPr lang="en-US" sz="1600" dirty="0"/>
          </a:p>
        </p:txBody>
      </p:sp>
      <p:sp>
        <p:nvSpPr>
          <p:cNvPr id="5" name="Shape 3"/>
          <p:cNvSpPr/>
          <p:nvPr/>
        </p:nvSpPr>
        <p:spPr>
          <a:xfrm>
            <a:off x="5669280" y="2834640"/>
            <a:ext cx="2926080" cy="1645920"/>
          </a:xfrm>
          <a:prstGeom prst="roundRect">
            <a:avLst>
              <a:gd name="adj" fmla="val 6667"/>
            </a:avLst>
          </a:prstGeom>
          <a:solidFill>
            <a:srgbClr val="E9DFC9"/>
          </a:solidFill>
          <a:ln w="15875">
            <a:solidFill>
              <a:srgbClr val="F2A33A"/>
            </a:solidFill>
            <a:prstDash val="dash"/>
          </a:ln>
        </p:spPr>
      </p:sp>
      <p:sp>
        <p:nvSpPr>
          <p:cNvPr id="6" name="Text 4"/>
          <p:cNvSpPr txBox="1"/>
          <p:nvPr/>
        </p:nvSpPr>
        <p:spPr>
          <a:xfrm>
            <a:off x="5669280" y="3337560"/>
            <a:ext cx="2926080" cy="274320"/>
          </a:xfrm>
          <a:prstGeom prst="rect">
            <a:avLst/>
          </a:prstGeom>
          <a:noFill/>
          <a:ln/>
        </p:spPr>
        <p:txBody>
          <a:bodyPr wrap="square" lIns="0" tIns="0" rIns="0" bIns="0" rtlCol="0" anchor="t"/>
          <a:lstStyle/>
          <a:p>
            <a:pPr algn="ctr" indent="0" marL="0">
              <a:buNone/>
            </a:pPr>
            <a:r>
              <a:rPr lang="en-US" sz="1100" b="1" spc="400" kern="0" dirty="0">
                <a:solidFill>
                  <a:srgbClr val="F2A33A"/>
                </a:solidFill>
              </a:rPr>
              <a:t>PHOTO</a:t>
            </a:r>
            <a:endParaRPr lang="en-US" sz="1100" dirty="0"/>
          </a:p>
        </p:txBody>
      </p:sp>
      <p:sp>
        <p:nvSpPr>
          <p:cNvPr id="7" name="Text 5"/>
          <p:cNvSpPr txBox="1"/>
          <p:nvPr/>
        </p:nvSpPr>
        <p:spPr>
          <a:xfrm>
            <a:off x="5852160" y="3657600"/>
            <a:ext cx="2560320" cy="548640"/>
          </a:xfrm>
          <a:prstGeom prst="rect">
            <a:avLst/>
          </a:prstGeom>
          <a:noFill/>
          <a:ln/>
        </p:spPr>
        <p:txBody>
          <a:bodyPr wrap="square" lIns="0" tIns="0" rIns="0" bIns="0" rtlCol="0" anchor="t"/>
          <a:lstStyle/>
          <a:p>
            <a:pPr algn="ctr" indent="0" marL="0">
              <a:buNone/>
            </a:pPr>
            <a:r>
              <a:rPr lang="en-US" sz="1000" dirty="0">
                <a:solidFill>
                  <a:srgbClr val="5B6B7F"/>
                </a:solidFill>
              </a:rPr>
              <a:t>Group of smiling professionals at a networking event after a training session</a:t>
            </a:r>
            <a:endParaRPr lang="en-US" sz="1000" dirty="0"/>
          </a:p>
        </p:txBody>
      </p:sp>
    </p:spTree>
  </p:cSld>
  <p:clrMapOvr>
    <a:masterClrMapping/>
  </p:clrMapOvr>
</p:sld>
</file>

<file path=ppt/theme/theme1.xml><?xml version="1.0" encoding="utf-8"?>
<a:theme xmlns:a="http://schemas.openxmlformats.org/drawingml/2006/main" name="Learn SCM">
  <a:themeElements>
    <a:clrScheme name="Learn SCM">
      <a:dk1>
        <a:srgbClr val="0B1F3A"/>
      </a:dk1>
      <a:lt1>
        <a:srgbClr val="FFFFFF"/>
      </a:lt1>
      <a:dk2>
        <a:srgbClr val="14304F"/>
      </a:dk2>
      <a:lt2>
        <a:srgbClr val="F7F1E6"/>
      </a:lt2>
      <a:accent1>
        <a:srgbClr val="14A3A0"/>
      </a:accent1>
      <a:accent2>
        <a:srgbClr val="F2A33A"/>
      </a:accent2>
      <a:accent3>
        <a:srgbClr val="3B6EA5"/>
      </a:accent3>
      <a:accent4>
        <a:srgbClr val="E4572E"/>
      </a:accent4>
      <a:accent5>
        <a:srgbClr val="7A8CA3"/>
      </a:accent5>
      <a:accent6>
        <a:srgbClr val="DCCFB5"/>
      </a:accent6>
      <a:hlink>
        <a:srgbClr val="14A3A0"/>
      </a:hlink>
      <a:folHlink>
        <a:srgbClr val="7A8CA3"/>
      </a:folHlink>
    </a:clrScheme>
    <a:fontScheme name="Learn SCM">
      <a:majorFont>
        <a:latin typeface="Sor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Inter"/>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26</Slides>
  <Notes>26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26</vt:i4>
      </vt:variant>
    </vt:vector>
  </HeadingPairs>
  <TitlesOfParts>
    <vt:vector size="2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Learn SCM - Module 1: The Map</dc:title>
  <dc:subject>PptxGenJS Presentation</dc:subject>
  <dc:creator>PptxGenJS</dc:creator>
  <cp:lastModifiedBy>PptxGenJS</cp:lastModifiedBy>
  <cp:revision>1</cp:revision>
  <dcterms:created xsi:type="dcterms:W3CDTF">2026-10-02T12:13:21Z</dcterms:created>
  <dcterms:modified xsi:type="dcterms:W3CDTF">2026-10-02T12:13:21Z</dcterms:modified>
</cp:coreProperties>
</file>