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charts/chart1.xml" ContentType="application/vnd.openxmlformats-officedocument.drawingml.chart+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Duty</c:v>
                </c:pt>
              </c:strCache>
            </c:strRef>
          </c:tx>
          <c:spPr>
            <a:solidFill>
              <a:srgbClr val="14A3A0"/>
            </a:solidFill>
            <a:effectLst/>
          </c:spPr>
          <c:invertIfNegative val="0"/>
          <c:dLbls>
            <c:numFmt formatCode="#,##0" sourceLinked="0"/>
            <c:txPr>
              <a:bodyPr/>
              <a:lstStyle/>
              <a:p>
                <a:pPr>
                  <a:defRPr b="0" i="0" strike="noStrike" sz="900" u="none">
                    <a:solidFill>
                      <a:srgbClr val="000000"/>
                    </a:solidFill>
                    <a:latin typeface="Arial"/>
                  </a:defRPr>
                </a:pPr>
              </a:p>
            </c:txPr>
            <c:showLegendKey val="0"/>
            <c:showVal val="1"/>
            <c:showCatName val="0"/>
            <c:showSerName val="0"/>
            <c:showPercent val="0"/>
            <c:showBubbleSize val="0"/>
            <c:showLeaderLines val="0"/>
          </c:dLbls>
          <c:cat>
            <c:multiLvlStrRef>
              <c:f>Sheet1!$A$2:$A$3</c:f>
              <c:multiLvlStrCache>
                <c:ptCount val="2"/>
                <c:lvl>
                  <c:pt idx="0">
                    <c:v>UK example</c:v>
                  </c:pt>
                  <c:pt idx="1">
                    <c:v>UAE example</c:v>
                  </c:pt>
                </c:lvl>
              </c:multiLvlStrCache>
            </c:multiLvlStrRef>
          </c:cat>
          <c:val>
            <c:numRef>
              <c:f>Sheet1!$B$2:$B$3</c:f>
              <c:numCache>
                <c:formatCode>General</c:formatCode>
                <c:ptCount val="2"/>
                <c:pt idx="0">
                  <c:v>434</c:v>
                </c:pt>
                <c:pt idx="1">
                  <c:v>543</c:v>
                </c:pt>
              </c:numCache>
            </c:numRef>
          </c:val>
        </c:ser>
        <c:ser>
          <c:idx val="1"/>
          <c:order val="1"/>
          <c:tx>
            <c:strRef>
              <c:f>Sheet1!$C$1</c:f>
              <c:strCache>
                <c:ptCount val="1"/>
                <c:pt idx="0">
                  <c:v>VAT</c:v>
                </c:pt>
              </c:strCache>
            </c:strRef>
          </c:tx>
          <c:spPr>
            <a:solidFill>
              <a:srgbClr val="F2A33A"/>
            </a:solidFill>
            <a:effectLst/>
          </c:spPr>
          <c:invertIfNegative val="0"/>
          <c:dLbls>
            <c:numFmt formatCode="#,##0" sourceLinked="0"/>
            <c:txPr>
              <a:bodyPr/>
              <a:lstStyle/>
              <a:p>
                <a:pPr>
                  <a:defRPr b="0" i="0" strike="noStrike" sz="900" u="none">
                    <a:solidFill>
                      <a:srgbClr val="000000"/>
                    </a:solidFill>
                    <a:latin typeface="Arial"/>
                  </a:defRPr>
                </a:pPr>
              </a:p>
            </c:txPr>
            <c:showLegendKey val="0"/>
            <c:showVal val="1"/>
            <c:showCatName val="0"/>
            <c:showSerName val="0"/>
            <c:showPercent val="0"/>
            <c:showBubbleSize val="0"/>
            <c:showLeaderLines val="0"/>
          </c:dLbls>
          <c:cat>
            <c:multiLvlStrRef>
              <c:f>Sheet1!$A$2:$A$3</c:f>
              <c:multiLvlStrCache>
                <c:ptCount val="2"/>
                <c:lvl>
                  <c:pt idx="0">
                    <c:v>UK example</c:v>
                  </c:pt>
                  <c:pt idx="1">
                    <c:v>UAE example</c:v>
                  </c:pt>
                </c:lvl>
              </c:multiLvlStrCache>
            </c:multiLvlStrRef>
          </c:cat>
          <c:val>
            <c:numRef>
              <c:f>Sheet1!$C$2:$C$3</c:f>
              <c:numCache>
                <c:formatCode>General</c:formatCode>
                <c:ptCount val="2"/>
                <c:pt idx="0">
                  <c:v>2257</c:v>
                </c:pt>
                <c:pt idx="1">
                  <c:v>570</c:v>
                </c:pt>
              </c:numCache>
            </c:numRef>
          </c:val>
        </c:ser>
        <c:dLbls>
          <c:numFmt formatCode="#,##0" sourceLinked="0"/>
          <c:txPr>
            <a:bodyPr/>
            <a:lstStyle/>
            <a:p>
              <a:pPr>
                <a:defRPr b="0" i="0" strike="noStrike" sz="900" u="none">
                  <a:solidFill>
                    <a:srgbClr val="000000"/>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B7F"/>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6DCC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B6B7F"/>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9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Welcome back. Ask: "Which border has caused you the most delay?" Take two answers.
SAY: "Today the goods meet the border. Two things decide what happens: the Incoterm in the contract (who does what, who bears risk) and customs (what you owe). We use the UK as the baseline and show the UAE next to it."
CAUTION: rules change. Check current official sources before teaching. Not legal or tax advice.
PHOTO BOX: Stacked containers at a port with customs inspection area and a customs officer with a clipboard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RECAP: Move gave freight modes and quotes; today decides who pays for which part and what is owed at the border.
OUTCOMES: say aloud.
NOTE: we use UK rules as the baseline and add the UAE equivalent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COLLECT guesses. Hold the reveal; we compute a worked example later: about 25 percent in the UK example and about 10 percent in the UAE example, though VAT is usually recoverable by registered businesses.
POINT: duty is a cost; VAT is mostly a cash-flow item. Mixing them up distorts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"Customs is not trying to slow you down; it is doing these jobs."
COLLECT: duty (tariff) and import VAT. PROTECT: standards and bans. CONTROL: dual-use goods, sanctions, product safety.
KEY POINT: a complete, accurate declaration is the fastest way through. Errors cause holds.
ASK: "What has held up your cargo?" Typical: missing documents, wrong code, undervaluation queries.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"Think of them as two systems doing the same job."
UK: HMRC; CDS replaced the older CHIEF system; an EORI (Economic Operator Registration and Identification) number is needed to import. UAE: customs is run federally and by emirate; the Federal Authority for Identity, Citizenship, Customs and Port Security oversees at federal level (verify current naming); emirate bodies operate the ports; importers need a customs client code and a trade licence. Dubai Customs uses the Mirsal 2 system; other emirates use their own platforms.
VERIFY: confirm all names and requirements with official sites before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"Incoterms are optional contract terms; they only apply if you write them in."
WRITE IT RIGHT: "FCA Shenzhen factory, Incoterms 2020". The named place matters because risk transfers there.
THEY DO NOT: decide when title passes or what happens on non-payment; that is the contract and payment terms (Module 8).
FACT CHECK: Incoterms 2020 remains the edition in force; verify with ICC in case a newer edition is announced.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"Eleven terms; two groups. Seven work for any mode including containers; four are for non-containerised sea cargo."
EXW (Ex Works): buyer does almost everything. FCA (Free Carrier): seller hands over to the buyer's carrier. CPT/CIP: seller pays carriage (CIP adds insurance). DAP/DPU/DDP: seller delivers to destination; DPU unloads; DDP includes import clearance and duties.
SEA: FAS, FOB, CFR, CIF are for bulk or breakbulk, not usually containers.
COMMON ERROR: using FOB for containers; FCA fits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"Risk and cost transfer at different points for CPT and CIP: the seller pays to the destination but risk passes early."
EXAMPLE: CIP Jebel Ali. Seller pays freight and insurance to Jebel Ali; if goods are damaged at sea, the buyer bears risk but claims on the seller-arranged insurance.
CIP INSURANCE: highest cover (Institute Cargo Clauses A) in 2020; CIF requires minimum cover (C).
ASK: "Which of these does your company use most, and do you know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SUGGESTED ANSWERS: 1 EXW (or FCA if buyer wants seller to clear export). 2 DPU. 3 DDP (warn about the seller's import obligations and VAT registration). 4 CIP Jebel Ali.
DEBRIEF: ask why not FOB for a container; FOB assumes loading on the vessel, which does not fit container handling at terminals.
TIP: after each answer ask who bears risk if the container falls from the crane at origin.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"If your reference syllabus teaches 2010 it is out of date."
FCA CHANGE: helps sellers paid by letter of credit who need an on-board bill of lading, which is a Module 8 link.
KEEP IT BRIEF: awareness only.
ASK: "Does your contract state Incoterms 2020 or an older edition?" Often unspecified.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"Most disputes come from misusing terms."
DDP: seller may need local registration; it sometimes fails in practice and the buyer ends up handling it anyway.
EXW: the buyer handles export formalities in the seller's country; difficult without local presence.
PROBE: "Which of these have you seen go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"There is no best term. There is a best fit for your skills and leverage."
EXAMPLE: Dune &amp; Co. has a strong forwarder in Dubai and wants to control freight and customs: FCA origin is attractive. An inexperienced importer might prefer DAP.
LINK: Buy; RFQs must state the Incoterm.
ASK: "What would you choose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"The Harmonized System is the global product code. The first six digits are the same everywhere; each country adds more."
UK: commodity codes have ten digits in the UK Global Tariff. UAE and GCC: the GCC tariff uses more digits than six; reports say 12-digit codes are being phased in on mainland imports from 2026; verify current status.
TIP: classification errors are a common audit finding; use binding rulings where possible.
EXAMPLE: classify the air fryer; share the heading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"Duty is charged on customs value, not just the invoice price."
CIF = Cost, Insurance and Freight. If you buy FCA, the freight and insurance still get added to the customs value in most systems.
UAE: duty on the CIF value of goods from outside the customs union; VAT on CIF plus duty.
UK: duty on customs value; import VAT on value plus duty and, in most cases, other costs to the first destination.
WARNING: undervaluation is a serious compliance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"Most importers use a customs broker to submit the declaration in CDS."
PVA: postponed VAT accounting lets a VAT-registered importer declare and reclaim import VAT on the same VAT return instead of paying at the border; useful for cash flow.
DOCUMENTS: invoice, packing list, transport document; origin evidence for preference.
VERIFY: check GOV.UK for any current changes before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"The UAE steps are similar."
CUSTOMS CLIENT CODE: needed to lodge declarations. DECLARATION: via the emirate's system (Dubai uses Mirsal 2).
DUTY: usually 5 percent on CIF value for goods from outside the customs union; some items differ (for example certain exempt, higher-rated or special items; verify).
VAT: 5 percent on CIF plus duty; registered importers account for it on the VAT return.
GCC: intended principle is duty paid once; verify current practice for transit.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"Same logic, different numbers."
HIGHLIGHT: UK VAT is 20 percent standard-rated; the UAE is 5 percent. Both usually recoverable by a VAT-registered business.
CAUTION: rates and codes change; teach the structure and check numbers.
ASK: "Does your business pay duty or only VAT? Where does it show in your costing?"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
SAY: "Same goods, same price. Let us compute what is owed."
NUMBERS: the UK duty rate of 4 percent is an ILLUSTRATION, not the real rate for any product; look up the actual commodity code rate. UK duty 434, VAT 2257. UAE duty at 5 percent 543, VAT 570.
KEY LESSON: VAT is large but usually recoverable; duty stays in your landed cost. A registered business should cost the product including duty and excluding recoverable VAT.
CASH FLOW: UK PVA avoids cash at the border; check UAE alternatives such as VAT deferral schemes in free zones or approved arrangements.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"Notice duty is similar in size, while VAT is much larger in the UK because of the 20 percent rate."
POINT: look at what is recoverable. For a registered business, VAT affects cash flow, not cost.
CAUTION: UK duty rate is assumed for illustration only.
ASK: "What would change if the product were exempt, or sold from a free zone?"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"Free zones are central to UAE trade. They give flexibility for stock held for re-export."
UK PARALLEL: freeports, customs warehousing and inward processing relief offer similar suspensions; names differ.
RULES: licensing, documentation and exit procedures; moving goods into the mainland triggers duty and VAT. Verify rules with the zone authority.
LINK: Module 5 location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"Customs matches these documents. Mismatches cause holds."
CONSISTENCY: names, quantities, descriptions and values must agree across documents.
CERTIFICATE OF ORIGIN: in the UAE, chambers of commerce often issue or attest; check requirements for the destination.
LINK: Module 8, where the same documents decide whether a bank pays.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"Fines, seizures and reputational damage are real risks."
RECORDS: keep import records for the period required by law; the periods differ by country, so check.
SANCTIONS: screen all parties; ask your compliance team.
CAUTION: this is awareness only; not legal advice.
ASK: "Does your company have a customs compliance 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 min (2 brief, 6 work, 2 debrief).
ANSWERS: CIF = 21,600. Duty 5% = 1,080. VAT 5% on (21,600 + 1,080) = 1,134. Landed cost ex-VAT = 21,600 + 1,080 = 22,680. At 10% duty: duty = 2,160, landed cost 23,760 (about 1,080 more).
KEY POINT: VAT is recoverable for a registered business; duty is not.
DEBRIEF: ask how this changes the supplier choice from Module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20 min (3 brief, 10 work, 7 playback).
SETUP: breakout rooms of three or four.
BRIEF: Dune &amp; Co. buys 5,000 fryers from China and sells in the UAE; they have a strong Dubai forwarder.
EXPECT: FCA origin or CIP Jebel Ali (or alternative port); invoice, packing list, bill of lading, certificate of origin; duty 5 percent on CIF and VAT 5 percent; awareness that routing changes affect risk and cost under the term.
LISTEN FOR: a group that names the exact place; a group that raises insurance.
DEBRIEF: one group presents; ask others to challenge.
PHOTO BOX: Logistics team around a table reviewing customs documents and a laptop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REVISIT THE WARM-UP: "What do you owe at the border?" Ask who would revise their answer.
ASK: one action each. FEEDBACK prompt.
THANK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
SAY: "The final module. First, how money moves in international trade. Then we put everything you have learned under pressure."
HOMEWORK (optional): think about the worst disruption you have faced; bring it to the simulation.
PHOTO BOX: Handshake over a trade finance document with a ship in the background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1E6"/>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DCCFB5"/>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5B6B7F"/>
                </a:solidFill>
              </a:rPr>
              <a:t>LEARN SCM  ·  MODULE 1</a:t>
            </a:r>
            <a:endParaRPr lang="en-US" sz="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3B5272"/>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9FB3C8"/>
                </a:solidFill>
              </a:rPr>
              <a:t>LEARN SCM  ·  MODULE 1</a:t>
            </a:r>
            <a:endParaRPr lang="en-US" sz="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852160" y="640080"/>
            <a:ext cx="2743200" cy="3566160"/>
          </a:xfrm>
          <a:prstGeom prst="roundRect">
            <a:avLst>
              <a:gd name="adj" fmla="val 4000"/>
            </a:avLst>
          </a:prstGeom>
          <a:solidFill>
            <a:srgbClr val="E9DFC9"/>
          </a:solidFill>
          <a:ln w="15875">
            <a:solidFill>
              <a:srgbClr val="F2A33A"/>
            </a:solidFill>
            <a:prstDash val="dash"/>
          </a:ln>
        </p:spPr>
      </p:sp>
      <p:sp>
        <p:nvSpPr>
          <p:cNvPr id="3" name="Text 1"/>
          <p:cNvSpPr txBox="1"/>
          <p:nvPr/>
        </p:nvSpPr>
        <p:spPr>
          <a:xfrm>
            <a:off x="5852160" y="21031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4" name="Text 2"/>
          <p:cNvSpPr txBox="1"/>
          <p:nvPr/>
        </p:nvSpPr>
        <p:spPr>
          <a:xfrm>
            <a:off x="6035040" y="24231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Stacked containers at a port with customs inspection area and a customs officer with a clipboard</a:t>
            </a:r>
            <a:endParaRPr lang="en-US" sz="1000" dirty="0"/>
          </a:p>
        </p:txBody>
      </p:sp>
      <p:sp>
        <p:nvSpPr>
          <p:cNvPr id="5" name="Text 3"/>
          <p:cNvSpPr txBox="1"/>
          <p:nvPr/>
        </p:nvSpPr>
        <p:spPr>
          <a:xfrm>
            <a:off x="548640" y="640080"/>
            <a:ext cx="5486400" cy="274320"/>
          </a:xfrm>
          <a:prstGeom prst="rect">
            <a:avLst/>
          </a:prstGeom>
          <a:noFill/>
          <a:ln/>
        </p:spPr>
        <p:txBody>
          <a:bodyPr wrap="square" lIns="0" tIns="0" rIns="0" bIns="0" rtlCol="0" anchor="t"/>
          <a:lstStyle/>
          <a:p>
            <a:pPr indent="0" marL="0">
              <a:buNone/>
            </a:pPr>
            <a:r>
              <a:rPr lang="en-US" sz="1000" b="1" spc="400" kern="0" dirty="0">
                <a:solidFill>
                  <a:srgbClr val="F2A33A"/>
                </a:solidFill>
              </a:rPr>
              <a:t>LEARN SCM  ·  FREE FOR EVERYONE</a:t>
            </a:r>
            <a:endParaRPr lang="en-US" sz="1000" dirty="0"/>
          </a:p>
        </p:txBody>
      </p:sp>
      <p:sp>
        <p:nvSpPr>
          <p:cNvPr id="6" name="Text 4"/>
          <p:cNvSpPr txBox="1"/>
          <p:nvPr/>
        </p:nvSpPr>
        <p:spPr>
          <a:xfrm>
            <a:off x="548640" y="1371600"/>
            <a:ext cx="5120640" cy="1005840"/>
          </a:xfrm>
          <a:prstGeom prst="rect">
            <a:avLst/>
          </a:prstGeom>
          <a:noFill/>
          <a:ln/>
        </p:spPr>
        <p:txBody>
          <a:bodyPr wrap="square" lIns="0" tIns="0" rIns="0" bIns="0" rtlCol="0" anchor="t"/>
          <a:lstStyle/>
          <a:p>
            <a:pPr indent="0" marL="0">
              <a:buNone/>
            </a:pPr>
            <a:r>
              <a:rPr lang="en-US" sz="3600" b="1" dirty="0">
                <a:solidFill>
                  <a:srgbClr val="FFFFFF"/>
                </a:solidFill>
                <a:latin typeface="Sora" pitchFamily="34" charset="0"/>
                <a:ea typeface="Sora" pitchFamily="34" charset="-122"/>
                <a:cs typeface="Sora" pitchFamily="34" charset="-120"/>
              </a:rPr>
              <a:t>Cross the Border</a:t>
            </a:r>
            <a:endParaRPr lang="en-US" sz="3600" dirty="0"/>
          </a:p>
        </p:txBody>
      </p:sp>
      <p:sp>
        <p:nvSpPr>
          <p:cNvPr id="7" name="Text 5"/>
          <p:cNvSpPr txBox="1"/>
          <p:nvPr/>
        </p:nvSpPr>
        <p:spPr>
          <a:xfrm>
            <a:off x="548640" y="2468880"/>
            <a:ext cx="4754880" cy="640080"/>
          </a:xfrm>
          <a:prstGeom prst="rect">
            <a:avLst/>
          </a:prstGeom>
          <a:noFill/>
          <a:ln/>
        </p:spPr>
        <p:txBody>
          <a:bodyPr wrap="square" lIns="0" tIns="0" rIns="0" bIns="0" rtlCol="0" anchor="t"/>
          <a:lstStyle/>
          <a:p>
            <a:pPr indent="0" marL="0">
              <a:buNone/>
            </a:pPr>
            <a:r>
              <a:rPr lang="en-US" sz="1600" dirty="0">
                <a:solidFill>
                  <a:srgbClr val="C9D6E3"/>
                </a:solidFill>
              </a:rPr>
              <a:t>Module 7  ·  Incoterms, customs, duty and VAT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Where we are, and where we are going</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Recap</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Goods travel, but who owns the risk on the way?</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Today</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Incoterms, classification, duty and VAT</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By the end</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Pick an Incoterm and estimate landed cost</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You will do</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Match terms to scenarios and cost one shipment</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WARM-UP  ·  4 MIN</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You import goods worth 10,000. What do you owe at the border?</a:t>
            </a:r>
            <a:endParaRPr lang="en-US" sz="3400" dirty="0"/>
          </a:p>
        </p:txBody>
      </p:sp>
      <p:sp>
        <p:nvSpPr>
          <p:cNvPr id="4" name="Text 2"/>
          <p:cNvSpPr txBox="1"/>
          <p:nvPr/>
        </p:nvSpPr>
        <p:spPr>
          <a:xfrm>
            <a:off x="548640" y="3108960"/>
            <a:ext cx="6766560" cy="914400"/>
          </a:xfrm>
          <a:prstGeom prst="rect">
            <a:avLst/>
          </a:prstGeom>
          <a:noFill/>
          <a:ln/>
        </p:spPr>
        <p:txBody>
          <a:bodyPr wrap="square" lIns="0" tIns="0" rIns="0" bIns="0" rtlCol="0" anchor="t"/>
          <a:lstStyle/>
          <a:p>
            <a:pPr indent="0" marL="0">
              <a:buNone/>
            </a:pPr>
            <a:r>
              <a:rPr lang="en-US" sz="1600" dirty="0">
                <a:solidFill>
                  <a:srgbClr val="C9D6E3"/>
                </a:solidFill>
              </a:rPr>
              <a:t>Type a percentage, duty plus VAT, UK or UAE. Gut feel.</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Why customs exist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Four jobs happen at every border.</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Collect</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Duties and taxes on imports.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Protect</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Industries, consumers, health, and the environment.</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Control</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Security, restricted goods, sanctions and statistics.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Who is who: UK vs UAE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14A3A0"/>
          </a:solidFill>
          <a:ln w="12700">
            <a:solidFill>
              <a:srgbClr val="14A3A0"/>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UK baseline</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HMRC runs customs. Declarations go through the Customs Declaration Service (CDS). Importers use an EORI number.</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Tariff: UK Global Tariff</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F2A33A"/>
          </a:solidFill>
          <a:ln w="12700">
            <a:solidFill>
              <a:srgbClr val="F2A33A"/>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UAE equivalent</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Federal customs authority and emirate customs bodies (Dubai Customs, Abu Dhabi Customs and others). Dubai uses Mirsal 2.</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Tariff: GCC common tariff</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Same shipment, two systems. Check which emirate's system applies.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Incoterms in one slide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Rules from the International Chamber of Commerce. Version in force: 2020.</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They define</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Who arranges transport, who bears risk, who clears customs, who pays which costs.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They do not</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Set the price, transfer ownership, or cover payment terms. Those belong in the contract.</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You must</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Choose a term, state the version and name the exact place.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Eleven rules, four families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Any mode, seller light</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EXW, FCA</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Carriage paid</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CPT, CIP</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Delivered</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DAP, DPU, DDP</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Sea and inland waterway only</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FAS, FOB, CFR, CIF</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Where does risk move?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EXW</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At the seller's premises. Buyer loads and exports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FCA</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When goods are handed to the buyer's carrier at the named place</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CPT and CIP</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At handover to the first carrier. Seller still pays carriage to destination</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DAP and DPU</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At the named destination (DPU after unloading)</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DDP</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At destination, with the seller also clearing import</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Which Incoterm?</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8 MIN</a:t>
            </a:r>
            <a:endParaRPr lang="en-US" sz="900" dirty="0"/>
          </a:p>
        </p:txBody>
      </p:sp>
      <p:sp>
        <p:nvSpPr>
          <p:cNvPr id="4" name="Text 2"/>
          <p:cNvSpPr txBox="1"/>
          <p:nvPr/>
        </p:nvSpPr>
        <p:spPr>
          <a:xfrm>
            <a:off x="548640" y="1143000"/>
            <a:ext cx="7498080" cy="365760"/>
          </a:xfrm>
          <a:prstGeom prst="rect">
            <a:avLst/>
          </a:prstGeom>
          <a:noFill/>
          <a:ln/>
        </p:spPr>
        <p:txBody>
          <a:bodyPr wrap="square" lIns="0" tIns="0" rIns="0" bIns="0" rtlCol="0" anchor="t"/>
          <a:lstStyle/>
          <a:p>
            <a:pPr indent="0" marL="0">
              <a:buNone/>
            </a:pPr>
            <a:r>
              <a:rPr lang="en-US" sz="1300" dirty="0">
                <a:solidFill>
                  <a:srgbClr val="5B6B7F"/>
                </a:solidFill>
              </a:rPr>
              <a:t>Type the best term for each scenario.</a:t>
            </a:r>
            <a:endParaRPr lang="en-US" sz="1300" dirty="0"/>
          </a:p>
        </p:txBody>
      </p:sp>
      <p:sp>
        <p:nvSpPr>
          <p:cNvPr id="5" name="Shape 3"/>
          <p:cNvSpPr/>
          <p:nvPr/>
        </p:nvSpPr>
        <p:spPr>
          <a:xfrm>
            <a:off x="548640" y="1691640"/>
            <a:ext cx="3749040" cy="1097280"/>
          </a:xfrm>
          <a:prstGeom prst="roundRect">
            <a:avLst>
              <a:gd name="adj" fmla="val 10000"/>
            </a:avLst>
          </a:prstGeom>
          <a:solidFill>
            <a:srgbClr val="FFFFFF"/>
          </a:solidFill>
          <a:ln w="9525">
            <a:solidFill>
              <a:srgbClr val="E6DCC6"/>
            </a:solidFill>
            <a:prstDash val="solid"/>
          </a:ln>
        </p:spPr>
      </p:sp>
      <p:sp>
        <p:nvSpPr>
          <p:cNvPr id="6" name="Shape 4"/>
          <p:cNvSpPr/>
          <p:nvPr/>
        </p:nvSpPr>
        <p:spPr>
          <a:xfrm>
            <a:off x="731520" y="2011680"/>
            <a:ext cx="457200" cy="457200"/>
          </a:xfrm>
          <a:prstGeom prst="ellipse">
            <a:avLst/>
          </a:prstGeom>
          <a:solidFill>
            <a:srgbClr val="14A3A0"/>
          </a:solidFill>
          <a:ln w="12700">
            <a:solidFill>
              <a:srgbClr val="FFFFFF"/>
            </a:solidFill>
            <a:prstDash val="solid"/>
          </a:ln>
        </p:spPr>
      </p:sp>
      <p:sp>
        <p:nvSpPr>
          <p:cNvPr id="7" name="Text 5"/>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6"/>
          <p:cNvSpPr txBox="1"/>
          <p:nvPr/>
        </p:nvSpPr>
        <p:spPr>
          <a:xfrm>
            <a:off x="137160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Buyer wants to control everything, including export</a:t>
            </a:r>
            <a:endParaRPr lang="en-US" sz="1300" dirty="0"/>
          </a:p>
        </p:txBody>
      </p:sp>
      <p:sp>
        <p:nvSpPr>
          <p:cNvPr id="9" name="Shape 7"/>
          <p:cNvSpPr/>
          <p:nvPr/>
        </p:nvSpPr>
        <p:spPr>
          <a:xfrm>
            <a:off x="4480560" y="1691640"/>
            <a:ext cx="3749040" cy="1097280"/>
          </a:xfrm>
          <a:prstGeom prst="roundRect">
            <a:avLst>
              <a:gd name="adj" fmla="val 10000"/>
            </a:avLst>
          </a:prstGeom>
          <a:solidFill>
            <a:srgbClr val="FFFFFF"/>
          </a:solidFill>
          <a:ln w="9525">
            <a:solidFill>
              <a:srgbClr val="E6DCC6"/>
            </a:solidFill>
            <a:prstDash val="solid"/>
          </a:ln>
        </p:spPr>
      </p:sp>
      <p:sp>
        <p:nvSpPr>
          <p:cNvPr id="10" name="Shape 8"/>
          <p:cNvSpPr/>
          <p:nvPr/>
        </p:nvSpPr>
        <p:spPr>
          <a:xfrm>
            <a:off x="4663440" y="2011680"/>
            <a:ext cx="457200" cy="457200"/>
          </a:xfrm>
          <a:prstGeom prst="ellipse">
            <a:avLst/>
          </a:prstGeom>
          <a:solidFill>
            <a:srgbClr val="14A3A0"/>
          </a:solidFill>
          <a:ln w="12700">
            <a:solidFill>
              <a:srgbClr val="FFFFFF"/>
            </a:solidFill>
            <a:prstDash val="solid"/>
          </a:ln>
        </p:spPr>
      </p:sp>
      <p:sp>
        <p:nvSpPr>
          <p:cNvPr id="11" name="Text 9"/>
          <p:cNvSpPr txBox="1"/>
          <p:nvPr/>
        </p:nvSpPr>
        <p:spPr>
          <a:xfrm>
            <a:off x="46634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10"/>
          <p:cNvSpPr txBox="1"/>
          <p:nvPr/>
        </p:nvSpPr>
        <p:spPr>
          <a:xfrm>
            <a:off x="530352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Seller delivers to our Dubai warehouse, unloaded</a:t>
            </a:r>
            <a:endParaRPr lang="en-US" sz="1300" dirty="0"/>
          </a:p>
        </p:txBody>
      </p:sp>
      <p:sp>
        <p:nvSpPr>
          <p:cNvPr id="13" name="Shape 11"/>
          <p:cNvSpPr/>
          <p:nvPr/>
        </p:nvSpPr>
        <p:spPr>
          <a:xfrm>
            <a:off x="548640" y="2971800"/>
            <a:ext cx="3749040" cy="1097280"/>
          </a:xfrm>
          <a:prstGeom prst="roundRect">
            <a:avLst>
              <a:gd name="adj" fmla="val 10000"/>
            </a:avLst>
          </a:prstGeom>
          <a:solidFill>
            <a:srgbClr val="FFFFFF"/>
          </a:solidFill>
          <a:ln w="9525">
            <a:solidFill>
              <a:srgbClr val="E6DCC6"/>
            </a:solidFill>
            <a:prstDash val="solid"/>
          </a:ln>
        </p:spPr>
      </p:sp>
      <p:sp>
        <p:nvSpPr>
          <p:cNvPr id="14" name="Shape 12"/>
          <p:cNvSpPr/>
          <p:nvPr/>
        </p:nvSpPr>
        <p:spPr>
          <a:xfrm>
            <a:off x="731520" y="3291840"/>
            <a:ext cx="457200" cy="457200"/>
          </a:xfrm>
          <a:prstGeom prst="ellipse">
            <a:avLst/>
          </a:prstGeom>
          <a:solidFill>
            <a:srgbClr val="14A3A0"/>
          </a:solidFill>
          <a:ln w="12700">
            <a:solidFill>
              <a:srgbClr val="FFFFFF"/>
            </a:solidFill>
            <a:prstDash val="solid"/>
          </a:ln>
        </p:spPr>
      </p:sp>
      <p:sp>
        <p:nvSpPr>
          <p:cNvPr id="15" name="Text 13"/>
          <p:cNvSpPr txBox="1"/>
          <p:nvPr/>
        </p:nvSpPr>
        <p:spPr>
          <a:xfrm>
            <a:off x="73152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6" name="Text 14"/>
          <p:cNvSpPr txBox="1"/>
          <p:nvPr/>
        </p:nvSpPr>
        <p:spPr>
          <a:xfrm>
            <a:off x="137160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Seller handles everything including import duty</a:t>
            </a:r>
            <a:endParaRPr lang="en-US" sz="1300" dirty="0"/>
          </a:p>
        </p:txBody>
      </p:sp>
      <p:sp>
        <p:nvSpPr>
          <p:cNvPr id="17" name="Shape 15"/>
          <p:cNvSpPr/>
          <p:nvPr/>
        </p:nvSpPr>
        <p:spPr>
          <a:xfrm>
            <a:off x="4480560" y="2971800"/>
            <a:ext cx="3749040" cy="1097280"/>
          </a:xfrm>
          <a:prstGeom prst="roundRect">
            <a:avLst>
              <a:gd name="adj" fmla="val 10000"/>
            </a:avLst>
          </a:prstGeom>
          <a:solidFill>
            <a:srgbClr val="FFFFFF"/>
          </a:solidFill>
          <a:ln w="9525">
            <a:solidFill>
              <a:srgbClr val="E6DCC6"/>
            </a:solidFill>
            <a:prstDash val="solid"/>
          </a:ln>
        </p:spPr>
      </p:sp>
      <p:sp>
        <p:nvSpPr>
          <p:cNvPr id="18" name="Shape 16"/>
          <p:cNvSpPr/>
          <p:nvPr/>
        </p:nvSpPr>
        <p:spPr>
          <a:xfrm>
            <a:off x="4663440" y="3291840"/>
            <a:ext cx="457200" cy="457200"/>
          </a:xfrm>
          <a:prstGeom prst="ellipse">
            <a:avLst/>
          </a:prstGeom>
          <a:solidFill>
            <a:srgbClr val="14A3A0"/>
          </a:solidFill>
          <a:ln w="12700">
            <a:solidFill>
              <a:srgbClr val="FFFFFF"/>
            </a:solidFill>
            <a:prstDash val="solid"/>
          </a:ln>
        </p:spPr>
      </p:sp>
      <p:sp>
        <p:nvSpPr>
          <p:cNvPr id="19" name="Text 17"/>
          <p:cNvSpPr txBox="1"/>
          <p:nvPr/>
        </p:nvSpPr>
        <p:spPr>
          <a:xfrm>
            <a:off x="466344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0" name="Text 18"/>
          <p:cNvSpPr txBox="1"/>
          <p:nvPr/>
        </p:nvSpPr>
        <p:spPr>
          <a:xfrm>
            <a:off x="530352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Containers from China, seller pays freight to Jebel Ali, insured</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What changed in 2020</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DPU replaces DAT</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Delivered at Place Unloaded; any named place, not only terminals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CIP needs top insurance</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Institute Cargo Clauses (A)</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FCA and bills of lading</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Buyer can require an on-board bill of lading from the carrier</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Own transport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FCA, DAP, DPU, DDP can use your own vehicles</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Security duties</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Clearer allocation in each rule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Common traps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No named place</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"FOB China" means nothing; name the port</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Wrong rule for container</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FOB, CFR, CIF are for non-containerised sea</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DDP surprise</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Seller must register and clear in your country</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EXW and export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Buyer clears export, often impossible abroad</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Mixing with payment</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Incoterms do not say who pays when</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Picking the right term</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Match the term to capability and control.</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Control</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Strong forwarder? Take more (FCA, EXW). Limited? Let the seller do more (CIP, DAP).</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Trust and risk</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If you do not trust the seller's carrier choice, hold the transport.</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Cost view</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Compare quotes under the same Incoterm; otherwise it is apples to oranges.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Classifying goods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Every product gets a code. The code sets the duty.</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Describe</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What is it, made of, used for?</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Chapter</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Find the HS chapter</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Heading</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Narrow to the heading</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Code</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Add national digits</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Check</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Tariff, notes, rulings</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Six digits are global. Countries add their own after that.</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Customs value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Transaction value</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Price actually paid or payable</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Add</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Freight, insurance and some other costs to the border or port of import</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UK</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Value to the UK border; VAT also on duty</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UAE</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CIF value at the first point of entry</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Importing into the UK</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Baseline process.</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EORI</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Register to import</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Classify</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Commodity code</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Declare</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Via CDS, usually by broker</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Pay</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Duty, VAT or PVA</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Release</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Goods cleared</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VAT-registered importers can account for import VAT on their return (PVA).</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Importing into the UAE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Equivalent process.</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Licence</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Trade licence and customs code</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Classify</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HS code</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Declare</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Customs system, usually by agent</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Pay</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Duty and VAT</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Release</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Goods cleared</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GCC states share a tariff; the importer pays once, at the first point of entry.</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UK and UAE side by side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Authority</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HMRC | UAE federal and emirate customs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Declaration</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CDS | Emirate system, such as Mirsal 2 in Dubai</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Tariff</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UK Global Tariff, 10 digits | GCC common tariff, moving to 12 digits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Duty base</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Customs value | CIF value</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VAT</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20 percent standard | 5 percent</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Landed cost: a worked example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6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Goods, freight, insurance</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10000 + 800 + 50 = 10850</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UK example</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Duty 4% = 434; VAT 20% on (10850 + 434) = 2257</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UAE example</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Duty 5% = 543; VAT 5% on (10850 + 543) = 570</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Cash vs cost</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Duty is a cost. VAT is cash that is usually recovered</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What you owe: the two examples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097280"/>
            <a:ext cx="7680960" cy="365760"/>
          </a:xfrm>
          <a:prstGeom prst="rect">
            <a:avLst/>
          </a:prstGeom>
          <a:noFill/>
          <a:ln/>
        </p:spPr>
        <p:txBody>
          <a:bodyPr wrap="square" lIns="0" tIns="0" rIns="0" bIns="0" rtlCol="0" anchor="t"/>
          <a:lstStyle/>
          <a:p>
            <a:pPr indent="0" marL="0">
              <a:buNone/>
            </a:pPr>
            <a:r>
              <a:rPr lang="en-US" sz="1200" dirty="0">
                <a:solidFill>
                  <a:srgbClr val="5B6B7F"/>
                </a:solidFill>
              </a:rPr>
              <a:t>Illustrative duty and VAT on the same 10,850 customs value.</a:t>
            </a:r>
            <a:endParaRPr lang="en-US" sz="1200" dirty="0"/>
          </a:p>
        </p:txBody>
      </p:sp>
      <p:graphicFrame>
        <p:nvGraphicFramePr>
          <p:cNvPr id="5" name="Chart 0" descr=""/>
          <p:cNvGraphicFramePr/>
          <p:nvPr/>
        </p:nvGraphicFramePr>
        <p:xfrm>
          <a:off x="457200" y="1508760"/>
          <a:ext cx="8229600" cy="2651760"/>
        </p:xfrm>
        <a:graphic xmlns:a="http://schemas.openxmlformats.org/drawingml/2006/main">
          <a:graphicData uri="http://schemas.openxmlformats.org/drawingml/2006/chart">
            <c:chart xmlns:c="http://schemas.openxmlformats.org/drawingml/2006/chart" r:id="rId1"/>
          </a:graphicData>
        </a:graphic>
      </p:graphicFrame>
      <p:sp>
        <p:nvSpPr>
          <p:cNvPr id="6" name="Text 3"/>
          <p:cNvSpPr txBox="1"/>
          <p:nvPr/>
        </p:nvSpPr>
        <p:spPr>
          <a:xfrm>
            <a:off x="548640" y="4206240"/>
            <a:ext cx="7863840" cy="365760"/>
          </a:xfrm>
          <a:prstGeom prst="rect">
            <a:avLst/>
          </a:prstGeom>
          <a:noFill/>
          <a:ln/>
        </p:spPr>
        <p:txBody>
          <a:bodyPr wrap="square" lIns="0" tIns="0" rIns="0" bIns="0" rtlCol="0" anchor="t"/>
          <a:lstStyle/>
          <a:p>
            <a:pPr algn="ctr" indent="0" marL="0">
              <a:buNone/>
            </a:pPr>
            <a:r>
              <a:rPr lang="en-US" sz="1200" b="1" dirty="0">
                <a:solidFill>
                  <a:srgbClr val="0B1F3A"/>
                </a:solidFill>
              </a:rPr>
              <a:t>Duty is cost. VAT is mostly cash timing.</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Free zones and bonded storage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Delay or avoid duty while goods wait.</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Free zone</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UAE free zones (for example JAFZA, KEZAD, Dubai South) let goods sit with duty suspended until they enter the mainland.</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Bonded</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Bonded warehouses suspend duty and VAT while goods are stored under customs control.</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Re-export</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Goods re-exported from a free zone generally do not pay duty. Check your case.</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Paperwork that travels with the goods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Commercial invoice</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Price, terms, parties, description</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Packing list</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Contents, weights and dimensions</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Transport document</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Bill of lading or air waybill</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Certificate of origin</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Where goods are from; supports duty preference</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Others</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Insurance, licences, test and safety certificates</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Staying on the right side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Compliance protects your business.</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Get it right</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Accurate classification, value and origin. Keep records.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Restricted</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Some goods need licences or are banned: check lists before you buy.</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Sanctions</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Screen buyers, sellers, ships and banks. Penalties are severe.</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ACTIVITY  ·  10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Cost a Dune &amp; Co. shipment.</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7132320" cy="365760"/>
          </a:xfrm>
          <a:prstGeom prst="rect">
            <a:avLst/>
          </a:prstGeom>
          <a:noFill/>
          <a:ln/>
        </p:spPr>
        <p:txBody>
          <a:bodyPr wrap="square" lIns="0" tIns="0" rIns="0" bIns="0" rtlCol="0" anchor="ctr"/>
          <a:lstStyle/>
          <a:p>
            <a:pPr indent="0" marL="0">
              <a:buNone/>
            </a:pPr>
            <a:r>
              <a:rPr lang="en-US" sz="1400" dirty="0">
                <a:solidFill>
                  <a:srgbClr val="E3ECF5"/>
                </a:solidFill>
              </a:rPr>
              <a:t>Goods 20,000, freight 1,500, insurance 100. Duty 5% on CIF, VAT 5%</a:t>
            </a:r>
            <a:endParaRPr lang="en-US" sz="14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7132320" cy="365760"/>
          </a:xfrm>
          <a:prstGeom prst="rect">
            <a:avLst/>
          </a:prstGeom>
          <a:noFill/>
          <a:ln/>
        </p:spPr>
        <p:txBody>
          <a:bodyPr wrap="square" lIns="0" tIns="0" rIns="0" bIns="0" rtlCol="0" anchor="ctr"/>
          <a:lstStyle/>
          <a:p>
            <a:pPr indent="0" marL="0">
              <a:buNone/>
            </a:pPr>
            <a:r>
              <a:rPr lang="en-US" sz="1400" dirty="0">
                <a:solidFill>
                  <a:srgbClr val="E3ECF5"/>
                </a:solidFill>
              </a:rPr>
              <a:t>Compute duty, VAT and landed cost excluding recoverable VAT</a:t>
            </a:r>
            <a:endParaRPr lang="en-US" sz="14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7132320" cy="365760"/>
          </a:xfrm>
          <a:prstGeom prst="rect">
            <a:avLst/>
          </a:prstGeom>
          <a:noFill/>
          <a:ln/>
        </p:spPr>
        <p:txBody>
          <a:bodyPr wrap="square" lIns="0" tIns="0" rIns="0" bIns="0" rtlCol="0" anchor="ctr"/>
          <a:lstStyle/>
          <a:p>
            <a:pPr indent="0" marL="0">
              <a:buNone/>
            </a:pPr>
            <a:r>
              <a:rPr lang="en-US" sz="1400" dirty="0">
                <a:solidFill>
                  <a:srgbClr val="E3ECF5"/>
                </a:solidFill>
              </a:rPr>
              <a:t>Now suppose duty were 10%. What changes?</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TEAM CHALLENGE  ·  20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Choose terms for Dune &amp; Co.'s next order.</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Pick an Incoterm for the factory deal and say why</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List the documents needed and who prepares each</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Estimate duty and VAT, and say how the Gulf routing risk affects the term</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Logistics team around a table reviewing customs documents and a laptop</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Take this with you</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Incoterms split cost and risk</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Name the term, version and place</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Classify, value, document</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Three things customs checks</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Duty is cost; VAT is cash</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Know which you carry</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UK baseline, UAE equivalent</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Same logic, different numbers</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NEXT: MODULE 8  ·  GET PAID, STAY STANDING</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Goods moved. Who pays, and how do we keep going when things break?</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Trade payments, letters of credit, then a crisis simulation.</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Handshake over a trade finance document with a ship in the background</a:t>
            </a:r>
            <a:endParaRPr lang="en-US" sz="1000" dirty="0"/>
          </a:p>
        </p:txBody>
      </p:sp>
    </p:spTree>
  </p:cSld>
  <p:clrMapOvr>
    <a:masterClrMapping/>
  </p:clrMapOvr>
</p:sld>
</file>

<file path=ppt/theme/theme1.xml><?xml version="1.0" encoding="utf-8"?>
<a:theme xmlns:a="http://schemas.openxmlformats.org/drawingml/2006/main" name="Learn SCM">
  <a:themeElements>
    <a:clrScheme name="Learn SCM">
      <a:dk1>
        <a:srgbClr val="0B1F3A"/>
      </a:dk1>
      <a:lt1>
        <a:srgbClr val="FFFFFF"/>
      </a:lt1>
      <a:dk2>
        <a:srgbClr val="14304F"/>
      </a:dk2>
      <a:lt2>
        <a:srgbClr val="F7F1E6"/>
      </a:lt2>
      <a:accent1>
        <a:srgbClr val="14A3A0"/>
      </a:accent1>
      <a:accent2>
        <a:srgbClr val="F2A33A"/>
      </a:accent2>
      <a:accent3>
        <a:srgbClr val="3B6EA5"/>
      </a:accent3>
      <a:accent4>
        <a:srgbClr val="E4572E"/>
      </a:accent4>
      <a:accent5>
        <a:srgbClr val="7A8CA3"/>
      </a:accent5>
      <a:accent6>
        <a:srgbClr val="DCCFB5"/>
      </a:accent6>
      <a:hlink>
        <a:srgbClr val="14A3A0"/>
      </a:hlink>
      <a:folHlink>
        <a:srgbClr val="7A8CA3"/>
      </a:folHlink>
    </a:clrScheme>
    <a:fontScheme name="Learn SCM">
      <a:majorFont>
        <a:latin typeface="So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SCM - Module 1: The Map</dc:title>
  <dc:subject>PptxGenJS Presentation</dc:subject>
  <dc:creator>PptxGenJS</dc:creator>
  <cp:lastModifiedBy>PptxGenJS</cp:lastModifiedBy>
  <cp:revision>1</cp:revision>
  <dcterms:created xsi:type="dcterms:W3CDTF">2026-10-02T12:13:21Z</dcterms:created>
  <dcterms:modified xsi:type="dcterms:W3CDTF">2026-10-02T12:13:21Z</dcterms:modified>
</cp:coreProperties>
</file>