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 min. Welcome back. Ask: "What is the odd thing about your last freight quote?" Take two answers.
SAY: "Goods are stored. Now they travel. We will see which mode to use, how containers and air cargo are priced, and how to read a quote without being surprised."
NOTE: the Gulf shipping situation is live and changing. We use it as a case; I will tell you where to verify facts on the day.
PHOTO BOX: Container ship at sea carrying stacked containers, afternoon light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3 min.
RECAP: Store gave us where things sit. Today is how they get there and back.
OUTCOMES: say aloud.
ASK: "Who books freight?" Collect their experiences; use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"Think about a fryer that sells for 300 dirhams."
COLLECT guesses. Typical real figure for a mid-value appliance in normal times is low single digits to perhaps 10 percent, but it varies hugely by product density, mode and market conditions. Say it depends.
POINT: when rates triple, the share changes sharply; this is why mode choice matters.
KEEP IT SHORT.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"Transport turns space and time into cost."
LINK: Module 3 lead time depended on it; Module 5 location decisions depended on it.
POINT: speed and cost trade off; reliability often matters more than raw speed.
ASK: "When does transport reliability matter more than speed?" Answer: when you plan stock around fixed lead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"No best mode, only a best fit."
EXAMPLES: Dune &amp; Co. fryers by sea; urgent spare parts by air; final leg by road. In the GCC, road is the workhorse for cross-border moves; rail freight is developing, so check current services.
RULE: slower modes mean more pipeline stock (Module 3).
ASK: "Which mode do you use most, and what would make you switch?"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"Standard containers let ships, ports, trains and lorries all handle the same box."
APPROXIMATE internal volumes shown; check your carrier's specifications. 40-foot high cube is common for light, bulky goods.
FILL LIMIT: fryers are light but bulky, so the container fills by volume before it hits the weight limit.
TEU: twenty-foot equivalent unit, the standard counting unit.
ASK: "Do you pay by the box or by the cubic metre?"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"If you fill most of a container, FCL is usually cheaper per unit and safer."
LCL: priced per cubic metre or tonne, whichever is greater; extra charges at origin and destination for consolidation and deconsolidation; slower; more handling.
RULE OF THUMB: many forwarders suggest FCL once volume nears roughly half a container, but get quotes for both.
ASK: "Have you had damage on LCL?" Use stories.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"Air freight charges for the larger of actual weight and volumetric weight. A fryer carton is mostly air."
MATHS: a carton 70 by 60 by 50 cm is 210,000 cubic centimetres. Divided by 6,000 gives 35 kg, even though it weighs 6 kg. For 100 cartons chargeable weight is 3500 kg.
EXAMPLE RATE is made up (3.5 per kg) for teaching.
INSIGHT: better packaging can cut air freight cost directly.
CHECK: 6,000 is the common divisor; some carriers use others, so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"Most shippers use a freight forwarder as an expert agent."
NVOCC: some forwarders issue their own bills of lading as non-vessel operating common carriers. Mention only if asked.
CHOOSING: ask about coverage, systems, claims handling and references; compare rates and service.
RISK: the forwarder holds your cargo; check licences and insurance.
ASK: "What do you value most in a forwarder?"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"The headline price is usually the smallest part of the story."
DEMURRAGE: charges when a container stays at the port beyond free time; DETENTION: charges when you keep the carrier's container beyond free time. Both can build quickly in a disruption.
TIP: ask for all-in quotes and compare line by line.
CONTEXT: during the 2026 Gulf disruption, carriers added emergency surcharges, reported at levels of several thousand dollars per container on some Gulf routes at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10 min (2 brief, 6 work, 2 debrief).
BRIEF: three forwarder quotes for one 40-foot container to the UAE.
CALCULATE: Quote A total 2260. Quote B total 2540. Quote C total 2050 if truly all-in.
LESSON: the lowest base rate (Quote B) is not the lowest total.
QUESTIONS to ask Quote C: does "all-in" include destination THC, documents, customs, delivery, free days, conflict surcharge?
DEBRIEF: ask groups which quote they would pick, and what they would ask before booking. Numbers are invented for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"Transport costs fall as the load fills. But waiting to fill a truck delays delivery."
EXAMPLE: Dune &amp; Co. waits to collect three suppliers' goods to fill a container; saves freight, adds days.
LINK: forecasting and S&amp;OP tell you when to consolidate and when to ship early.
ASK: "Where could you consolidate that you currently do not?"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"Hubs trade extra handling for fuller vehicles and simpler networks."
UAE EXAMPLE: Jebel Ali and Dubai airports act as regional hubs; goods enter and re-export to the GCC, East Africa and South Asia.
RISK: hubs concentrate risk. If a hub is disrupted, many flows are affected; this is why alternatives matter.
ASK: "Does your network use a hub?"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"Choose on total value, not rate alone."
RELIABILITY: published schedule reliability reports exist; ask carriers for their record.
CONTRACT vs SPOT: contracted rates give stability; spot rates follow the market; a mix is common.
TIP: do not rely on one carrier for critical flows; this links back to supplier risk.
ASK: "What is your policy on contract versus spot?"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"Route optimisation is a classic maths problem, but good inputs matter more than clever algorithms."
POINTS: accurate addresses, realistic service times, traffic and heat constraints, driver hour limits.
GCC: trucks cross borders; customs and queueing times at crossings can dominate transit time.
ASK: "What stops your deliveries from following the plan?"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HONEST CAUTION: sources differ and the situation has changed several times since February 2026. Check carrier advisories, your forwarder and port notices the morning you teach, and update this slide.
SAY: "Dune &amp; Co. normally uses Jebel Ali. If ships cannot reach it, what changes?"
EXPECT: different port, overland leg, extra cost, longer lead time, war-risk insurance questions.
KEEP the tone factual and calm; some learners may be personally affected.
LINK: lead time variability (Stock), single point of failure (Buy). Module 8 runs this as a simulation.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10 min (2 brief, 6 work, 2 debrief).
BRIEF: 2,000 fryers are due before White Friday. Normal route is not reliable.
EXPECT: wait (cheap but risky), land outside the Gulf and truck (extra handling, fixed premium, faster than waiting), air some (fast, costly; use for the highest margin SKUs or a safety portion).
COACH: ask for the numbers, even rough; compare to the margin and the cost of a lost sale.
DEBRIEF: the best answer is often a split, with communication to the customer.
USE live prices on the day if you have them.
PHOTO BOX: Container ships at anchor off a Gulf port at sunset, with port cranes in the distance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"Transport is a major source of supply chain emissions. Many customers now ask for numbers."
HIERARCHY: avoid unnecessary moves, shift to lower-carbon modes where service allows, fill vehicles, then optimise.
CAUTION: emissions factors vary by methodology; use a recognised standard such as GLEC when reporting.
ASK: "Does your company ask for emissions data from carriers?"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20 min (3 brief, 10 work, 7 playback).
SETUP: breakout rooms of three or four.
BRIEF: 10,000 fryers for Q4; mixed forecast certainty; thin margin; customer promise of 3 to 5 days.
EXPECT: mostly sea FCL, a small air portion for peaks, a documented alternative port and trucking plan, an order timeline working back from the peak.
LISTEN FOR: link to safety stock and forecast range; awareness of surcharges and free days.
DEBRIEF: ask each group for the single biggest assumption in their plan.
PHOTO BOX: Team around a table with a map and freight documents, planning a shipment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REVISIT THE WARM-UP: "Freight share." Ask if anyone wants to revise.
ASK: one action each. FEEDBACK prompt.
THANK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 min.
SAY: "Next: the border. Incoterms decide who pays and who is responsible; customs decides what you owe. We use the UK as the baseline and show the UAE alongside."
HOMEWORK (optional): bring a commercial invoice and see which Incoterm it names.
PHOTO BOX: Customs officer inspecting shipping documents beside containers at a port terminal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DCCFB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5B6B7F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3B527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9FB3C8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640080"/>
            <a:ext cx="2743200" cy="3566160"/>
          </a:xfrm>
          <a:prstGeom prst="roundRect">
            <a:avLst>
              <a:gd name="adj" fmla="val 4000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5852160" y="2103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035040" y="24231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Container ship at sea carrying stacked containers, afternoon light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2A33A"/>
                </a:solidFill>
              </a:rPr>
              <a:t>LEARN SCM  ·  FREE FOR EVERYONE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Move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Module 6  ·  Modes, containers, rates and routes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we are, and where we are going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3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Recap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Where goods are stored and slotted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Today: Move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Modes, containers, cost, choices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By the end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Choose a mode and read a quote line by line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You will 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Compare quotes, handle a re-route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WARM-UP  ·  4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share of a product's cost is freight?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Guess for a fryer shipped from China. Type a percentage.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role of transport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It links, it costs, it shapes the whole network.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Link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Connects supplier, factory, warehouse and customer.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Cost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Often the largest logistics cost. Sensitive to fuel, capacity and distance.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Shape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Transport times and costs decide where you can economically stock and sell.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Five modes, five personalities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Sea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Cheapest per unit for volume. Slow. Port and weather risks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Air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Fast, expensive, size limited. High value or urgent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Road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Flexible, door to door. Dominant in GCC overland moves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Rail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Efficient for bulk and long distance; developing in the region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Pipeline and inland water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Special cases for liquids and bulk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Containers: the box that built trade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Standard sizes make global handling possible.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700784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20 ft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About 33 cubic metres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57984" y="1920240"/>
            <a:ext cx="1700784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32304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40 ft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203704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About 67 cubic metres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767328" y="1920240"/>
            <a:ext cx="1700784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041648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40 ft HC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813048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About 76 cubic metres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376672" y="1920240"/>
            <a:ext cx="1700784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650992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Reefer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22392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Temperature controlled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986016" y="1920240"/>
            <a:ext cx="1700784" cy="822960"/>
          </a:xfrm>
          <a:prstGeom prst="chevron">
            <a:avLst/>
          </a:prstGeom>
          <a:solidFill>
            <a:srgbClr val="0B1F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260336" y="1920240"/>
            <a:ext cx="12435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Special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031736" y="2926080"/>
            <a:ext cx="1517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Open top, flat rack, tank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Cubic space, not weight, usually fills a fryer container.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FCL or LCL?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FCL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Full container load. You get a whole box. Faster handling, lower risk of damage.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Best for: enough volume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LCL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Less than container load. Your cargo shares a box. Consolidation adds time and handling.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Best for: small volumes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Which suits a first test shipment of 150 fryers?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Air freight: pay for space, not just weight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Actual weight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100 cartons × 6 kg = 600 kg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Volumetric weight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70 × 60 × 50 cm ÷ 6,000 = 35 kg per carton, so 3500 kg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Chargeable weight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The larger: 3500 kg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Cost at an example rate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3500 kg × 3.5 = 12,250, versus 2,100 on actual weight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Who does what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Four players you will deal with.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Carrier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Owns and runs the ship, plane or truck.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Forwarder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Arranges the whole move for you, books space, handles paperwork.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3PL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Runs logistics services such as warehousing and distribution.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Anatomy of an ocean freight quote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Base rate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The headline ocean price per container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Surcharges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Bunker or fuel (BAF), peak season, emergency or conflict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Terminal handling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Origin and destination port charges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Documents and fees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Bill of lading, customs, delivery orders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Watch for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What is NOT included: inland haulage, demurrage and detention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ACTIVITY  ·  10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Which quote is really cheapest?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Quote A: 1500 base, +BAF 300, origin THC 120, dest THC 280, docs 60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Quote B: 1300 base, +BAF 280, THC 120+280, docs 60, emergency 500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3ECF5"/>
                </a:solidFill>
              </a:rPr>
              <a:t>Quote C: 2050 "all-in"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Consolidation: fewer, fuller loads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Move more per trip, pay less per unit.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Shipper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Combine orders for one destination into full loads.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Buyer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Combine suppliers into one inbound shipment.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Trade-off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Fuller loads mean longer waiting and higher stock. Balance with service.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Network shape: direct or hub?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Direct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Point to point. Simple, fast, but many routes, many small loads.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Good for: large volume pairs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Hub and spoke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Goods flow through a hub and out again. Fewer routes, fuller loads, extra handling.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Good for: many origins and destinations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Dubai's hub role is a real-world example of hub and spoke.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Choosing a carrier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Reliability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On-time record, schedule integrity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Cost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Total, with surcharges and free time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Coverage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Does it reach where you need?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Service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Tracking, claims, communication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Stability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Financial health, safety, compliance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Route planning in practice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A few principles do most of the work.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Minimise empty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Plan backhauls so vehicles do not return empty.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Cluster stops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Group deliveries by area and time window.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Use the system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Route software can save fuel and time. Check inputs first.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Live case: shipping into the Gulf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Treat this as a snapshot. Verify on the day.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was reported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As of early October 2026, trackers and forwarders reported the Strait of Hormuz as effectively closed to normal commercial traffic.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carriers did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Some lines discharge at Khor Fakkan, Fujairah or Sohar and truck cargo to Jebel Ali. Emergency surcharges apply.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What it means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Longer, costlier, less certain lead times for Dune &amp; Co. Plan on that.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MINI-CASE  ·  10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Re-route Dune &amp; Co.'s November container.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Options: wait for Jebel Ali, land at Khor Fakkan then truck, or air freight a portion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For each, estimate extra days and extra cost per container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Pick one and say what you would tell the customer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Container ships at anchor off a Gulf port at sunset, with port cranes in the distance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Greener moves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Cost and carbon often point the same way.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Mode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Sea has far lower emissions per tonne-km than air.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Fill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Fuller loads mean less waste per unit.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Data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Ask forwarders for emissions reports. Count it in your supplier scorecard.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TEAM CHALLENGE  ·  20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Design the inbound flow for Dune &amp; Co.'s Q4.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Pick the mode mix: sea, air, road. Say how much of each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Choose FCL or LCL and a port plan, with a Plan B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Estimate total freight cost and the headline risk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Team around a table with a map and freight documents, planning a shipment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Take this with you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No best mode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Fit to value, urgency and volume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Read the whole quote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Base rate is not the cost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Pay for space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Volumetric weight bites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Have a Plan B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Routes fail, and quicker than you think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NEXT: MODULE 7  ·  CROSS THE BORDER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goods arrive. Who owns the risk, and what do you pay?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Incoterms 2020, classification, duty and VAT: UK baseline with UAE equivalents.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69280" y="2834640"/>
            <a:ext cx="2926080" cy="1645920"/>
          </a:xfrm>
          <a:prstGeom prst="roundRect">
            <a:avLst>
              <a:gd name="adj" fmla="val 6667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66928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852160" y="3657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Customs officer inspecting shipping documents beside containers at a port terminal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SCM">
  <a:themeElements>
    <a:clrScheme name="Learn SCM">
      <a:dk1>
        <a:srgbClr val="0B1F3A"/>
      </a:dk1>
      <a:lt1>
        <a:srgbClr val="FFFFFF"/>
      </a:lt1>
      <a:dk2>
        <a:srgbClr val="14304F"/>
      </a:dk2>
      <a:lt2>
        <a:srgbClr val="F7F1E6"/>
      </a:lt2>
      <a:accent1>
        <a:srgbClr val="14A3A0"/>
      </a:accent1>
      <a:accent2>
        <a:srgbClr val="F2A33A"/>
      </a:accent2>
      <a:accent3>
        <a:srgbClr val="3B6EA5"/>
      </a:accent3>
      <a:accent4>
        <a:srgbClr val="E4572E"/>
      </a:accent4>
      <a:accent5>
        <a:srgbClr val="7A8CA3"/>
      </a:accent5>
      <a:accent6>
        <a:srgbClr val="DCCFB5"/>
      </a:accent6>
      <a:hlink>
        <a:srgbClr val="14A3A0"/>
      </a:hlink>
      <a:folHlink>
        <a:srgbClr val="7A8CA3"/>
      </a:folHlink>
    </a:clrScheme>
    <a:fontScheme name="Learn SCM">
      <a:majorFont>
        <a:latin typeface="S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SCM - Module 1: The Map</dc:title>
  <dc:subject>PptxGenJS Presentation</dc:subject>
  <dc:creator>PptxGenJS</dc:creator>
  <cp:lastModifiedBy>PptxGenJS</cp:lastModifiedBy>
  <cp:revision>1</cp:revision>
  <dcterms:created xsi:type="dcterms:W3CDTF">2026-10-02T07:05:56Z</dcterms:created>
  <dcterms:modified xsi:type="dcterms:W3CDTF">2026-10-02T07:05:56Z</dcterms:modified>
</cp:coreProperties>
</file>