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Inventory</c:v>
                </c:pt>
              </c:strCache>
            </c:strRef>
          </c:tx>
          <c:spPr>
            <a:solidFill>
              <a:srgbClr val="14A3A0"/>
            </a:solidFill>
            <a:ln w="31750" cap="flat">
              <a:solidFill>
                <a:srgbClr val="14A3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14A3A0"/>
              </a:solidFill>
              <a:ln w="9525" cap="flat">
                <a:solidFill>
                  <a:srgbClr val="14A3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DCs 1</c:v>
                  </c:pt>
                  <c:pt idx="1">
                    <c:v>DCs 2</c:v>
                  </c:pt>
                  <c:pt idx="2">
                    <c:v>DCs 3</c:v>
                  </c:pt>
                  <c:pt idx="3">
                    <c:v>DCs 4</c:v>
                  </c:pt>
                  <c:pt idx="4">
                    <c:v>DCs 5</c:v>
                  </c:pt>
                  <c:pt idx="5">
                    <c:v>DCs 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</c:v>
                </c:pt>
                <c:pt idx="1">
                  <c:v>42</c:v>
                </c:pt>
                <c:pt idx="2">
                  <c:v>52</c:v>
                </c:pt>
                <c:pt idx="3">
                  <c:v>60</c:v>
                </c:pt>
                <c:pt idx="4">
                  <c:v>67</c:v>
                </c:pt>
                <c:pt idx="5">
                  <c:v>73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Transport</c:v>
                </c:pt>
              </c:strCache>
            </c:strRef>
          </c:tx>
          <c:spPr>
            <a:solidFill>
              <a:srgbClr val="F2A33A"/>
            </a:solidFill>
            <a:ln w="31750" cap="flat">
              <a:solidFill>
                <a:srgbClr val="F2A33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F2A33A"/>
              </a:solidFill>
              <a:ln w="9525" cap="flat">
                <a:solidFill>
                  <a:srgbClr val="F2A33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DCs 1</c:v>
                  </c:pt>
                  <c:pt idx="1">
                    <c:v>DCs 2</c:v>
                  </c:pt>
                  <c:pt idx="2">
                    <c:v>DCs 3</c:v>
                  </c:pt>
                  <c:pt idx="3">
                    <c:v>DCs 4</c:v>
                  </c:pt>
                  <c:pt idx="4">
                    <c:v>DCs 5</c:v>
                  </c:pt>
                  <c:pt idx="5">
                    <c:v>DCs 6</c:v>
                  </c:pt>
                </c:lvl>
              </c:multiLvlStrCache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120</c:v>
                </c:pt>
                <c:pt idx="1">
                  <c:v>85</c:v>
                </c:pt>
                <c:pt idx="2">
                  <c:v>69</c:v>
                </c:pt>
                <c:pt idx="3">
                  <c:v>60</c:v>
                </c:pt>
                <c:pt idx="4">
                  <c:v>54</c:v>
                </c:pt>
                <c:pt idx="5">
                  <c:v>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Facilities</c:v>
                </c:pt>
              </c:strCache>
            </c:strRef>
          </c:tx>
          <c:spPr>
            <a:solidFill>
              <a:srgbClr val="3B6EA5"/>
            </a:solidFill>
            <a:ln w="31750" cap="flat">
              <a:solidFill>
                <a:srgbClr val="3B6EA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3B6EA5"/>
              </a:solidFill>
              <a:ln w="9525" cap="flat">
                <a:solidFill>
                  <a:srgbClr val="3B6EA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DCs 1</c:v>
                  </c:pt>
                  <c:pt idx="1">
                    <c:v>DCs 2</c:v>
                  </c:pt>
                  <c:pt idx="2">
                    <c:v>DCs 3</c:v>
                  </c:pt>
                  <c:pt idx="3">
                    <c:v>DCs 4</c:v>
                  </c:pt>
                  <c:pt idx="4">
                    <c:v>DCs 5</c:v>
                  </c:pt>
                  <c:pt idx="5">
                    <c:v>DCs 6</c:v>
                  </c:pt>
                </c:lvl>
              </c:multiLvlStrCache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15</c:v>
                </c:pt>
                <c:pt idx="1">
                  <c:v>30</c:v>
                </c:pt>
                <c:pt idx="2">
                  <c:v>45</c:v>
                </c:pt>
                <c:pt idx="3">
                  <c:v>60</c:v>
                </c:pt>
                <c:pt idx="4">
                  <c:v>75</c:v>
                </c:pt>
                <c:pt idx="5">
                  <c:v>90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E4572E"/>
            </a:solidFill>
            <a:ln w="31750" cap="flat">
              <a:solidFill>
                <a:srgbClr val="E4572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5"/>
            <c:spPr>
              <a:solidFill>
                <a:srgbClr val="E4572E"/>
              </a:solidFill>
              <a:ln w="9525" cap="flat">
                <a:solidFill>
                  <a:srgbClr val="E4572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Sheet1!$A$2:$A$7</c:f>
              <c:multiLvlStrCache>
                <c:ptCount val="6"/>
                <c:lvl>
                  <c:pt idx="0">
                    <c:v>DCs 1</c:v>
                  </c:pt>
                  <c:pt idx="1">
                    <c:v>DCs 2</c:v>
                  </c:pt>
                  <c:pt idx="2">
                    <c:v>DCs 3</c:v>
                  </c:pt>
                  <c:pt idx="3">
                    <c:v>DCs 4</c:v>
                  </c:pt>
                  <c:pt idx="4">
                    <c:v>DCs 5</c:v>
                  </c:pt>
                  <c:pt idx="5">
                    <c:v>DCs 6</c:v>
                  </c:pt>
                </c:lvl>
              </c:multiLvlStrCache>
            </c:multiLvl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165</c:v>
                </c:pt>
                <c:pt idx="1">
                  <c:v>157</c:v>
                </c:pt>
                <c:pt idx="2">
                  <c:v>166</c:v>
                </c:pt>
                <c:pt idx="3">
                  <c:v>180</c:v>
                </c:pt>
                <c:pt idx="4">
                  <c:v>196</c:v>
                </c:pt>
                <c:pt idx="5">
                  <c:v>212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6DCC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800" b="0" i="0" u="none" strike="noStrike">
                <a:solidFill>
                  <a:srgbClr val="5B6B7F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2 min. Welcome back. Ask: "Which supplier risk keeps you up at night?" Take two answers.
SAY: "Goods are bought. Now we need somewhere to put them, a way to move them inside the building, and a smart choice of where those buildings sit."
PREVIEW: layouts, slotting, automation, and a network design trade-off.
PHOTO BOX: Aerial view of a large modern distribution centre with trucks at dock doors, UAE desert surroundings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3 min.
RECAP: Module 4 gave us suppliers and risk plans; Module 3 told us how much to hold. Today is where it physically lives.
OUTCOMES: say aloud.
ASK: "Who works in or near a warehouse?" Invite them to answer practical questions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"A picker collects items for orders. Guess the share of time spent travelling rather than picking."
COLLECT answers. Often quoted figure: around half or more of order picker time, according to widely cited warehousing studies. Say "often quoted", not exact.
POINT: walking adds cost and no value; layout and slotting attack it directly.
KEEP the discussion short.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"If you think of a warehouse as a shed, you will run it badly. It is a processing centre."
BUFFER: ties to Stock. CONSOLIDATE: many suppliers in, one load out (or the reverse). SERVE: the customer promise; speed and accuracy of orders.
ADDITIONAL: value-added services such as labelling, kitting, returns handling and light assembly.
ASK: "Which of these is your site best at?"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"Choose by volume, variability, control and customs needs."
UAE CONTEXT: free zones and bonded facilities allow goods to be stored without paying import duty until they enter the mainland; it matters for re-export. Customs is Module 7.
3PL: third-party logistics provider, which offers flexibility when demand is uncertain.
ASK: "Do you own, lease or outsource? Why?"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"Walk the path of a fryer carton."
RECEIVE: check against the advance shipping notice; errors here travel downstream. PUT AWAY: system directed. STORE: protect and track. PICK: the biggest cost and time. PACK: protect, label correctly. SHIP: load plans and documents.
LINK: information flow from Module 1; if the system record is wrong, the stock is lost even though it is physically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"Draw the path of an order. If it zigzags, fix the layout."
PRINCIPLES: minimise travel, avoid crossing flows, keep fast movers near dispatch, leave space for growth and safety.
REAL WORLD: existing buildings constrain; adapt principles to what you have.
ASK: "Where does congestion happen in your warehouse?" Usually docks and aisle intersections.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"Match equipment to the product and pick profile."
TRADE-OFF: density versus access. Dense systems save space but reduce selectivity.
UAE NOTE: high temperatures matter; check product heat limits and warehouse cooling for electronics.
SAFETY: racking standards and load limits; involve an engineer.
ASK: "What is the oldest equipment still in use at your site?"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"Slotting is a cheap way to cut walking. No building needed."
GOLDEN ZONE: the easiest-to-reach positions; place A items there.
RE-SLOT regularly: demand changes with seasons; Ramadan peaks move the fast movers.
LINK: ABC analysis from Stock drives slotting.
EXAMPLE: put the top fryer SKU at waist height near the dispatch doors.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6 min.
SUGGESTED ANSWERS: 1 G. 2 B or U (slow mover, small). 3 L (heavy, floor level for safety). 4 G or near packing station.
KEY POINT: balance speed, weight and ergonomics.
DISCUSSION: ask why not everything in the golden zone? Space is limited.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"Pick method changes productivity more than most people expect."
PIECE: simple, many orders with many lines. BATCH: many small orders. ZONE: large sites; handoff needed. WAVE: coordinates with carrier cut-offs.
EXAMPLE: online fryer orders are often one line, so batch picking can be efficient.
ASK: "Which method do you use and why?"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"Fix the process first. Then automate."
WMS: the brain. Without accurate data robots do not help.
INVESTMENT: payback depends on labour cost and volume. In the UAE, labour costs are lower than in some markets, which can slow automation payback; check your numbers.
PROBE: "Which tech has helped you most?" Frequently barcode scanning.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"Cross-docking cuts holding cost and time but needs coordination."
EXAMPLE: inbound container is split by customer or store and sent out the same day.
RISKS: late inbound breaks the chain; mistakes ripple fast.
TIP: cross-dock the predictable, store the rest.
ASK: "Could any of your flows be cross-docked?"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"Pick three that matter. Track them weekly."
ACCURACY: cycle counts reveal errors early. SPEED: dock-to-stock is a favourite because late put-away hides stock from sales. QUALITY: OTIF (on time, in full) is the customer view.
TIP: share the numbers with the team; measurement without feedback does not change behaviour.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"More warehouses means shorter delivery but more safety stock and more fixed cost."
SQUARE ROOT LAW: safety stock tends to rise with the square root of the number of sites, so doubling sites does not double stock but it does increase it.
UAE EXAMPLE: the UAE is compact, so one well-placed site can reach most customers within a day; a second site may help for peak.
ASK: "How fast do your customers need goods?"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"This is a teaching curve, not a real forecast. Inventory rises as you add sites, transport falls, facility cost climbs. The total is lowest around 2 sites in this example."
POINT: the low point is flat; do not chase perfection.
ASK: "What would shift the best point to the right?" Answers: higher service demands, faster promises, expensive transport.
DATA: invented index values, computed from simple formulas for illustration.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5 min.
SAY: "Location is a long-term decision, so test it from several angles."
UAE EXAMPLES: Jebel Ali area and Dubai South for port and air access; KEZAD for Abu Dhabi and Khalifa Port; Sharjah for cost. Check current options and rules.
RECENT LESSON: access to a single port can be a vulnerability. Several ports and overland routes help; Module 8 returns to this.
ASK: "What would you check first?"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SAY: "The last mile is often the most expensive and most visible leg."
ADDRESSING: many UAE areas lack building-number addresses; delivery often relies on phone calls or location pins, a source of failed first attempts. Verify current local practice.
IDEAS: lockers, delivery time windows, cash-on-delivery handling.
ASK: "What is your biggest last-mile frustration?"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20 min (3 brief, 10 work, 7 playback).
SETUP: breakout rooms of three or four. Provide: customers spread across Dubai, Sharjah, Abu Dhabi and Northern Emirates; mix of consumer and trade orders; fryers arrive by sea.
EXPECT: groups may choose one central site, or a main site plus a small second site; free zone for re-export, mainland for local sales.
LISTEN FOR: use of customs, risk and port access; recognising a trade-off.
DEBRIEF: ask each group to explain the single biggest reason behind their choice.
PHOTO BOX: City map with pins marking potential warehouse locations around Dubai and Abu Dhabi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4 min.
REVISIT THE WARM-UP: "How much walking?" Ask if anyone wants to revise.
ASK: one action each. FEEDBACK prompt.
THANK the room.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TIMING: 1 min.
SAY: "Next: the movement itself. Modes, containers, who does what, and how the price is built."
HOMEWORK (optional): bring one freight quote you received and a question about it.
PHOTO BOX: Container ship being loaded alongside stacked containers at a port, dusk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7F1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818888"/>
            <a:ext cx="3840480" cy="0"/>
          </a:xfrm>
          <a:prstGeom prst="line">
            <a:avLst/>
          </a:prstGeom>
          <a:noFill/>
          <a:ln w="12700">
            <a:solidFill>
              <a:srgbClr val="DCCFB5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852160" y="46817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300" kern="0" dirty="0">
                <a:solidFill>
                  <a:srgbClr val="5B6B7F"/>
                </a:solidFill>
              </a:rPr>
              <a:t>LEARN SCM  ·  MODULE 1</a:t>
            </a:r>
            <a:endParaRPr lang="en-US" sz="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818888"/>
            <a:ext cx="3840480" cy="0"/>
          </a:xfrm>
          <a:prstGeom prst="line">
            <a:avLst/>
          </a:prstGeom>
          <a:noFill/>
          <a:ln w="12700">
            <a:solidFill>
              <a:srgbClr val="3B527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852160" y="468172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spc="300" kern="0" dirty="0">
                <a:solidFill>
                  <a:srgbClr val="9FB3C8"/>
                </a:solidFill>
              </a:rPr>
              <a:t>LEARN SCM  ·  MODULE 1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852160" y="640080"/>
            <a:ext cx="2743200" cy="3566160"/>
          </a:xfrm>
          <a:prstGeom prst="roundRect">
            <a:avLst>
              <a:gd name="adj" fmla="val 4000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3" name="Text 1"/>
          <p:cNvSpPr txBox="1"/>
          <p:nvPr/>
        </p:nvSpPr>
        <p:spPr>
          <a:xfrm>
            <a:off x="5852160" y="2103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6035040" y="24231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Aerial view of a large modern distribution centre with trucks at dock doors, UAE desert surroundings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0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400" kern="0" dirty="0">
                <a:solidFill>
                  <a:srgbClr val="F2A33A"/>
                </a:solidFill>
              </a:rPr>
              <a:t>LEARN SCM  ·  FREE FOR EVERYONE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37160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Store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6888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Module 5  ·  Warehouses, flow and where to put them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Where we are, and where we are going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3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Recap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Suppliers chosen, risks planned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Today: Store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Inside the four walls, then the network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By the end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Read a warehouse flow and slot items sensibly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You will do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Slot a pick face, then place a DC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WARM-UP  ·  4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How much of a picker's day is spent walking?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6766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Type your guess as a percentage.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Why warehouses exist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Not just storage. A warehouse does four jobs.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Buffer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Smooth the gap between supply and demand.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Consolidate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Combine small shipments into efficient loads.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Serve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Pick, pack and ship in small orders, fast.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Types of warehouse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Own or private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Full control, fixed cost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Public or 3PL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Pay as you use, shared, flexible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Bonded and free zone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Duty suspended while goods are inside. UAE examples: JAFZA, KEZAD, Dubai South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Distribution centre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Fast movement, high throughput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Fulfilment centre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Pick and ship direct to consumers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Inside the warehouse: six steps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Every box follows this path.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432560" cy="822960"/>
          </a:xfrm>
          <a:prstGeom prst="chevron">
            <a:avLst/>
          </a:prstGeom>
          <a:solidFill>
            <a:srgbClr val="14A3A0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97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Receive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926080"/>
            <a:ext cx="124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Check, count, inspect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1889760" y="1920240"/>
            <a:ext cx="1432560" cy="822960"/>
          </a:xfrm>
          <a:prstGeom prst="chevron">
            <a:avLst/>
          </a:prstGeom>
          <a:solidFill>
            <a:srgbClr val="3B6EA5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164080" y="1920240"/>
            <a:ext cx="97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Put away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935480" y="2926080"/>
            <a:ext cx="124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Move to storage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3230880" y="1920240"/>
            <a:ext cx="1432560" cy="822960"/>
          </a:xfrm>
          <a:prstGeom prst="chevron">
            <a:avLst/>
          </a:prstGeom>
          <a:solidFill>
            <a:srgbClr val="F2A3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3505200" y="1920240"/>
            <a:ext cx="97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Store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276600" y="2926080"/>
            <a:ext cx="124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Hold and protect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4572000" y="1920240"/>
            <a:ext cx="1432560" cy="822960"/>
          </a:xfrm>
          <a:prstGeom prst="chevron">
            <a:avLst/>
          </a:prstGeom>
          <a:solidFill>
            <a:srgbClr val="7A8CA3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4846320" y="1920240"/>
            <a:ext cx="97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Pick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617720" y="2926080"/>
            <a:ext cx="124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Collect for orders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5913120" y="1920240"/>
            <a:ext cx="1432560" cy="822960"/>
          </a:xfrm>
          <a:prstGeom prst="chevron">
            <a:avLst/>
          </a:prstGeom>
          <a:solidFill>
            <a:srgbClr val="0B1F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187440" y="1920240"/>
            <a:ext cx="97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Pack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958840" y="2926080"/>
            <a:ext cx="124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Box and label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7254240" y="1920240"/>
            <a:ext cx="1432560" cy="822960"/>
          </a:xfrm>
          <a:prstGeom prst="chevron">
            <a:avLst/>
          </a:prstGeom>
          <a:solidFill>
            <a:srgbClr val="14A3A0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528560" y="1920240"/>
            <a:ext cx="97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Ship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7299960" y="2926080"/>
            <a:ext cx="124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Load and dispatch</a:t>
            </a:r>
            <a:endParaRPr lang="en-US" sz="10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0233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</a:rPr>
              <a:t>Pick is usually the most expensive step.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Layout: how goods flow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2286000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Through-flow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Receive at one side, ship at the other. Simple, fast, needs two dock faces.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4A3A0"/>
                </a:solidFill>
              </a:rPr>
              <a:t>Best for: high volume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1280160"/>
            <a:ext cx="91440" cy="2286000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9204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U-flow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Receive and ship on the same side. Shares docks, cross-docking easy.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B97309"/>
                </a:solidFill>
              </a:rPr>
              <a:t>Best for: compact sites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Short distances and no crossing paths are the aim.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Storage equipment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Pallet racking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Standard. Selective access to each pallet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Shelving and bins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Small items, high pick rates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Drive-in and push-back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Dense, fewer SKUs, less selective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Mezzanine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More floor space from vertical room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AS/RS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Automated storage and retrieval, high investment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Slotting: where each item lives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Put the right item in the right place.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By speed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Fast movers in the golden zone: near dispatch, waist height.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By size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Heavy and bulky low; light and small high. Match the slot to the pack.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By affinity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Items often ordered together live close to each other.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Slot it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ACTIVITY · 6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Golden zone (G), upper (U), lower (L) or back (B)? Type one letter.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31520" y="201168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3152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37160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Best-selling air fryer, light pick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480560" y="169164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663440" y="201168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66344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5303520" y="187452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Rarely sold spare heating element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297180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329184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3152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3154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Heavy 25 kg commercial fryer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480560" y="2971800"/>
            <a:ext cx="3749040" cy="10972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663440" y="3291840"/>
            <a:ext cx="457200" cy="457200"/>
          </a:xfrm>
          <a:prstGeom prst="ellipse">
            <a:avLst/>
          </a:prstGeom>
          <a:solidFill>
            <a:srgbClr val="14A3A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663440" y="3291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5303520" y="3154680"/>
            <a:ext cx="2743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Cardboard packing used on every order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Picking methods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How orders get collected.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2103120" cy="822960"/>
          </a:xfrm>
          <a:prstGeom prst="chevron">
            <a:avLst/>
          </a:prstGeom>
          <a:solidFill>
            <a:srgbClr val="14A3A0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Piece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9260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One order at a time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560320" y="1920240"/>
            <a:ext cx="2103120" cy="822960"/>
          </a:xfrm>
          <a:prstGeom prst="chevron">
            <a:avLst/>
          </a:prstGeom>
          <a:solidFill>
            <a:srgbClr val="3B6EA5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3464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Batch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606040" y="29260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Several orders, one pass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572000" y="1920240"/>
            <a:ext cx="2103120" cy="822960"/>
          </a:xfrm>
          <a:prstGeom prst="chevron">
            <a:avLst/>
          </a:prstGeom>
          <a:solidFill>
            <a:srgbClr val="F2A33A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4632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Zone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617720" y="29260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Each picker owns an area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583680" y="1920240"/>
            <a:ext cx="2103120" cy="822960"/>
          </a:xfrm>
          <a:prstGeom prst="chevron">
            <a:avLst/>
          </a:prstGeom>
          <a:solidFill>
            <a:srgbClr val="7A8CA3"/>
          </a:solidFill>
          <a:ln w="25400">
            <a:solidFill>
              <a:srgbClr val="F7F1E6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58000" y="1920240"/>
            <a:ext cx="1645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Wave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6629400" y="292608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Release in timed groups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40233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</a:rPr>
              <a:t>Match method to order profile: lines per order and volume.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Technology that helps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WMS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Warehouse management system: directs, records and optimises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Barcode or RFID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Accurate, fast tracking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Pick-to-light and put-to-wall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Lights or displays guide pickers and sorters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Robots (AMRs)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Move goods to people or carry totes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Automation caution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Great for scale and stable profiles; costly if volumes change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Cross-docking vs storing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2286000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Cross-dock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Goods arrive, are sorted, and leave within hours. Minimal storage.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4A3A0"/>
                </a:solidFill>
              </a:rPr>
              <a:t>Needs: predictable flows, good info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1280160"/>
            <a:ext cx="91440" cy="2286000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9204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Store and pick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Goods are held, then picked to order.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B97309"/>
                </a:solidFill>
              </a:rPr>
              <a:t>Needs: space, system, inventory cost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Which is right for fast moving fryer accessories?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Measuring a warehouse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A few numbers tell most of the story.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Accuracy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Inventory record vs physical. Aim for very high; every miss is a lost sale or a surprise.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Speed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Dock-to-stock time, order cycle time, pick rate.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Quality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On-time-in-full, damage rate, returns processing time.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Network design: one or many?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280160"/>
            <a:ext cx="91440" cy="2286000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Centralised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One or two big sites. Lower stock, lower fixed cost, longer delivery.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86868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14A3A0"/>
                </a:solidFill>
              </a:rPr>
              <a:t>Wins on: cost and stock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0" y="1280160"/>
            <a:ext cx="3840480" cy="2286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72000" y="1280160"/>
            <a:ext cx="91440" cy="2286000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4892040" y="150876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Decentralised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4892040" y="2103120"/>
            <a:ext cx="3291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Many local sites. Faster delivery, higher stock and cost.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4892040" y="292608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B97309"/>
                </a:solidFill>
              </a:rPr>
              <a:t>Wins on: speed and service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38404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The answer depends on how fast customers need goods.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The cost of adding warehouses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09728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Illustrative index: inventory rises, transport falls. Total cost has a low point.</a:t>
            </a:r>
            <a:endParaRPr lang="en-US" sz="12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508760"/>
          <a:ext cx="8229600" cy="2651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48640" y="420624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B1F3A"/>
                </a:solidFill>
              </a:rPr>
              <a:t>The right answer moves when your customer promise moves.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Choosing a location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5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Customers and flows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Where do goods come from, and where do they go?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1901952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1901952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1901952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Access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1901952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Ports, highways, rail, airports, labour supply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523744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523744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523744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Cost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523744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Land, rent, labour, utilities, incentives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145536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145536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145536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Rules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145536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Free zone or mainland, customs, licensing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48640" y="3767328"/>
            <a:ext cx="7955280" cy="530352"/>
          </a:xfrm>
          <a:prstGeom prst="roundRect">
            <a:avLst>
              <a:gd name="adj" fmla="val 2069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777240" y="3767328"/>
            <a:ext cx="457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1371600" y="376732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Risk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3566160" y="3767328"/>
            <a:ext cx="4754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Floods, heat, single-route dependence, geopolitics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Last mile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F"/>
                </a:solidFill>
              </a:rPr>
              <a:t>The final delivery costs the most per parcel.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920240"/>
            <a:ext cx="457200" cy="73152"/>
          </a:xfrm>
          <a:prstGeom prst="rect">
            <a:avLst/>
          </a:prstGeom>
          <a:solidFill>
            <a:srgbClr val="14A3A0"/>
          </a:solidFill>
          <a:ln w="12700">
            <a:solidFill>
              <a:srgbClr val="14A3A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Why it costs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Many stops, small drops, failed delivery attempts, traffic and heat.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918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20440" y="1920240"/>
            <a:ext cx="457200" cy="73152"/>
          </a:xfrm>
          <a:prstGeom prst="rect">
            <a:avLst/>
          </a:prstGeom>
          <a:solidFill>
            <a:srgbClr val="3B6EA5"/>
          </a:solidFill>
          <a:ln w="12700">
            <a:solidFill>
              <a:srgbClr val="3B6EA5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04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Options</a:t>
            </a:r>
            <a:endParaRPr lang="en-US" sz="1900" dirty="0"/>
          </a:p>
        </p:txBody>
      </p:sp>
      <p:sp>
        <p:nvSpPr>
          <p:cNvPr id="12" name="Text 10"/>
          <p:cNvSpPr txBox="1"/>
          <p:nvPr/>
        </p:nvSpPr>
        <p:spPr>
          <a:xfrm>
            <a:off x="35204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Own fleet, couriers, lockers, pick-up points, gig drivers.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035040" y="1691640"/>
            <a:ext cx="2560320" cy="256032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63640" y="1920240"/>
            <a:ext cx="457200" cy="73152"/>
          </a:xfrm>
          <a:prstGeom prst="rect">
            <a:avLst/>
          </a:prstGeom>
          <a:solidFill>
            <a:srgbClr val="F2A33A"/>
          </a:solidFill>
          <a:ln w="12700">
            <a:solidFill>
              <a:srgbClr val="F2A33A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263640" y="21031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Trends</a:t>
            </a:r>
            <a:endParaRPr lang="en-US" sz="19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2651760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F"/>
                </a:solidFill>
              </a:rPr>
              <a:t>Same-day, time slots, route optimisation, electric vans.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TEAM CHALLENGE  ·  20 MIN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005840"/>
            <a:ext cx="7680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Where should Dune &amp; Co. put its warehouse?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2377440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097280" y="2377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Options: Jebel Ali free zone, Sharjah, KEZAD (Abu Dhabi)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48640" y="2944368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48640" y="294436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097280" y="2944368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Pick one or two. Score them on customers, access, cost, risk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48640" y="3511296"/>
            <a:ext cx="365760" cy="365760"/>
          </a:xfrm>
          <a:prstGeom prst="ellipse">
            <a:avLst/>
          </a:prstGeom>
          <a:solidFill>
            <a:srgbClr val="14A3A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5112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097280" y="3511296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3ECF5"/>
                </a:solidFill>
              </a:rPr>
              <a:t>Say what would change your mind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52160" y="2331720"/>
            <a:ext cx="2743200" cy="2011680"/>
          </a:xfrm>
          <a:prstGeom prst="roundRect">
            <a:avLst>
              <a:gd name="adj" fmla="val 5455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14" name="Text 12"/>
          <p:cNvSpPr txBox="1"/>
          <p:nvPr/>
        </p:nvSpPr>
        <p:spPr>
          <a:xfrm>
            <a:off x="5852160" y="30175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6035040" y="333756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City map with pins marking potential warehouse locations around Dubai and Abu Dhabi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B1F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Take this with you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6400800" y="457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b="1" spc="200" kern="0" dirty="0">
                <a:solidFill>
                  <a:srgbClr val="14A3A0"/>
                </a:solidFill>
              </a:rPr>
              <a:t>4 MIN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548640" y="128016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777240" y="128016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371600" y="128016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A warehouse is a process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3566160" y="128016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Receive, put away, store, pick, pack, ship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48640" y="205740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777240" y="205740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05740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Slot by speed and weight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3566160" y="205740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Cut walking and risk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283464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77240" y="283464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371600" y="283464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Fix, then automate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3566160" y="283464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Process before robots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48640" y="3611880"/>
            <a:ext cx="7955280" cy="68580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9525">
            <a:solidFill>
              <a:srgbClr val="E6DCC6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777240" y="3611880"/>
            <a:ext cx="457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33A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1371600" y="3611880"/>
            <a:ext cx="2194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B1F3A"/>
                </a:solidFill>
              </a:rPr>
              <a:t>Network is a trade-off</a:t>
            </a:r>
            <a:endParaRPr lang="en-US" sz="1300" dirty="0"/>
          </a:p>
        </p:txBody>
      </p:sp>
      <p:sp>
        <p:nvSpPr>
          <p:cNvPr id="19" name="Text 17"/>
          <p:cNvSpPr txBox="1"/>
          <p:nvPr/>
        </p:nvSpPr>
        <p:spPr>
          <a:xfrm>
            <a:off x="3566160" y="3611880"/>
            <a:ext cx="4754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6B7F"/>
                </a:solidFill>
              </a:rPr>
              <a:t>Speed versus cost versus stock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48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300" kern="0" dirty="0">
                <a:solidFill>
                  <a:srgbClr val="F2A33A"/>
                </a:solidFill>
              </a:rPr>
              <a:t>NEXT: MODULE 6  ·  MOVE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7680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Sora" pitchFamily="34" charset="0"/>
                <a:ea typeface="Sora" pitchFamily="34" charset="-122"/>
                <a:cs typeface="Sora" pitchFamily="34" charset="-120"/>
              </a:rPr>
              <a:t>Stored. Now: how do the goods travel?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C9D6E3"/>
                </a:solidFill>
              </a:rPr>
              <a:t>Modes, containers, freight rates, forwarders and a quote challenge.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669280" y="2834640"/>
            <a:ext cx="2926080" cy="1645920"/>
          </a:xfrm>
          <a:prstGeom prst="roundRect">
            <a:avLst>
              <a:gd name="adj" fmla="val 6667"/>
            </a:avLst>
          </a:prstGeom>
          <a:solidFill>
            <a:srgbClr val="E9DFC9"/>
          </a:solidFill>
          <a:ln w="15875">
            <a:solidFill>
              <a:srgbClr val="F2A33A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669280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b="1" spc="400" kern="0" dirty="0">
                <a:solidFill>
                  <a:srgbClr val="F2A33A"/>
                </a:solidFill>
              </a:rPr>
              <a:t>PHOTO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852160" y="365760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B6B7F"/>
                </a:solidFill>
              </a:rPr>
              <a:t>Container ship being loaded alongside stacked containers at a port, dusk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arn SCM">
  <a:themeElements>
    <a:clrScheme name="Learn SCM">
      <a:dk1>
        <a:srgbClr val="0B1F3A"/>
      </a:dk1>
      <a:lt1>
        <a:srgbClr val="FFFFFF"/>
      </a:lt1>
      <a:dk2>
        <a:srgbClr val="14304F"/>
      </a:dk2>
      <a:lt2>
        <a:srgbClr val="F7F1E6"/>
      </a:lt2>
      <a:accent1>
        <a:srgbClr val="14A3A0"/>
      </a:accent1>
      <a:accent2>
        <a:srgbClr val="F2A33A"/>
      </a:accent2>
      <a:accent3>
        <a:srgbClr val="3B6EA5"/>
      </a:accent3>
      <a:accent4>
        <a:srgbClr val="E4572E"/>
      </a:accent4>
      <a:accent5>
        <a:srgbClr val="7A8CA3"/>
      </a:accent5>
      <a:accent6>
        <a:srgbClr val="DCCFB5"/>
      </a:accent6>
      <a:hlink>
        <a:srgbClr val="14A3A0"/>
      </a:hlink>
      <a:folHlink>
        <a:srgbClr val="7A8CA3"/>
      </a:folHlink>
    </a:clrScheme>
    <a:fontScheme name="Learn SCM">
      <a:majorFont>
        <a:latin typeface="Sor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 SCM - Module 1: The Map</dc:title>
  <dc:subject>PptxGenJS Presentation</dc:subject>
  <dc:creator>PptxGenJS</dc:creator>
  <cp:lastModifiedBy>PptxGenJS</cp:lastModifiedBy>
  <cp:revision>1</cp:revision>
  <dcterms:created xsi:type="dcterms:W3CDTF">2026-10-02T07:05:56Z</dcterms:created>
  <dcterms:modified xsi:type="dcterms:W3CDTF">2026-10-02T07:05:56Z</dcterms:modified>
</cp:coreProperties>
</file>