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2 min. Welcome back. Ask: "Which supplier worries you most, if any?" Take two answers.
SAY: "We have a forecast and a stock policy. Both depend on someone else delivering. Today is about choosing suppliers well, negotiating fairly, and not being caught out by a single point of failure."
FLAVOUR: this is practical. We will score suppliers, run a negotiation, and rate risks.
PHOTO BOX: Procurement team in a negotiation meeting with samples of products on the table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3 min.
RECAP: stock policy depended on lead time and its variability. Today we see how supplier choice and contracts shape both.
OUTCOMES: say aloud.
ASK: "Who here talks to suppliers weekly?" Use their examples later.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4 min.
SAY: "Commit before you hear anyone else."
COLLECT A and D; ask one of each for a reason.
EXPECT: many agree in theory and disagree in practice, because they have been burned by cheap suppliers.
REVEAL (light): the cheapest price is rarely the lowest cost; today we show why and what to do about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4 min.
SAY: "People think procurement is raising purchase orders. Most of the value is in defining the need well and managing the supplier afterwards."
WALK each step with a Dune &amp; Co. example: NEED: 10,000 fryers for Q4, spec and quality; SOURCE: three factories; SELECT: negotiate price, terms, quality; ORDER: contract and PO; MANAGE: receive, pay, review performance.
PROBE: "Where does most of the cost get locked in?" Answer: at need definition and specification.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6 min.
FRAMEWORK: Peter Kraljic's matrix (1983) sorts spend by profit impact and supply risk.
ANSWERS: 1 Strategic (high impact, high risk). 2 Leverage (high impact or volume, many suppliers) or Routine depending on spend. 3 Bottleneck (low spend, high risk). 4 Routine.
KEY INSIGHT: each group needs a different approach, covered next.
TIP: discuss item 2 as a debate; context decides.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5 min.
SAY: "Treat all suppliers the same and you will overspend effort on stationery and underspend on your single-source chip."
WALK each. STRATEGIC: worth building trust and joint improvement. LEVERAGE: use competition. BOTTLENECK: reduce dependence by qualifying alternatives or redesigning. ROUTINE: automate.
ASK: "Where does your team spend most of its time, and is it the right quadrant?" Often it is routine.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6 min.
SAY: "Same product, two suppliers. Supplier A is far away and cheap. Supplier B is nearer and costs more per unit."
WALK the numbers: they are illustrative, made up for teaching. A totals 13.80 per unit and B totals 12.90.
NAME: total cost of ownership (TCO).
ASK: "What cost would you add for your category?" Common: warranty claims, customs delays, packaging damage.
LINK: duty and freight are covered in Modules 6 and 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5 min.
SAY: "A good selection has a clear, weighted set of criteria agreed before looking at quotes."
TIP: weight the criteria; for a safety-critical item quality outweighs price.
CAUTION: unweighted checklists let the cheapest price quietly win.
EVIDENCE: audits, samples, references, certifications such as ISO 9001 where relevant.
ASK: "Which criterion do you usually underweight?" Typical: financial health.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10 min (2 brief, 6 work, 2 debrief).
PREP: write three short supplier profiles in the chat or a doc: A (cheapest, far, mixed quality record), B (mid price, near, strong delivery), C (premium, excellent quality, small capacity).
EXPECT: B often wins on balance; A wins if cost is over-weighted.
DEBRIEF: ask groups to change the weights and see how the winner changes. This shows weights are a strategic choice.
KEY POINT: the scorecard clarifies thinking; it does not replace judgement.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4 min.
SAY: "Use the right tool for the stage."
RFI to learn the market; RFQ when specifications are clear, so you can compare like for like; RFP when you want suppliers to propose solutions.
TIP: make bids comparable: same volumes, same Incoterms, same payment terms. Otherwise you compare apples with oranges.
LINK: Incoterms come in Module 7; agree them in the RFQ.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5 min.
SAY: "Negotiation is preparation. The side that knows its alternatives wins."
BATNA from Fisher and Ury's "Getting to Yes". Always have a credible alternative.
TRADE VARIABLES: price is one lever; trade payment terms (cash flow), volume commitments, lead times, forecast sharing.
CAUTION: squeezing a supplier to the bone can cost you in quality, priority and loyalty.
EXAMPLE: offer a longer contract for a lower price and faster delivery.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15 min (2 brief, 8 negotiate, 5 debrief).
SETUP: pairs in breakout rooms; one buyer, one supplier. Give private cards or let them improvise from the slide.
COACHING: remind buyers to prepare a BATNA; suppliers to prepare theirs.
LISTEN FOR: trades across variables, not only price.
DEBRIEF: ask: "What did you give up? What did you gain?" Highlight any creative trade such as a longer contract or forecast sharing.
SAFETY: keep it playful; no real company data.
PHOTO BOX: Two people shaking hands across a desk with contract papers in a bright meeting room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5 min.
SAY: "A contract is a map for when things go wrong."
FORCE MAJEURE: the clause for events outside anyone's control. Recent disruptions made people re-read theirs. Check what counts and what notice is needed.
KPIS: on-time-in-full, defect rate, response time. Keep them few and measurable.
GOVERNANCE: quarterly reviews prevent the contract living in a drawer.
CAUTION: this is general awareness, not legal advice; involve legal counsel for real contracts.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4 min.
SAY: "Not every supplier deserves a partnership. Partnerships take time and trust."
MAP the Kraljic quadrants: routine is transactional; leverage is preferred; strategic is partnership or alliance.
BENEFITS of close relationships: shared forecasts, faster problem solving, innovation. RISKS: dependency and complacency.
ASK: "Which supplier would you want in a partnership, and have you told them?"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4 min.
SAY: "We cannot remove risk; we can see it and plan."
SUPPLY risks sit with the supplier. EXTERNAL risks hit everyone. ETHICAL risks stay on your brand.
CONTEXT: recent Gulf shipping disruption showed how external risk can hit a whole region at once; we study it in the final module.
ASK: "Which risk has actually hit you?" Take three answers.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6 min.
SAY: "Rate each: likelihood then impact."
SUGGESTED: 1 Low likelihood, high impact (LH): plan buffer or a second source. 2 High likelihood, low-to-moderate impact (HL): plan for it with lead-time buffers. 3 High, low (HL): hedge or index. 4 Low, high (LH): reputational and could be severe.
KEY POINT: high-impact, low-likelihood events deserve plans even though they are rare.
INVITE disagreement; ratings depend on context.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5 min.
SAY: "Each measure costs money. Use them where the risk justifies the cost."
DUAL SOURCE: expensive to maintain but cheaper than a shutdown. VISIBILITY: map tier-2 suppliers for your critical items.
PLAN B: "tested" matters; a plan nobody has tried is a hope.
ASK: "Which of these do you already have for your top supplier?" Honest answers are often none.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4 min.
SAY: "Responsible sourcing is part of risk and reputation, and increasingly a customer requirement."
UAE CONTEXT: In-Country Value programmes are used by some UAE government and large entities to encourage local procurement; check which apply to your sector. Verify current rules.
EXAMPLES: certificates (for example ISO 14001 or SA8000), supplier codes of conduct, audits.
ASK: "Do your suppliers sign a code of conduct?" Often yes, but rarely checked.
IMAGE: add a factory audit photo.
PHOTO BOX: Auditor with a clipboard at a factory floor or a local UAE manufacturing site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20 min (3 brief, 10 work, 7 playback).
SETUP: breakout rooms of three or four.
BRIEF: "Your sole factory in Shenzhen is out for three months. What did you not plan for?"
EXPECT: dual-sourcing with a qualification time; buffer stock with holding cost; a mix; early talks with an alternative factory.
LISTEN FOR: realistic timing; a group that sizes the buffer using the safety stock logic from Stock.
DEBRIEF: ask each group for their decision and the first action tomorrow morning.
PHOTO BOX: Warehouse dock with multiple suppliers' trucks queued for unloading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4 min.
REVISIT THE WARM-UP: "The cheapest quote wins. Agree?" Ask who has changed their mind.
ASK: one action each. FEEDBACK prompt.
THANK the room.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1 min.
SAY: "Now the goods are bought. Next: where to store them, how to move them inside four walls, and where to put the warehouses."
HOMEWORK (optional): sketch the flow of goods in your warehouse on one page.
PHOTO BOX: Large warehouse interior with racking and forklifts, wide angle, clean and modern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rgbClr val="F7F1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818888"/>
            <a:ext cx="3840480" cy="0"/>
          </a:xfrm>
          <a:prstGeom prst="line">
            <a:avLst/>
          </a:prstGeom>
          <a:noFill/>
          <a:ln w="12700">
            <a:solidFill>
              <a:srgbClr val="DCCFB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852160" y="468172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spc="300" kern="0" dirty="0">
                <a:solidFill>
                  <a:srgbClr val="5B6B7F"/>
                </a:solidFill>
              </a:rPr>
              <a:t>LEARN SCM  ·  MODULE 1</a:t>
            </a:r>
            <a:endParaRPr lang="en-US" sz="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0B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818888"/>
            <a:ext cx="3840480" cy="0"/>
          </a:xfrm>
          <a:prstGeom prst="line">
            <a:avLst/>
          </a:prstGeom>
          <a:noFill/>
          <a:ln w="12700">
            <a:solidFill>
              <a:srgbClr val="3B527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852160" y="468172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spc="300" kern="0" dirty="0">
                <a:solidFill>
                  <a:srgbClr val="9FB3C8"/>
                </a:solidFill>
              </a:rPr>
              <a:t>LEARN SCM  ·  MODULE 1</a:t>
            </a:r>
            <a:endParaRPr lang="en-US" sz="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852160" y="640080"/>
            <a:ext cx="2743200" cy="3566160"/>
          </a:xfrm>
          <a:prstGeom prst="roundRect">
            <a:avLst>
              <a:gd name="adj" fmla="val 4000"/>
            </a:avLst>
          </a:prstGeom>
          <a:solidFill>
            <a:srgbClr val="E9DFC9"/>
          </a:solidFill>
          <a:ln w="15875">
            <a:solidFill>
              <a:srgbClr val="F2A33A"/>
            </a:solidFill>
            <a:prstDash val="dash"/>
          </a:ln>
        </p:spPr>
      </p:sp>
      <p:sp>
        <p:nvSpPr>
          <p:cNvPr id="3" name="Text 1"/>
          <p:cNvSpPr txBox="1"/>
          <p:nvPr/>
        </p:nvSpPr>
        <p:spPr>
          <a:xfrm>
            <a:off x="5852160" y="21031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spc="400" kern="0" dirty="0">
                <a:solidFill>
                  <a:srgbClr val="F2A33A"/>
                </a:solidFill>
              </a:rPr>
              <a:t>PHOTO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6035040" y="242316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7F"/>
                </a:solidFill>
              </a:rPr>
              <a:t>Procurement team in a negotiation meeting with samples of products on the table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0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F2A33A"/>
                </a:solidFill>
              </a:rPr>
              <a:t>LEARN SCM  ·  FREE FOR EVERYONE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371600"/>
            <a:ext cx="5486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Buy</a:t>
            </a:r>
            <a:endParaRPr lang="en-US" sz="5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468880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C9D6E3"/>
                </a:solidFill>
              </a:rPr>
              <a:t>Module 4  ·  Choosing and managing the people who supply you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Where we are, and where we are going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3 MIN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28016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28016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Recap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3566160" y="128016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Stock policy needs reliable supply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205740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205740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205740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Today: Buy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3566160" y="205740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Strategy, selection, negotiation, risk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48640" y="283464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283464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371600" y="283464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By the end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3566160" y="283464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Segment suppliers and choose the right approach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40" y="361188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61188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361188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You will do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3566160" y="361188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Score suppliers, negotiate, rate risks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2A33A"/>
                </a:solidFill>
              </a:rPr>
              <a:t>WARM-UP  ·  4 MIN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76809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The cheapest quote wins. Agree or disagree?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108960"/>
            <a:ext cx="6766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C9D6E3"/>
                </a:solidFill>
              </a:rPr>
              <a:t>Poll: agree (A) or disagree (D). Then one reason in the chat.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The buying cycle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4 MIN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4300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F"/>
                </a:solidFill>
              </a:rPr>
              <a:t>Procurement is a loop, not a purchase order.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1700784" cy="822960"/>
          </a:xfrm>
          <a:prstGeom prst="chevron">
            <a:avLst/>
          </a:prstGeom>
          <a:solidFill>
            <a:srgbClr val="14A3A0"/>
          </a:solidFill>
          <a:ln w="25400">
            <a:solidFill>
              <a:srgbClr val="F7F1E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1920240"/>
            <a:ext cx="12435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Need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594360" y="2926080"/>
            <a:ext cx="15179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7F"/>
                </a:solidFill>
              </a:rPr>
              <a:t>What and how much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2157984" y="1920240"/>
            <a:ext cx="1700784" cy="822960"/>
          </a:xfrm>
          <a:prstGeom prst="chevron">
            <a:avLst/>
          </a:prstGeom>
          <a:solidFill>
            <a:srgbClr val="3B6EA5"/>
          </a:solidFill>
          <a:ln w="25400">
            <a:solidFill>
              <a:srgbClr val="F7F1E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432304" y="1920240"/>
            <a:ext cx="12435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Source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2203704" y="2926080"/>
            <a:ext cx="15179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7F"/>
                </a:solidFill>
              </a:rPr>
              <a:t>Find and compare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3767328" y="1920240"/>
            <a:ext cx="1700784" cy="822960"/>
          </a:xfrm>
          <a:prstGeom prst="chevron">
            <a:avLst/>
          </a:prstGeom>
          <a:solidFill>
            <a:srgbClr val="F2A33A"/>
          </a:solidFill>
          <a:ln w="25400">
            <a:solidFill>
              <a:srgbClr val="F7F1E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041648" y="1920240"/>
            <a:ext cx="12435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Select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3813048" y="2926080"/>
            <a:ext cx="15179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7F"/>
                </a:solidFill>
              </a:rPr>
              <a:t>Negotiate and award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5376672" y="1920240"/>
            <a:ext cx="1700784" cy="822960"/>
          </a:xfrm>
          <a:prstGeom prst="chevron">
            <a:avLst/>
          </a:prstGeom>
          <a:solidFill>
            <a:srgbClr val="7A8CA3"/>
          </a:solidFill>
          <a:ln w="25400">
            <a:solidFill>
              <a:srgbClr val="F7F1E6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650992" y="1920240"/>
            <a:ext cx="12435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Order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5422392" y="2926080"/>
            <a:ext cx="15179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7F"/>
                </a:solidFill>
              </a:rPr>
              <a:t>Contract and PO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986016" y="1920240"/>
            <a:ext cx="1700784" cy="822960"/>
          </a:xfrm>
          <a:prstGeom prst="chevron">
            <a:avLst/>
          </a:prstGeom>
          <a:solidFill>
            <a:srgbClr val="0B1F3A"/>
          </a:solidFill>
          <a:ln w="25400">
            <a:solidFill>
              <a:srgbClr val="F7F1E6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260336" y="1920240"/>
            <a:ext cx="12435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Manage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7031736" y="2926080"/>
            <a:ext cx="15179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7F"/>
                </a:solidFill>
              </a:rPr>
              <a:t>Receive, pay, review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402336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1F3A"/>
                </a:solidFill>
              </a:rPr>
              <a:t>The real value is made at the start and the end, not the middle.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Not all spend is equal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ACTIVITY · 6 MIN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43000"/>
            <a:ext cx="7498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F"/>
                </a:solidFill>
              </a:rPr>
              <a:t>Kraljic matrix: sort each item into Strategic, Leverage, Bottleneck or Routine. Type S, L, B or R.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374904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31520" y="2011680"/>
            <a:ext cx="457200" cy="457200"/>
          </a:xfrm>
          <a:prstGeom prst="ellipse">
            <a:avLst/>
          </a:prstGeom>
          <a:solidFill>
            <a:srgbClr val="14A3A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31520" y="2011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371600" y="187452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The fryers themselves, single factory, high value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480560" y="1691640"/>
            <a:ext cx="374904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63440" y="2011680"/>
            <a:ext cx="457200" cy="457200"/>
          </a:xfrm>
          <a:prstGeom prst="ellipse">
            <a:avLst/>
          </a:prstGeom>
          <a:solidFill>
            <a:srgbClr val="14A3A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63440" y="2011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5303520" y="187452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Cardboard cartons, many suppliers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48640" y="2971800"/>
            <a:ext cx="374904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31520" y="3291840"/>
            <a:ext cx="457200" cy="457200"/>
          </a:xfrm>
          <a:prstGeom prst="ellipse">
            <a:avLst/>
          </a:prstGeom>
          <a:solidFill>
            <a:srgbClr val="14A3A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31520" y="3291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1371600" y="315468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A unique control chip with one source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480560" y="2971800"/>
            <a:ext cx="374904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663440" y="3291840"/>
            <a:ext cx="457200" cy="457200"/>
          </a:xfrm>
          <a:prstGeom prst="ellipse">
            <a:avLst/>
          </a:prstGeom>
          <a:solidFill>
            <a:srgbClr val="14A3A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663440" y="3291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4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5303520" y="315468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Office stationery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One matrix, four strategies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5 MIN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28016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28016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Strategic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3566160" y="128016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Partner. Long term, joint planning, shared risk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205740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205740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205740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Leverage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3566160" y="205740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Compete. Tenders and volume deals to drive price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48640" y="283464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283464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371600" y="283464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Bottleneck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3566160" y="283464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Secure. Qualify alternatives, hold buffer stock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40" y="361188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61188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361188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Routine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3566160" y="361188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Simplify. Catalogues, e-procurement, fewer touches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Total cost, not unit price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6 MIN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28016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28016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Supplier A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3566160" y="128016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Unit 10, plus freight 1.4, duty 0.8, holding 0.9, failures 0.7 = 13.80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205740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205740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205740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Supplier B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3566160" y="205740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Unit 11.5, plus freight 0.6, duty 0.55, holding 0.2, failures 0.05 = 12.90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48640" y="283464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283464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371600" y="283464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Lesson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3566160" y="283464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A looks 1.50 cheaper per unit but costs 0.90 MORE in total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40" y="361188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61188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361188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Also count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3566160" y="361188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Quality, rework, payment terms, lead time risk, exit cost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Choosing a supplier: criteria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5 MIN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280160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280160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Cost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3566160" y="1280160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Total cost, not just price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1901952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1901952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1901952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Quality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3566160" y="1901952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Process control, certificates, defect rates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48640" y="2523744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2523744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371600" y="2523744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Capacity and delivery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3566160" y="2523744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Can they scale, and arrive on time?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40" y="3145536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145536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3145536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Financial and ethical health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3566160" y="3145536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Will they exist next year? Do they treat people properly?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548640" y="3767328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77240" y="3767328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5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1371600" y="3767328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Fit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3566160" y="3767328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Responsiveness, communication, culture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2A33A"/>
                </a:solidFill>
              </a:rPr>
              <a:t>ACTIVITY  ·  10 MIN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7680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Score three suppliers for Dune &amp; Co.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2377440"/>
            <a:ext cx="365760" cy="365760"/>
          </a:xfrm>
          <a:prstGeom prst="ellipse">
            <a:avLst/>
          </a:prstGeom>
          <a:solidFill>
            <a:srgbClr val="14A3A0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2377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097280" y="237744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3ECF5"/>
                </a:solidFill>
              </a:rPr>
              <a:t>Weights: cost 30, quality 30, delivery 20, risk 10, fit 10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944368"/>
            <a:ext cx="365760" cy="365760"/>
          </a:xfrm>
          <a:prstGeom prst="ellipse">
            <a:avLst/>
          </a:prstGeom>
          <a:solidFill>
            <a:srgbClr val="14A3A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48640" y="29443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097280" y="294436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3ECF5"/>
                </a:solidFill>
              </a:rPr>
              <a:t>Score each supplier 1 to 5 using the profile card you receive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3511296"/>
            <a:ext cx="365760" cy="365760"/>
          </a:xfrm>
          <a:prstGeom prst="ellipse">
            <a:avLst/>
          </a:prstGeom>
          <a:solidFill>
            <a:srgbClr val="14A3A0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48640" y="35112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097280" y="351129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3ECF5"/>
                </a:solidFill>
              </a:rPr>
              <a:t>Add up. Does the winner surprise you? Why?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Asking suppliers: RFI, RFQ, RFP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4 MIN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4300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F"/>
                </a:solidFill>
              </a:rPr>
              <a:t>Three requests, three purposes.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920240"/>
            <a:ext cx="457200" cy="73152"/>
          </a:xfrm>
          <a:prstGeom prst="rect">
            <a:avLst/>
          </a:prstGeom>
          <a:solidFill>
            <a:srgbClr val="14A3A0"/>
          </a:solidFill>
          <a:ln w="12700">
            <a:solidFill>
              <a:srgbClr val="14A3A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RFI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Request for information. Who can do this? Early, broad.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918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520440" y="1920240"/>
            <a:ext cx="457200" cy="73152"/>
          </a:xfrm>
          <a:prstGeom prst="rect">
            <a:avLst/>
          </a:prstGeom>
          <a:solidFill>
            <a:srgbClr val="3B6EA5"/>
          </a:solidFill>
          <a:ln w="12700">
            <a:solidFill>
              <a:srgbClr val="3B6EA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204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RFQ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35204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Request for quotation. Price for a clear spec. Narrow and comparable.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0350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63640" y="1920240"/>
            <a:ext cx="457200" cy="73152"/>
          </a:xfrm>
          <a:prstGeom prst="rect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2636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RFP</a:t>
            </a:r>
            <a:endParaRPr lang="en-US" sz="1900" dirty="0"/>
          </a:p>
        </p:txBody>
      </p:sp>
      <p:sp>
        <p:nvSpPr>
          <p:cNvPr id="16" name="Text 14"/>
          <p:cNvSpPr txBox="1"/>
          <p:nvPr/>
        </p:nvSpPr>
        <p:spPr>
          <a:xfrm>
            <a:off x="62636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Request for proposal. Solutions for a problem. Open and judged on more than price.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Negotiation basics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5 MIN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28016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28016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Know your BATNA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3566160" y="128016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Best alternative if no deal. It is your real power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205740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205740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205740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Know theirs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3566160" y="205740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What happens to them if you walk?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48640" y="283464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283464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371600" y="283464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Trade variables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3566160" y="283464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Price, volume, terms, lead time, payment, warranty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40" y="361188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61188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361188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Aim for value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3566160" y="361188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A deal both sides can live with is one that lasts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2A33A"/>
                </a:solidFill>
              </a:rPr>
              <a:t>ROLE-PLAY  ·  15 MIN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7680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Negotiate the Q4 fryer order.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2377440"/>
            <a:ext cx="365760" cy="365760"/>
          </a:xfrm>
          <a:prstGeom prst="ellipse">
            <a:avLst/>
          </a:prstGeom>
          <a:solidFill>
            <a:srgbClr val="14A3A0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2377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097280" y="237744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3ECF5"/>
                </a:solidFill>
              </a:rPr>
              <a:t>Buyer: wants 8% lower price, 30-day lead time, payment at 60 days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2944368"/>
            <a:ext cx="365760" cy="365760"/>
          </a:xfrm>
          <a:prstGeom prst="ellipse">
            <a:avLst/>
          </a:prstGeom>
          <a:solidFill>
            <a:srgbClr val="14A3A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48640" y="29443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097280" y="294436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3ECF5"/>
                </a:solidFill>
              </a:rPr>
              <a:t>Supplier: wants volume commitment, 30% deposit, longer production slots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48640" y="3511296"/>
            <a:ext cx="365760" cy="365760"/>
          </a:xfrm>
          <a:prstGeom prst="ellipse">
            <a:avLst/>
          </a:prstGeom>
          <a:solidFill>
            <a:srgbClr val="14A3A0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48640" y="35112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097280" y="3511296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3ECF5"/>
                </a:solidFill>
              </a:rPr>
              <a:t>Reach a deal and say what each side traded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852160" y="2331720"/>
            <a:ext cx="2743200" cy="2011680"/>
          </a:xfrm>
          <a:prstGeom prst="roundRect">
            <a:avLst>
              <a:gd name="adj" fmla="val 5455"/>
            </a:avLst>
          </a:prstGeom>
          <a:solidFill>
            <a:srgbClr val="E9DFC9"/>
          </a:solidFill>
          <a:ln w="15875">
            <a:solidFill>
              <a:srgbClr val="F2A33A"/>
            </a:solidFill>
            <a:prstDash val="dash"/>
          </a:ln>
        </p:spPr>
      </p:sp>
      <p:sp>
        <p:nvSpPr>
          <p:cNvPr id="14" name="Text 12"/>
          <p:cNvSpPr txBox="1"/>
          <p:nvPr/>
        </p:nvSpPr>
        <p:spPr>
          <a:xfrm>
            <a:off x="5852160" y="30175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spc="400" kern="0" dirty="0">
                <a:solidFill>
                  <a:srgbClr val="F2A33A"/>
                </a:solidFill>
              </a:rPr>
              <a:t>PHOTO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6035040" y="333756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7F"/>
                </a:solidFill>
              </a:rPr>
              <a:t>Two people shaking hands across a desk with contract papers in a bright meeting room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Contracts and performance (SLAs)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5 MIN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28016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28016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What is covered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3566160" y="128016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Spec, price, volumes, delivery, quality, remedies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205740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205740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205740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Key terms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3566160" y="205740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Incoterms, payment, liability, force majeure, termination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48640" y="283464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283464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371600" y="283464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SLAs and KPIs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3566160" y="283464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On-time, defects, responsiveness. Measured and reviewed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40" y="361188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61188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361188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Governance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3566160" y="361188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Named owners and a review rhythm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Supplier relationships: a spectrum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4 MIN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4300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F"/>
                </a:solidFill>
              </a:rPr>
              <a:t>Match the closeness to the importance.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2103120" cy="822960"/>
          </a:xfrm>
          <a:prstGeom prst="chevron">
            <a:avLst/>
          </a:prstGeom>
          <a:solidFill>
            <a:srgbClr val="14A3A0"/>
          </a:solidFill>
          <a:ln w="25400">
            <a:solidFill>
              <a:srgbClr val="F7F1E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192024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Transactional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594360" y="292608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7F"/>
                </a:solidFill>
              </a:rPr>
              <a:t>Buy as needed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2560320" y="1920240"/>
            <a:ext cx="2103120" cy="822960"/>
          </a:xfrm>
          <a:prstGeom prst="chevron">
            <a:avLst/>
          </a:prstGeom>
          <a:solidFill>
            <a:srgbClr val="3B6EA5"/>
          </a:solidFill>
          <a:ln w="25400">
            <a:solidFill>
              <a:srgbClr val="F7F1E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834640" y="192024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Preferred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2606040" y="292608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7F"/>
                </a:solidFill>
              </a:rPr>
              <a:t>Repeat business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572000" y="1920240"/>
            <a:ext cx="2103120" cy="822960"/>
          </a:xfrm>
          <a:prstGeom prst="chevron">
            <a:avLst/>
          </a:prstGeom>
          <a:solidFill>
            <a:srgbClr val="F2A33A"/>
          </a:solidFill>
          <a:ln w="25400">
            <a:solidFill>
              <a:srgbClr val="F7F1E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846320" y="192024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Partnership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4617720" y="292608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7F"/>
                </a:solidFill>
              </a:rPr>
              <a:t>Joint planning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6583680" y="1920240"/>
            <a:ext cx="2103120" cy="822960"/>
          </a:xfrm>
          <a:prstGeom prst="chevron">
            <a:avLst/>
          </a:prstGeom>
          <a:solidFill>
            <a:srgbClr val="7A8CA3"/>
          </a:solidFill>
          <a:ln w="25400">
            <a:solidFill>
              <a:srgbClr val="F7F1E6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858000" y="192024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Strategic alliance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6629400" y="292608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7F"/>
                </a:solidFill>
              </a:rPr>
              <a:t>Shared goals, risk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402336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1F3A"/>
                </a:solidFill>
              </a:rPr>
              <a:t>More closeness is not always better.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Supplier risk: three families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4 MIN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4300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F"/>
                </a:solidFill>
              </a:rPr>
              <a:t>What can go wrong, and where.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920240"/>
            <a:ext cx="457200" cy="73152"/>
          </a:xfrm>
          <a:prstGeom prst="rect">
            <a:avLst/>
          </a:prstGeom>
          <a:solidFill>
            <a:srgbClr val="14A3A0"/>
          </a:solidFill>
          <a:ln w="12700">
            <a:solidFill>
              <a:srgbClr val="14A3A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Supply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Capacity, quality, single source, late delivery, financial failure.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918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520440" y="1920240"/>
            <a:ext cx="457200" cy="73152"/>
          </a:xfrm>
          <a:prstGeom prst="rect">
            <a:avLst/>
          </a:prstGeom>
          <a:solidFill>
            <a:srgbClr val="3B6EA5"/>
          </a:solidFill>
          <a:ln w="12700">
            <a:solidFill>
              <a:srgbClr val="3B6EA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204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External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35204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Conflict, port closures, weather, sanctions, regulation, cyber attacks.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0350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63640" y="1920240"/>
            <a:ext cx="457200" cy="73152"/>
          </a:xfrm>
          <a:prstGeom prst="rect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2636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Ethical</a:t>
            </a:r>
            <a:endParaRPr lang="en-US" sz="1900" dirty="0"/>
          </a:p>
        </p:txBody>
      </p:sp>
      <p:sp>
        <p:nvSpPr>
          <p:cNvPr id="16" name="Text 14"/>
          <p:cNvSpPr txBox="1"/>
          <p:nvPr/>
        </p:nvSpPr>
        <p:spPr>
          <a:xfrm>
            <a:off x="62636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Labour, safety, environment, bribery. Reputational damage travels fast.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Rate the risk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ACTIVITY · 6 MIN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43000"/>
            <a:ext cx="7498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F"/>
                </a:solidFill>
              </a:rPr>
              <a:t>Likelihood and impact: Low or High? Type LL, LH, HL or HH (likelihood first).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374904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31520" y="2011680"/>
            <a:ext cx="457200" cy="457200"/>
          </a:xfrm>
          <a:prstGeom prst="ellipse">
            <a:avLst/>
          </a:prstGeom>
          <a:solidFill>
            <a:srgbClr val="14A3A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31520" y="2011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371600" y="187452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Sole factory has a fire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480560" y="1691640"/>
            <a:ext cx="374904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63440" y="2011680"/>
            <a:ext cx="457200" cy="457200"/>
          </a:xfrm>
          <a:prstGeom prst="ellipse">
            <a:avLst/>
          </a:prstGeom>
          <a:solidFill>
            <a:srgbClr val="14A3A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63440" y="2011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5303520" y="187452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Late container due to port congestion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48640" y="2971800"/>
            <a:ext cx="374904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31520" y="3291840"/>
            <a:ext cx="457200" cy="457200"/>
          </a:xfrm>
          <a:prstGeom prst="ellipse">
            <a:avLst/>
          </a:prstGeom>
          <a:solidFill>
            <a:srgbClr val="14A3A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31520" y="3291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1371600" y="315468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Currency swing raises costs 3%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480560" y="2971800"/>
            <a:ext cx="374904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663440" y="3291840"/>
            <a:ext cx="457200" cy="457200"/>
          </a:xfrm>
          <a:prstGeom prst="ellipse">
            <a:avLst/>
          </a:prstGeom>
          <a:solidFill>
            <a:srgbClr val="14A3A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663440" y="3291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4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5303520" y="315468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Supplier fails a labour audit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Reducing supplier risk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5 MIN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280160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280160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Dual or multi-source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3566160" y="1280160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Qualify a second supplier before you need one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1901952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1901952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1901952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Buffer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3566160" y="1901952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Safety stock and capacity reserves, sized by risk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48640" y="2523744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2523744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371600" y="2523744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Visibility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3566160" y="2523744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Know your suppliers' suppliers and where goods are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40" y="3145536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145536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3145536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Contract and cover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3566160" y="3145536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Clauses, insurance, financial checks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548640" y="3767328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77240" y="3767328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5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1371600" y="3767328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Plan B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3566160" y="3767328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Written, tested, with named owners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Buying responsibly in the UAE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4 MIN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274320" cy="274320"/>
          </a:xfrm>
          <a:prstGeom prst="ellipse">
            <a:avLst/>
          </a:prstGeom>
          <a:solidFill>
            <a:srgbClr val="14A3A0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05840" y="146304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B1F3A"/>
                </a:solidFill>
              </a:rPr>
              <a:t>Sustainability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005840" y="178308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Packaging, emissions, materials, end of life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48640" y="2377440"/>
            <a:ext cx="274320" cy="274320"/>
          </a:xfrm>
          <a:prstGeom prst="ellipse">
            <a:avLst/>
          </a:prstGeom>
          <a:solidFill>
            <a:srgbClr val="3B6EA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005840" y="233172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B1F3A"/>
                </a:solidFill>
              </a:rPr>
              <a:t>Ethics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005840" y="265176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Audit labour and safety, say no to bribes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48640" y="3246120"/>
            <a:ext cx="274320" cy="274320"/>
          </a:xfrm>
          <a:prstGeom prst="ellipse">
            <a:avLst/>
          </a:prstGeom>
          <a:solidFill>
            <a:srgbClr val="F2A33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005840" y="320040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B1F3A"/>
                </a:solidFill>
              </a:rPr>
              <a:t>Local value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005840" y="35204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UAE In-Country Value (ICV) schemes reward local spend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572000" y="1371600"/>
            <a:ext cx="3931920" cy="3017520"/>
          </a:xfrm>
          <a:prstGeom prst="roundRect">
            <a:avLst>
              <a:gd name="adj" fmla="val 3636"/>
            </a:avLst>
          </a:prstGeom>
          <a:solidFill>
            <a:srgbClr val="E9DFC9"/>
          </a:solidFill>
          <a:ln w="15875">
            <a:solidFill>
              <a:srgbClr val="F2A33A"/>
            </a:solidFill>
            <a:prstDash val="dash"/>
          </a:ln>
        </p:spPr>
      </p:sp>
      <p:sp>
        <p:nvSpPr>
          <p:cNvPr id="14" name="Text 12"/>
          <p:cNvSpPr txBox="1"/>
          <p:nvPr/>
        </p:nvSpPr>
        <p:spPr>
          <a:xfrm>
            <a:off x="4572000" y="25603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spc="400" kern="0" dirty="0">
                <a:solidFill>
                  <a:srgbClr val="F2A33A"/>
                </a:solidFill>
              </a:rPr>
              <a:t>PHOTO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4754880" y="2880360"/>
            <a:ext cx="3566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7F"/>
                </a:solidFill>
              </a:rPr>
              <a:t>Auditor with a clipboard at a factory floor or a local UAE manufacturing site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2A33A"/>
                </a:solidFill>
              </a:rPr>
              <a:t>TEAM CHALLENGE  ·  20 MIN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7680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Dune &amp; Co. has one factory. Fix it.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2377440"/>
            <a:ext cx="365760" cy="365760"/>
          </a:xfrm>
          <a:prstGeom prst="ellipse">
            <a:avLst/>
          </a:prstGeom>
          <a:solidFill>
            <a:srgbClr val="14A3A0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2377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097280" y="237744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3ECF5"/>
                </a:solidFill>
              </a:rPr>
              <a:t>Rate the risk: likelihood and impact of losing the factory for 3 months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2944368"/>
            <a:ext cx="365760" cy="365760"/>
          </a:xfrm>
          <a:prstGeom prst="ellipse">
            <a:avLst/>
          </a:prstGeom>
          <a:solidFill>
            <a:srgbClr val="14A3A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48640" y="29443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097280" y="294436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3ECF5"/>
                </a:solidFill>
              </a:rPr>
              <a:t>Propose two actions and their cost and timing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48640" y="3511296"/>
            <a:ext cx="365760" cy="365760"/>
          </a:xfrm>
          <a:prstGeom prst="ellipse">
            <a:avLst/>
          </a:prstGeom>
          <a:solidFill>
            <a:srgbClr val="14A3A0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48640" y="35112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097280" y="3511296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3ECF5"/>
                </a:solidFill>
              </a:rPr>
              <a:t>Decide: dual-source, buffer stock, or both? Defend it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852160" y="2331720"/>
            <a:ext cx="2743200" cy="2011680"/>
          </a:xfrm>
          <a:prstGeom prst="roundRect">
            <a:avLst>
              <a:gd name="adj" fmla="val 5455"/>
            </a:avLst>
          </a:prstGeom>
          <a:solidFill>
            <a:srgbClr val="E9DFC9"/>
          </a:solidFill>
          <a:ln w="15875">
            <a:solidFill>
              <a:srgbClr val="F2A33A"/>
            </a:solidFill>
            <a:prstDash val="dash"/>
          </a:ln>
        </p:spPr>
      </p:sp>
      <p:sp>
        <p:nvSpPr>
          <p:cNvPr id="14" name="Text 12"/>
          <p:cNvSpPr txBox="1"/>
          <p:nvPr/>
        </p:nvSpPr>
        <p:spPr>
          <a:xfrm>
            <a:off x="5852160" y="30175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spc="400" kern="0" dirty="0">
                <a:solidFill>
                  <a:srgbClr val="F2A33A"/>
                </a:solidFill>
              </a:rPr>
              <a:t>PHOTO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6035040" y="333756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7F"/>
                </a:solidFill>
              </a:rPr>
              <a:t>Warehouse dock with multiple suppliers' trucks queued for unloading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Take this with you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4 MIN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28016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28016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Segment first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3566160" y="128016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Different suppliers need different strategies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205740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205740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205740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Total cost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3566160" y="205740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Unit price is the tip of the iceberg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48640" y="283464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283464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371600" y="283464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Prepare to negotiate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3566160" y="283464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Know your alternative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40" y="361188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61188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361188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Plan for failure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3566160" y="361188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Dual source, buffer, visibility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2A33A"/>
                </a:solidFill>
              </a:rPr>
              <a:t>NEXT: MODULE 5  ·  STORE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76809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Goods arrive. Where do they go?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108960"/>
            <a:ext cx="4846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C9D6E3"/>
                </a:solidFill>
              </a:rPr>
              <a:t>Warehouses, flow, slotting, automation and designing a distribution network.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669280" y="2834640"/>
            <a:ext cx="2926080" cy="1645920"/>
          </a:xfrm>
          <a:prstGeom prst="roundRect">
            <a:avLst>
              <a:gd name="adj" fmla="val 6667"/>
            </a:avLst>
          </a:prstGeom>
          <a:solidFill>
            <a:srgbClr val="E9DFC9"/>
          </a:solidFill>
          <a:ln w="15875">
            <a:solidFill>
              <a:srgbClr val="F2A33A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669280" y="333756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spc="400" kern="0" dirty="0">
                <a:solidFill>
                  <a:srgbClr val="F2A33A"/>
                </a:solidFill>
              </a:rPr>
              <a:t>PHOTO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5852160" y="365760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7F"/>
                </a:solidFill>
              </a:rPr>
              <a:t>Large warehouse interior with racking and forklifts, wide angle, clean and modern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earn SCM">
  <a:themeElements>
    <a:clrScheme name="Learn SCM">
      <a:dk1>
        <a:srgbClr val="0B1F3A"/>
      </a:dk1>
      <a:lt1>
        <a:srgbClr val="FFFFFF"/>
      </a:lt1>
      <a:dk2>
        <a:srgbClr val="14304F"/>
      </a:dk2>
      <a:lt2>
        <a:srgbClr val="F7F1E6"/>
      </a:lt2>
      <a:accent1>
        <a:srgbClr val="14A3A0"/>
      </a:accent1>
      <a:accent2>
        <a:srgbClr val="F2A33A"/>
      </a:accent2>
      <a:accent3>
        <a:srgbClr val="3B6EA5"/>
      </a:accent3>
      <a:accent4>
        <a:srgbClr val="E4572E"/>
      </a:accent4>
      <a:accent5>
        <a:srgbClr val="7A8CA3"/>
      </a:accent5>
      <a:accent6>
        <a:srgbClr val="DCCFB5"/>
      </a:accent6>
      <a:hlink>
        <a:srgbClr val="14A3A0"/>
      </a:hlink>
      <a:folHlink>
        <a:srgbClr val="7A8CA3"/>
      </a:folHlink>
    </a:clrScheme>
    <a:fontScheme name="Learn SCM">
      <a:majorFont>
        <a:latin typeface="Sor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 SCM - Module 1: The Map</dc:title>
  <dc:subject>PptxGenJS Presentation</dc:subject>
  <dc:creator>PptxGenJS</dc:creator>
  <cp:lastModifiedBy>PptxGenJS</cp:lastModifiedBy>
  <cp:revision>1</cp:revision>
  <dcterms:created xsi:type="dcterms:W3CDTF">2026-10-02T07:04:01Z</dcterms:created>
  <dcterms:modified xsi:type="dcterms:W3CDTF">2026-10-02T07:04:01Z</dcterms:modified>
</cp:coreProperties>
</file>