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Safety stock (units)</c:v>
                </c:pt>
              </c:strCache>
            </c:strRef>
          </c:tx>
          <c:spPr>
            <a:solidFill>
              <a:srgbClr val="14A3A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0B1F3A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4A3A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F2A33A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3B6EA5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4572E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14A3A0"/>
              </a:solidFill>
              <a:effectLst/>
            </c:spPr>
          </c:dPt>
          <c:dPt>
            <c:idx val="5"/>
            <c:invertIfNegative val="0"/>
            <c:bubble3D val="0"/>
            <c:spPr>
              <a:solidFill>
                <a:srgbClr val="F2A33A"/>
              </a:solidFill>
              <a:effectLst/>
            </c:spPr>
          </c:dPt>
          <c:cat>
            <c:multiLvlStrRef>
              <c:f>Sheet1!$A$2:$A$7</c:f>
              <c:multiLvlStrCache>
                <c:ptCount val="6"/>
                <c:lvl>
                  <c:pt idx="0">
                    <c:v>85%</c:v>
                  </c:pt>
                  <c:pt idx="1">
                    <c:v>90%</c:v>
                  </c:pt>
                  <c:pt idx="2">
                    <c:v>95%</c:v>
                  </c:pt>
                  <c:pt idx="3">
                    <c:v>97.5%</c:v>
                  </c:pt>
                  <c:pt idx="4">
                    <c:v>99%</c:v>
                  </c:pt>
                  <c:pt idx="5">
                    <c:v>99.9%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108</c:v>
                </c:pt>
                <c:pt idx="1">
                  <c:v>133</c:v>
                </c:pt>
                <c:pt idx="2">
                  <c:v>171</c:v>
                </c:pt>
                <c:pt idx="3">
                  <c:v>204</c:v>
                </c:pt>
                <c:pt idx="4">
                  <c:v>242</c:v>
                </c:pt>
                <c:pt idx="5">
                  <c:v>321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0B1F3A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B7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6DCC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5B6B7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2 min. Welcome back by name. Ask: "What did Predict change about how you look at a forecast?" Take two answers.
SAY: "Last time we forecast demand. Today we turn that forecast into a stocking decision for Dune &amp; Co.: how much to hold, when to reorder, and how much to protect against surprises."
PREVIEW: a small amount of maths, all done with a live example. If numbers make you nervous, focus on the intuition; I will always say why it matters.
PHOTO BOX: Neatly stacked pallets of boxed home appliances in a bright warehouse, wide shot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3 min.
RECAP: a forecast is a range; bias is fixable; S&amp;OP gives one number. Today's work uses both the forecast (average) and its error (range).
OUTCOMES: say them aloud.
ASK: "Who here is responsible for a stock number?" Note the answers; use them later for examples.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4 min.
SAY: "Pick one. There is no trick, but there is a trade-off."
COLLECT answers, then ask one H voter and one R voter for a 20-second reason.
REVEAL (light): it depends on margin, lead time and how quickly customers switch. Both are expensive; the aim of today is to balance them with numbers rather than gut feel.
NOTE: do not give the answer yet; return to this at the end.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4 min.
SAY: "If you could ship instantly and predict perfectly you would hold no stock. Reality needs it for three reasons."
SMOOTH: cycle stock, from ordering in lots. PROTECT: safety stock, for uncertainty. SAVE: quantity discounts and freight economies; the discount must beat the extra holding cost.
HIDDEN FOURTH: pipeline stock, goods in transit. For Dune &amp; Co., three weeks at sea is three weeks of paid-for stock you cannot sell.
ASK: which of the three drives stock in your business?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4 min.
SAY: "Same word, five different animals."
WALK each. RAW and WIP matter for manufacturers; Dune &amp; Co. buys finished goods so most of its stock is finished plus pipeline. MRO is often forgotten: spare parts, packaging, cleaning supplies.
QUESTION: "Which type is hardest to see in your company?" Usually transit stock; nobody owns it.
KEY POINT: you cannot manage what you cannot see; start by knowing where your stock sits and who owns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5 min.
SAY: "A unit that costs 100 dirhams to buy can cost 20 to 30 dirhams a year to keep. Check your own figure; it varies by industry and interest rates."
WALK the rows with a Dune &amp; Co. example: a fryer sits six months, the model is superseded, and the price drops 30 percent.
ASK: "Do you know the holding cost percentage your company uses?" Most do not. Finance usually does.
LINK: this holding cost is the H in the EOQ formula coming next.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5 min.
SAY: "Order more at a time and you save on ordering but pay more to hold. Order less and the reverse. There is a sweet spot."
EXAMPLE: ordering one container costs the same whether it holds 500 or 2,000 fryers.
KEY POINT: this is a classic trade-off with a mathematical answer: the economic order quantity.
ASK: "Where do you feel this tension at work?" Typical: buyers want big lots for price, warehouses want small lots for space.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5 min.
SAY: "EOQ dates from 1913 and is still used because the idea is sound."
NAME THE LETTERS slowly. D is demand per year. S is cost to place and receive one order. H is the cost to hold one unit for a year.
KEY POINT: the total cost curve is flat near the minimum, so being roughly right is fine; precision is not the point.
CAUTION: EOQ assumes steady demand, constant costs and no discounts; we will challenge this in a moment.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6 min.
SAY: "Let us do it with a fryer component. Demand 12,000 a year, 150 per order, 8 per unit per year to hold."
WALK the calculation slowly. The EOQ is about 671 units, costing around 5367 a year.
COMPARE: ordering 2,000 at a time costs about 8900, ordering 300 at a time about 7200. Both are far worse.
CHECK THE ROOM: ask someone to explain in their own words why 2,000 is worse. Expect: too much holding cost.
FIGURES come from the generating script; if you change inputs, recompute before teaching.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4 min.
SAY: "EOQ is a starting point. Real life adds constraints."
EXAMPLES: a container holds 2,000 fryers and the supplier will not ship half; a 5 percent discount at 3,000 units may justify holding more.
KEY POINT: use EOQ as a sense check, then adjust for MOQ, container sizes and price breaks.
ASK: "Which of these affects you most?" Take three answers.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4 min.
SAY: "Safety stock protects you from two things: demand being higher than forecast and supply arriving later than planned."
LEAD TIME: define it: order placed to goods available to sell. For imports include production, transport, customs and receiving. Internal lead time (your own processing) and external (the supplier's and carrier's) both count.
EXAMPLE: a Dune &amp; Co. container normally takes 30 days door to door, but can be 45 in a disruption.
KEY POINT: measure lead time variability, not just the average.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5 min.
SAY: "Service level is a choice. You pick it; the maths gives you the buffer."
Z VALUES (for reference, normal distribution): 90% about 1.28; 95% about 1.65; 97.5% about 1.96; 99% about 2.33.
EXAMPLE: weekly demand averages 300 units, standard deviation 60, lead time 3 weeks. Variability over lead time is 104. Safety stock at 95 percent is about 171 units; at 99 percent about 242.
CAUTION: this assumes normal demand and stable lead time; if lead time varies, add that variance.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4 min.
SAY: "Look at the steps. Going from 95 to 99 percent costs 71 more units. Going to 99.9 costs even more."
ASK: "What service level should a non-critical accessory have? What about a critical spare part?" Differentiate by product.
KEY POINT: set service levels by item importance, not one number for everything.
CHART: values are computed from the example; they are illustrations, not benchmarks.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5 min.
SAY: "Reorder point equals demand during lead time plus safety stock."
EXAMPLE: 900 units sold while waiting plus 171 buffer gives 1071.
PROBE: what if lead time doubles to six weeks? Demand in lead time becomes 1800, and safety stock rises too. Longer, more variable lead times are expensive; this is why Module 6 matters.
TIP: count stock on hand plus stock on order, otherwise you trigger duplicate orders.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5 min.
SAY: "Q asks when; P asks how much."
Q: monitor stock constantly (systems make this easy). Fixed order size; timing varies. P: check every week or month; order size varies. Requires more safety stock because the risk covers the lead time plus the review period.
PRACTICE: P works well when many items come from one supplier so orders can be bundled, saving freight.
ASK: which items in your business suit each system? Take two answers.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5 min.
SAY: "Based on the Pareto idea. The exact splits vary by business, so treat the percentages as a guide."
METHOD: rank items by annual usage value (units × cost), accumulate, cut into groups.
ACTION: A items get tighter forecasting, safety stock tuned and cycle counts often; C items get simple min-max rules.
LINK: cycle counting (counting a few items each day) is usually most frequent on A items.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6 min.
ANSWERS (suggested): 1 A. 2 C by value, but it may still be critical to repair service so note the VED idea next slide. 3 A or B depending on the cut-off. 4 C by value but high volume, so use simple min-max.
KEY INSIGHT: ABC uses value; it does not say how critical an item is.
ASK: "When would a C item suddenly matter?" Answer: when it stops a production line or delays a repair.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4 min.
SAY: "ABC looks at value. These add other angles."
XYZ: based on demand variability; Z items need more buffer or make-to-order. VED: important in maintenance and spare parts. FSN: highlights slow and non-moving stock to clear before it becomes a write-off.
EXAMPLE GRID: AX items get automated replenishment; AZ items need a planner's attention.
KEY POINT: use two lenses together for a sensible policy.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4 min.
SAY: "This is accounting, but supply chain people should know how stock is valued because it affects reported profit and decisions."
EXAMPLE: prices rise. FIFO shows higher profit; average sits between.
LIFO: used in some countries under local rules (for example the US). IFRS prohibits it, and UAE companies generally follow IFRS. Confirm your own company's policy with finance.
KEEP LIGHT: refer detailed treatment to the finance team.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20 min (3 brief, 10 work, 7 playback).
SETUP: breakout rooms of three or four.
BRIEF: "You are the inventory planner. Give a simple policy for each item and explain why."
EXPECT: the fryer gets A, 95 to 98 percent, Q system; the spare part may be C by value but high service (VED vital); packaging gets simple min-max or P review.
LISTEN FOR: any group that mentions lead time variability or MOQs.
DEBRIEF: ask each group to defend one choice. Close by returning to the warm-up question: holding or running out?
PHOTO BOX: Warehouse manager with a tablet counting stock at a rack, close up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4 min.
REVISIT THE WARM-UP: "Holding or running out: has anyone changed their mind?"
ASK: one action each, "what will you check this week?" Take three.
FEEDBACK: share a short feedback prompt.
THANK the room.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1 min.
SAY: "Next we look at the other end of the chain: how to choose and manage the suppliers that fill those shelves."
HOMEWORK (optional): bring one supplier you rely on and what would happen if they stopped tomorrow.
PHOTO BOX: Rows of colourful vendor invoices and contracts on a procurement desk, overhead 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7F1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818888"/>
            <a:ext cx="3840480" cy="0"/>
          </a:xfrm>
          <a:prstGeom prst="line">
            <a:avLst/>
          </a:prstGeom>
          <a:noFill/>
          <a:ln w="12700">
            <a:solidFill>
              <a:srgbClr val="DCCFB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852160" y="468172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spc="300" kern="0" dirty="0">
                <a:solidFill>
                  <a:srgbClr val="5B6B7F"/>
                </a:solidFill>
              </a:rPr>
              <a:t>LEARN SCM  ·  MODULE 1</a:t>
            </a:r>
            <a:endParaRPr lang="en-US" sz="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0B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818888"/>
            <a:ext cx="3840480" cy="0"/>
          </a:xfrm>
          <a:prstGeom prst="line">
            <a:avLst/>
          </a:prstGeom>
          <a:noFill/>
          <a:ln w="12700">
            <a:solidFill>
              <a:srgbClr val="3B527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852160" y="468172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spc="300" kern="0" dirty="0">
                <a:solidFill>
                  <a:srgbClr val="9FB3C8"/>
                </a:solidFill>
              </a:rPr>
              <a:t>LEARN SCM  ·  MODULE 1</a:t>
            </a:r>
            <a:endParaRPr lang="en-US" sz="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852160" y="640080"/>
            <a:ext cx="2743200" cy="3566160"/>
          </a:xfrm>
          <a:prstGeom prst="roundRect">
            <a:avLst>
              <a:gd name="adj" fmla="val 4000"/>
            </a:avLst>
          </a:prstGeom>
          <a:solidFill>
            <a:srgbClr val="E9DFC9"/>
          </a:solidFill>
          <a:ln w="15875">
            <a:solidFill>
              <a:srgbClr val="F2A33A"/>
            </a:solidFill>
            <a:prstDash val="dash"/>
          </a:ln>
        </p:spPr>
      </p:sp>
      <p:sp>
        <p:nvSpPr>
          <p:cNvPr id="3" name="Text 1"/>
          <p:cNvSpPr txBox="1"/>
          <p:nvPr/>
        </p:nvSpPr>
        <p:spPr>
          <a:xfrm>
            <a:off x="5852160" y="21031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spc="400" kern="0" dirty="0">
                <a:solidFill>
                  <a:srgbClr val="F2A33A"/>
                </a:solidFill>
              </a:rPr>
              <a:t>PHOTO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6035040" y="242316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Neatly stacked pallets of boxed home appliances in a bright warehouse, wide shot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0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F2A33A"/>
                </a:solidFill>
              </a:rPr>
              <a:t>LEARN SCM  ·  FREE FOR EVERYONE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371600"/>
            <a:ext cx="5486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Stock</a:t>
            </a:r>
            <a:endParaRPr lang="en-US" sz="5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46888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C9D6E3"/>
                </a:solidFill>
              </a:rPr>
              <a:t>Module 3  ·  How much should you actually hold?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Where we are, and where we are going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3 MIN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28016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28016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Recap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3566160" y="128016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Forecast = number plus honest range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205740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205740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205740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Today: Stock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3566160" y="205740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How much, when, and how safe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48640" y="283464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283464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371600" y="283464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By the end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566160" y="283464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Compute EOQ, safety stock and reorder point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361188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61188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361188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You will do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3566160" y="361188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Classify stock and set a policy for Dune &amp; Co.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2A33A"/>
                </a:solidFill>
              </a:rPr>
              <a:t>WARM-UP  ·  4 MIN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76809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Stock is money sleeping on a shelf.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108960"/>
            <a:ext cx="6766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C9D6E3"/>
                </a:solidFill>
              </a:rPr>
              <a:t>Poll: for Dune &amp; Co., what costs more per year: holding too much, or running out? Type H or R.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Why hold stock at all?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4 MIN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4300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Three honest reasons. Everything else is habit.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920240"/>
            <a:ext cx="457200" cy="73152"/>
          </a:xfrm>
          <a:prstGeom prst="rect">
            <a:avLst/>
          </a:prstGeom>
          <a:solidFill>
            <a:srgbClr val="14A3A0"/>
          </a:solidFill>
          <a:ln w="12700">
            <a:solidFill>
              <a:srgbClr val="14A3A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Smooth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Production, shipping and sales do not run at the same pace. Stock bridges the gap.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918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20440" y="1920240"/>
            <a:ext cx="457200" cy="73152"/>
          </a:xfrm>
          <a:prstGeom prst="rect">
            <a:avLst/>
          </a:prstGeom>
          <a:solidFill>
            <a:srgbClr val="3B6EA5"/>
          </a:solidFill>
          <a:ln w="12700">
            <a:solidFill>
              <a:srgbClr val="3B6EA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204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Protect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35204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Late deliveries and demand spikes happen. Buffer stock keeps customers served.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0350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63640" y="1920240"/>
            <a:ext cx="457200" cy="73152"/>
          </a:xfrm>
          <a:prstGeom prst="rect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636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Save</a:t>
            </a:r>
            <a:endParaRPr lang="en-US" sz="1900" dirty="0"/>
          </a:p>
        </p:txBody>
      </p:sp>
      <p:sp>
        <p:nvSpPr>
          <p:cNvPr id="16" name="Text 14"/>
          <p:cNvSpPr txBox="1"/>
          <p:nvPr/>
        </p:nvSpPr>
        <p:spPr>
          <a:xfrm>
            <a:off x="62636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Buying in bigger lots can cut unit price and freight. But watch the carrying cost.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Types of stock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4 MIN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4300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Where inventory sits in a chain.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1700784" cy="822960"/>
          </a:xfrm>
          <a:prstGeom prst="chevron">
            <a:avLst/>
          </a:prstGeom>
          <a:solidFill>
            <a:srgbClr val="14A3A0"/>
          </a:solidFill>
          <a:ln w="25400">
            <a:solidFill>
              <a:srgbClr val="F7F1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920240"/>
            <a:ext cx="12435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Raw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594360" y="2926080"/>
            <a:ext cx="1517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Materials and parts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157984" y="1920240"/>
            <a:ext cx="1700784" cy="822960"/>
          </a:xfrm>
          <a:prstGeom prst="chevron">
            <a:avLst/>
          </a:prstGeom>
          <a:solidFill>
            <a:srgbClr val="3B6EA5"/>
          </a:solidFill>
          <a:ln w="25400">
            <a:solidFill>
              <a:srgbClr val="F7F1E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432304" y="1920240"/>
            <a:ext cx="12435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WIP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203704" y="2926080"/>
            <a:ext cx="1517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Partly made goods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3767328" y="1920240"/>
            <a:ext cx="1700784" cy="822960"/>
          </a:xfrm>
          <a:prstGeom prst="chevron">
            <a:avLst/>
          </a:prstGeom>
          <a:solidFill>
            <a:srgbClr val="F2A33A"/>
          </a:solidFill>
          <a:ln w="25400">
            <a:solidFill>
              <a:srgbClr val="F7F1E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041648" y="1920240"/>
            <a:ext cx="12435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Finished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3813048" y="2926080"/>
            <a:ext cx="1517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Ready to sell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5376672" y="1920240"/>
            <a:ext cx="1700784" cy="822960"/>
          </a:xfrm>
          <a:prstGeom prst="chevron">
            <a:avLst/>
          </a:prstGeom>
          <a:solidFill>
            <a:srgbClr val="7A8CA3"/>
          </a:solidFill>
          <a:ln w="25400">
            <a:solidFill>
              <a:srgbClr val="F7F1E6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650992" y="1920240"/>
            <a:ext cx="12435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MRO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5422392" y="2926080"/>
            <a:ext cx="1517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Maintenance, repair, ops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986016" y="1920240"/>
            <a:ext cx="1700784" cy="822960"/>
          </a:xfrm>
          <a:prstGeom prst="chevron">
            <a:avLst/>
          </a:prstGeom>
          <a:solidFill>
            <a:srgbClr val="0B1F3A"/>
          </a:solidFill>
          <a:ln w="25400">
            <a:solidFill>
              <a:srgbClr val="F7F1E6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260336" y="1920240"/>
            <a:ext cx="12435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Transit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7031736" y="2926080"/>
            <a:ext cx="1517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Moving between sites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402336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F3A"/>
                </a:solidFill>
              </a:rPr>
              <a:t>Dune &amp; Co. mainly holds finished goods plus a lot in transit.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What does holding stock really cost?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5 MIN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280160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280160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Capital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3566160" y="1280160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Money tied up that could earn elsewhere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1901952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1901952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1901952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Space and handling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3566160" y="1901952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Rent, racking, labour, equipment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48640" y="2523744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2523744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371600" y="2523744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Insurance and shrink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566160" y="2523744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Damage, loss, theft, write-offs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3145536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145536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3145536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Obsolescence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3566160" y="3145536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New models, expiry, fashion changes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48640" y="3767328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77240" y="3767328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5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1371600" y="3767328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Rule of thumb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3566160" y="3767328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Often quoted at 20 to 30 percent of value per year; use your own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Two costs pulling in opposite directions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5 MIN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3840480" cy="2286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280160"/>
            <a:ext cx="91440" cy="2286000"/>
          </a:xfrm>
          <a:prstGeom prst="rect">
            <a:avLst/>
          </a:prstGeom>
          <a:solidFill>
            <a:srgbClr val="14A3A0"/>
          </a:solidFill>
          <a:ln w="12700">
            <a:solidFill>
              <a:srgbClr val="14A3A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50876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Ordering cost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10312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Each order costs time, admin, freight and handling. Bigger, rarer orders spread it thin.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292608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4A3A0"/>
                </a:solidFill>
              </a:rPr>
              <a:t>Favours: large lots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0" y="1280160"/>
            <a:ext cx="3840480" cy="2286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72000" y="1280160"/>
            <a:ext cx="91440" cy="2286000"/>
          </a:xfrm>
          <a:prstGeom prst="rect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892040" y="150876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Holding cost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4892040" y="210312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Each unit kept costs money every day. Smaller, frequent orders keep it down.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4892040" y="292608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B97309"/>
                </a:solidFill>
              </a:rPr>
              <a:t>Favours: small lots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3840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The best order size sits where the two costs balance.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Economic Order Quantity (EOQ)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5 MIN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4300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The order size that minimises ordering plus holding cost.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920240"/>
            <a:ext cx="457200" cy="73152"/>
          </a:xfrm>
          <a:prstGeom prst="rect">
            <a:avLst/>
          </a:prstGeom>
          <a:solidFill>
            <a:srgbClr val="14A3A0"/>
          </a:solidFill>
          <a:ln w="12700">
            <a:solidFill>
              <a:srgbClr val="14A3A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The idea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Find the lot size where annual ordering cost equals annual holding cost.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918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20440" y="1920240"/>
            <a:ext cx="457200" cy="73152"/>
          </a:xfrm>
          <a:prstGeom prst="rect">
            <a:avLst/>
          </a:prstGeom>
          <a:solidFill>
            <a:srgbClr val="3B6EA5"/>
          </a:solidFill>
          <a:ln w="12700">
            <a:solidFill>
              <a:srgbClr val="3B6EA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204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The formula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35204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Q = square root of (2 × D × S ÷ H). D yearly demand, S cost per order, H yearly holding cost per unit.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0350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63640" y="1920240"/>
            <a:ext cx="457200" cy="73152"/>
          </a:xfrm>
          <a:prstGeom prst="rect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636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The use</a:t>
            </a:r>
            <a:endParaRPr lang="en-US" sz="1900" dirty="0"/>
          </a:p>
        </p:txBody>
      </p:sp>
      <p:sp>
        <p:nvSpPr>
          <p:cNvPr id="16" name="Text 14"/>
          <p:cNvSpPr txBox="1"/>
          <p:nvPr/>
        </p:nvSpPr>
        <p:spPr>
          <a:xfrm>
            <a:off x="62636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A sensible starting point for order sizes of steady items, not a rule.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EOQ worked example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6 MIN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280160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280160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Inputs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3566160" y="1280160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D = 12000 units a year, S = 150 per order, H = 8 per unit per year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1901952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1901952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1901952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EOQ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3566160" y="1901952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√(2 × 12000 × 150 ÷ 8) ≈ 671 units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48640" y="2523744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2523744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371600" y="2523744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Cost at EOQ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566160" y="2523744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About 5367 a year, around 18 orders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3145536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145536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3145536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Order 2,000 at a time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3566160" y="3145536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About 8900 a year. Too much stock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48640" y="3767328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77240" y="3767328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5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1371600" y="3767328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Order 300 at a time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3566160" y="3767328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About 7200 a year. Too many orders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Where EOQ breaks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4 MIN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280160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280160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Demand is not flat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3566160" y="1280160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Seasonality and promotions upset the maths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1901952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1901952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1901952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Supplier rules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3566160" y="1901952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Minimum order quantities, full containers, pallet layers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48640" y="2523744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2523744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371600" y="2523744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Price breaks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566160" y="2523744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Discounts can beat the EOQ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3145536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145536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3145536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Hidden costs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3566160" y="3145536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Ordering and holding costs are often guessed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48640" y="3767328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77240" y="3767328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5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1371600" y="3767328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Space limits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3566160" y="3767328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The answer may not fit your warehouse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Uncertainty: two sources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4 MIN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4300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Stock buffers exist because of these, not because of caution.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920240"/>
            <a:ext cx="457200" cy="73152"/>
          </a:xfrm>
          <a:prstGeom prst="rect">
            <a:avLst/>
          </a:prstGeom>
          <a:solidFill>
            <a:srgbClr val="14A3A0"/>
          </a:solidFill>
          <a:ln w="12700">
            <a:solidFill>
              <a:srgbClr val="14A3A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Demand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Sales swing around the forecast. The bigger the swing, the bigger the buffer.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918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20440" y="1920240"/>
            <a:ext cx="457200" cy="73152"/>
          </a:xfrm>
          <a:prstGeom prst="rect">
            <a:avLst/>
          </a:prstGeom>
          <a:solidFill>
            <a:srgbClr val="3B6EA5"/>
          </a:solidFill>
          <a:ln w="12700">
            <a:solidFill>
              <a:srgbClr val="3B6EA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204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Lead time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35204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Supplier, port and customs times are never exactly the same twice.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0350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63640" y="1920240"/>
            <a:ext cx="457200" cy="73152"/>
          </a:xfrm>
          <a:prstGeom prst="rect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636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Both together</a:t>
            </a:r>
            <a:endParaRPr lang="en-US" sz="1900" dirty="0"/>
          </a:p>
        </p:txBody>
      </p:sp>
      <p:sp>
        <p:nvSpPr>
          <p:cNvPr id="16" name="Text 14"/>
          <p:cNvSpPr txBox="1"/>
          <p:nvPr/>
        </p:nvSpPr>
        <p:spPr>
          <a:xfrm>
            <a:off x="62636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Real risk is when a late shipment meets a sales spike.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Service level and safety stock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5 MIN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4300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Service level is the chance of not stocking out during a replenishment cycle.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920240"/>
            <a:ext cx="457200" cy="73152"/>
          </a:xfrm>
          <a:prstGeom prst="rect">
            <a:avLst/>
          </a:prstGeom>
          <a:solidFill>
            <a:srgbClr val="14A3A0"/>
          </a:solidFill>
          <a:ln w="12700">
            <a:solidFill>
              <a:srgbClr val="14A3A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What it means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95 percent means that in about 19 cycles out of 20 you will not run out.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918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20440" y="1920240"/>
            <a:ext cx="457200" cy="73152"/>
          </a:xfrm>
          <a:prstGeom prst="rect">
            <a:avLst/>
          </a:prstGeom>
          <a:solidFill>
            <a:srgbClr val="3B6EA5"/>
          </a:solidFill>
          <a:ln w="12700">
            <a:solidFill>
              <a:srgbClr val="3B6EA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204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The formula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35204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Safety stock = z × demand variability × √lead time. z comes from the service level.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0350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63640" y="1920240"/>
            <a:ext cx="457200" cy="73152"/>
          </a:xfrm>
          <a:prstGeom prst="rect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636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The catch</a:t>
            </a:r>
            <a:endParaRPr lang="en-US" sz="1900" dirty="0"/>
          </a:p>
        </p:txBody>
      </p:sp>
      <p:sp>
        <p:nvSpPr>
          <p:cNvPr id="16" name="Text 14"/>
          <p:cNvSpPr txBox="1"/>
          <p:nvPr/>
        </p:nvSpPr>
        <p:spPr>
          <a:xfrm>
            <a:off x="62636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Each extra point of service costs more than the last. 99.9 is not 99 plus a bit.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Chasing perfection gets expensive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4 MIN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09728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Safety stock needed at different service levels (example from the previous slide).</a:t>
            </a:r>
            <a:endParaRPr lang="en-US" sz="12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508760"/>
          <a:ext cx="8229600" cy="26517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 txBox="1"/>
          <p:nvPr/>
        </p:nvSpPr>
        <p:spPr>
          <a:xfrm>
            <a:off x="548640" y="420624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F3A"/>
                </a:solidFill>
              </a:rPr>
              <a:t>Differentiate. Not every item deserves 99 percent.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Reorder point: when to place the order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5 MIN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28016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28016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Demand in lead time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3566160" y="128016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300 per week × 3 weeks = 900 units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205740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205740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205740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Add safety stock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3566160" y="205740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171 units at 95 percent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48640" y="283464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283464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371600" y="283464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Reorder point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566160" y="283464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1071 units. When stock on hand and on order falls to this, order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361188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61188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361188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Order quantity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3566160" y="361188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Often the EOQ or a container-friendly lot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Two ways to replenish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5 MIN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3840480" cy="2286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280160"/>
            <a:ext cx="91440" cy="2286000"/>
          </a:xfrm>
          <a:prstGeom prst="rect">
            <a:avLst/>
          </a:prstGeom>
          <a:solidFill>
            <a:srgbClr val="14A3A0"/>
          </a:solidFill>
          <a:ln w="12700">
            <a:solidFill>
              <a:srgbClr val="14A3A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50876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Q system (continuous)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10312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Order a fixed quantity whenever stock hits the reorder point.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292608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4A3A0"/>
                </a:solidFill>
              </a:rPr>
              <a:t>Best for: important, steady items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0" y="1280160"/>
            <a:ext cx="3840480" cy="2286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72000" y="1280160"/>
            <a:ext cx="91440" cy="2286000"/>
          </a:xfrm>
          <a:prstGeom prst="rect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892040" y="150876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 system (periodic)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4892040" y="210312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Review at fixed intervals and order up to a target level.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4892040" y="292608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B97309"/>
                </a:solidFill>
              </a:rPr>
              <a:t>Best for: many items, shared suppliers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3840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Which suits Dune &amp; Co.'s air fryer? Which suits packaging cartons?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ABC analysis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5 MIN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4300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A few items drive most of the value. Manage them differently.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920240"/>
            <a:ext cx="457200" cy="73152"/>
          </a:xfrm>
          <a:prstGeom prst="rect">
            <a:avLst/>
          </a:prstGeom>
          <a:solidFill>
            <a:srgbClr val="14A3A0"/>
          </a:solidFill>
          <a:ln w="12700">
            <a:solidFill>
              <a:srgbClr val="14A3A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 items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Roughly 10 to 20 percent of items, about 70 to 80 percent of spend. Tight control, frequent review.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918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20440" y="1920240"/>
            <a:ext cx="457200" cy="73152"/>
          </a:xfrm>
          <a:prstGeom prst="rect">
            <a:avLst/>
          </a:prstGeom>
          <a:solidFill>
            <a:srgbClr val="3B6EA5"/>
          </a:solidFill>
          <a:ln w="12700">
            <a:solidFill>
              <a:srgbClr val="3B6EA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204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B items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35204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Middle group. Moderate control and regular review.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0350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63640" y="1920240"/>
            <a:ext cx="457200" cy="73152"/>
          </a:xfrm>
          <a:prstGeom prst="rect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636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 items</a:t>
            </a:r>
            <a:endParaRPr lang="en-US" sz="1900" dirty="0"/>
          </a:p>
        </p:txBody>
      </p:sp>
      <p:sp>
        <p:nvSpPr>
          <p:cNvPr id="16" name="Text 14"/>
          <p:cNvSpPr txBox="1"/>
          <p:nvPr/>
        </p:nvSpPr>
        <p:spPr>
          <a:xfrm>
            <a:off x="62636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Most items, little value. Simple rules, bigger lots, less effort.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Classify the item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ACTIVITY · 6 MIN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43000"/>
            <a:ext cx="7498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A, B or C? Type your answer in the chat.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374904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31520" y="2011680"/>
            <a:ext cx="457200" cy="457200"/>
          </a:xfrm>
          <a:prstGeom prst="ellipse">
            <a:avLst/>
          </a:prstGeom>
          <a:solidFill>
            <a:srgbClr val="14A3A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371600" y="187452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Air fryer, top seller, 4,000 units a month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480560" y="1691640"/>
            <a:ext cx="374904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63440" y="2011680"/>
            <a:ext cx="457200" cy="457200"/>
          </a:xfrm>
          <a:prstGeom prst="ellipse">
            <a:avLst/>
          </a:prstGeom>
          <a:solidFill>
            <a:srgbClr val="14A3A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63440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5303520" y="187452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Heating element spare, 40 units a year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48640" y="2971800"/>
            <a:ext cx="374904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31520" y="3291840"/>
            <a:ext cx="457200" cy="457200"/>
          </a:xfrm>
          <a:prstGeom prst="ellipse">
            <a:avLst/>
          </a:prstGeom>
          <a:solidFill>
            <a:srgbClr val="14A3A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31520" y="3291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1371600" y="315468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Premium air fryer, steady, high value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480560" y="2971800"/>
            <a:ext cx="374904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663440" y="3291840"/>
            <a:ext cx="457200" cy="457200"/>
          </a:xfrm>
          <a:prstGeom prst="ellipse">
            <a:avLst/>
          </a:prstGeom>
          <a:solidFill>
            <a:srgbClr val="14A3A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663440" y="3291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5303520" y="315468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Cardboard divider, cheap, 20,000 a year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Other lenses on stock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4 MIN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28016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28016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XYZ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3566160" y="128016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How predictable is demand? X steady, Z erratic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205740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205740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205740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VED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3566160" y="205740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Vital, essential, desirable. How critical is it?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48640" y="283464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283464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371600" y="283464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FSN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566160" y="283464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Fast, slow, non-moving. Spot dead stock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361188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61188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361188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Combine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3566160" y="361188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ABC with XYZ gives a policy grid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Valuing stock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4 MIN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4300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Accounting decides profit. It does not change the physical flow.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920240"/>
            <a:ext cx="457200" cy="73152"/>
          </a:xfrm>
          <a:prstGeom prst="rect">
            <a:avLst/>
          </a:prstGeom>
          <a:solidFill>
            <a:srgbClr val="14A3A0"/>
          </a:solidFill>
          <a:ln w="12700">
            <a:solidFill>
              <a:srgbClr val="14A3A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FIFO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First in, first out. Oldest cost leaves first. Closest to physical flow.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918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20440" y="1920240"/>
            <a:ext cx="457200" cy="73152"/>
          </a:xfrm>
          <a:prstGeom prst="rect">
            <a:avLst/>
          </a:prstGeom>
          <a:solidFill>
            <a:srgbClr val="3B6EA5"/>
          </a:solidFill>
          <a:ln w="12700">
            <a:solidFill>
              <a:srgbClr val="3B6EA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204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Average cost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35204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Average cost of all units on hand. Smooths price swings.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0350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63640" y="1920240"/>
            <a:ext cx="457200" cy="73152"/>
          </a:xfrm>
          <a:prstGeom prst="rect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636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LIFO</a:t>
            </a:r>
            <a:endParaRPr lang="en-US" sz="1900" dirty="0"/>
          </a:p>
        </p:txBody>
      </p:sp>
      <p:sp>
        <p:nvSpPr>
          <p:cNvPr id="16" name="Text 14"/>
          <p:cNvSpPr txBox="1"/>
          <p:nvPr/>
        </p:nvSpPr>
        <p:spPr>
          <a:xfrm>
            <a:off x="62636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Last in, first out. Not permitted under IFRS, which UAE companies follow.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2A33A"/>
                </a:solidFill>
              </a:rPr>
              <a:t>TEAM CHALLENGE  ·  20 MIN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7680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Set a stock policy for three Dune &amp; Co. items.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2377440"/>
            <a:ext cx="365760" cy="365760"/>
          </a:xfrm>
          <a:prstGeom prst="ellipse">
            <a:avLst/>
          </a:prstGeom>
          <a:solidFill>
            <a:srgbClr val="14A3A0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2377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237744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3ECF5"/>
                </a:solidFill>
              </a:rPr>
              <a:t>Item 1: the best-selling fryer. Item 2: a spare part. Item 3: packaging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2944368"/>
            <a:ext cx="365760" cy="365760"/>
          </a:xfrm>
          <a:prstGeom prst="ellipse">
            <a:avLst/>
          </a:prstGeom>
          <a:solidFill>
            <a:srgbClr val="14A3A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48640" y="29443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097280" y="294436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3ECF5"/>
                </a:solidFill>
              </a:rPr>
              <a:t>For each choose: A, B or C, service level, Q or P system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48640" y="3511296"/>
            <a:ext cx="365760" cy="365760"/>
          </a:xfrm>
          <a:prstGeom prst="ellipse">
            <a:avLst/>
          </a:prstGeom>
          <a:solidFill>
            <a:srgbClr val="14A3A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48640" y="35112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097280" y="3511296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3ECF5"/>
                </a:solidFill>
              </a:rPr>
              <a:t>Name one risk to the policy and how you will spot it early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852160" y="2331720"/>
            <a:ext cx="2743200" cy="2011680"/>
          </a:xfrm>
          <a:prstGeom prst="roundRect">
            <a:avLst>
              <a:gd name="adj" fmla="val 5455"/>
            </a:avLst>
          </a:prstGeom>
          <a:solidFill>
            <a:srgbClr val="E9DFC9"/>
          </a:solidFill>
          <a:ln w="15875">
            <a:solidFill>
              <a:srgbClr val="F2A33A"/>
            </a:solidFill>
            <a:prstDash val="dash"/>
          </a:ln>
        </p:spPr>
      </p:sp>
      <p:sp>
        <p:nvSpPr>
          <p:cNvPr id="14" name="Text 12"/>
          <p:cNvSpPr txBox="1"/>
          <p:nvPr/>
        </p:nvSpPr>
        <p:spPr>
          <a:xfrm>
            <a:off x="5852160" y="30175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spc="400" kern="0" dirty="0">
                <a:solidFill>
                  <a:srgbClr val="F2A33A"/>
                </a:solidFill>
              </a:rPr>
              <a:t>PHOTO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6035040" y="333756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Warehouse manager with a tablet counting stock at a rack, close up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Take this with you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4 MIN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28016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28016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Stock is a choice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3566160" y="128016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Cost of holding versus cost of running out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205740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205740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205740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EOQ is a compass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3566160" y="205740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Start there, then adjust for real constraints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48640" y="283464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283464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371600" y="283464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Safety stock follows uncertainty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566160" y="283464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Service level times variability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361188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61188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361188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Differentiate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3566160" y="361188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ABC and XYZ, not one rule for all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2A33A"/>
                </a:solidFill>
              </a:rPr>
              <a:t>NEXT: MODULE 4  ·  BUY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76809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Stock needs a source. Who supplies it, and on what terms?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108960"/>
            <a:ext cx="4846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C9D6E3"/>
                </a:solidFill>
              </a:rPr>
              <a:t>Sourcing strategy, supplier choice, negotiation and supplier risk.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669280" y="2834640"/>
            <a:ext cx="2926080" cy="1645920"/>
          </a:xfrm>
          <a:prstGeom prst="roundRect">
            <a:avLst>
              <a:gd name="adj" fmla="val 6667"/>
            </a:avLst>
          </a:prstGeom>
          <a:solidFill>
            <a:srgbClr val="E9DFC9"/>
          </a:solidFill>
          <a:ln w="15875">
            <a:solidFill>
              <a:srgbClr val="F2A33A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669280" y="333756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spc="400" kern="0" dirty="0">
                <a:solidFill>
                  <a:srgbClr val="F2A33A"/>
                </a:solidFill>
              </a:rPr>
              <a:t>PHOTO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5852160" y="365760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Rows of colourful vendor invoices and contracts on a procurement desk, overhead view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earn SCM">
  <a:themeElements>
    <a:clrScheme name="Learn SCM">
      <a:dk1>
        <a:srgbClr val="0B1F3A"/>
      </a:dk1>
      <a:lt1>
        <a:srgbClr val="FFFFFF"/>
      </a:lt1>
      <a:dk2>
        <a:srgbClr val="14304F"/>
      </a:dk2>
      <a:lt2>
        <a:srgbClr val="F7F1E6"/>
      </a:lt2>
      <a:accent1>
        <a:srgbClr val="14A3A0"/>
      </a:accent1>
      <a:accent2>
        <a:srgbClr val="F2A33A"/>
      </a:accent2>
      <a:accent3>
        <a:srgbClr val="3B6EA5"/>
      </a:accent3>
      <a:accent4>
        <a:srgbClr val="E4572E"/>
      </a:accent4>
      <a:accent5>
        <a:srgbClr val="7A8CA3"/>
      </a:accent5>
      <a:accent6>
        <a:srgbClr val="DCCFB5"/>
      </a:accent6>
      <a:hlink>
        <a:srgbClr val="14A3A0"/>
      </a:hlink>
      <a:folHlink>
        <a:srgbClr val="7A8CA3"/>
      </a:folHlink>
    </a:clrScheme>
    <a:fontScheme name="Learn SCM">
      <a:majorFont>
        <a:latin typeface="Sor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 SCM - Module 1: The Map</dc:title>
  <dc:subject>PptxGenJS Presentation</dc:subject>
  <dc:creator>PptxGenJS</dc:creator>
  <cp:lastModifiedBy>PptxGenJS</cp:lastModifiedBy>
  <cp:revision>1</cp:revision>
  <dcterms:created xsi:type="dcterms:W3CDTF">2026-10-02T07:03:51Z</dcterms:created>
  <dcterms:modified xsi:type="dcterms:W3CDTF">2026-10-02T07:03:51Z</dcterms:modified>
</cp:coreProperties>
</file>