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1.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charts/chart2.xml" ContentType="application/vnd.openxmlformats-officedocument.drawingml.chart+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Dune &amp; Co. air fryer, units per month</c:v>
                </c:pt>
              </c:strCache>
            </c:strRef>
          </c:tx>
          <c:spPr>
            <a:solidFill>
              <a:srgbClr val="14A3A0"/>
            </a:solidFill>
            <a:ln w="31750" cap="flat">
              <a:solidFill>
                <a:srgbClr val="14A3A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5"/>
            <c:spPr>
              <a:solidFill>
                <a:srgbClr val="14A3A0"/>
              </a:solidFill>
              <a:ln w="9525" cap="flat">
                <a:solidFill>
                  <a:srgbClr val="14A3A0"/>
                </a:solidFill>
                <a:prstDash val="solid"/>
                <a:round/>
              </a:ln>
              <a:effectLst/>
            </c:spPr>
          </c:marker>
          <c:cat>
            <c:multiLvlStrRef>
              <c:f>Sheet1!$A$2:$A$25</c:f>
              <c:multiLvlStrCache>
                <c:ptCount val="24"/>
                <c:lvl>
                  <c:pt idx="0">
                    <c:v>Jan Y1</c:v>
                  </c:pt>
                  <c:pt idx="1">
                    <c:v>Feb Y1</c:v>
                  </c:pt>
                  <c:pt idx="2">
                    <c:v>Mar Y1</c:v>
                  </c:pt>
                  <c:pt idx="3">
                    <c:v>Apr Y1</c:v>
                  </c:pt>
                  <c:pt idx="4">
                    <c:v>May Y1</c:v>
                  </c:pt>
                  <c:pt idx="5">
                    <c:v>Jun Y1</c:v>
                  </c:pt>
                  <c:pt idx="6">
                    <c:v>Jul Y1</c:v>
                  </c:pt>
                  <c:pt idx="7">
                    <c:v>Aug Y1</c:v>
                  </c:pt>
                  <c:pt idx="8">
                    <c:v>Sep Y1</c:v>
                  </c:pt>
                  <c:pt idx="9">
                    <c:v>Oct Y1</c:v>
                  </c:pt>
                  <c:pt idx="10">
                    <c:v>Nov Y1</c:v>
                  </c:pt>
                  <c:pt idx="11">
                    <c:v>Dec Y1</c:v>
                  </c:pt>
                  <c:pt idx="12">
                    <c:v>Jan Y2</c:v>
                  </c:pt>
                  <c:pt idx="13">
                    <c:v>Feb Y2</c:v>
                  </c:pt>
                  <c:pt idx="14">
                    <c:v>Mar Y2</c:v>
                  </c:pt>
                  <c:pt idx="15">
                    <c:v>Apr Y2</c:v>
                  </c:pt>
                  <c:pt idx="16">
                    <c:v>May Y2</c:v>
                  </c:pt>
                  <c:pt idx="17">
                    <c:v>Jun Y2</c:v>
                  </c:pt>
                  <c:pt idx="18">
                    <c:v>Jul Y2</c:v>
                  </c:pt>
                  <c:pt idx="19">
                    <c:v>Aug Y2</c:v>
                  </c:pt>
                  <c:pt idx="20">
                    <c:v>Sep Y2</c:v>
                  </c:pt>
                  <c:pt idx="21">
                    <c:v>Oct Y2</c:v>
                  </c:pt>
                  <c:pt idx="22">
                    <c:v>Nov Y2</c:v>
                  </c:pt>
                  <c:pt idx="23">
                    <c:v>Dec Y2</c:v>
                  </c:pt>
                </c:lvl>
              </c:multiLvlStrCache>
            </c:multiLvlStrRef>
          </c:cat>
          <c:val>
            <c:numRef>
              <c:f>Sheet1!$B$2:$B$25</c:f>
              <c:numCache>
                <c:formatCode>General</c:formatCode>
                <c:ptCount val="24"/>
                <c:pt idx="0">
                  <c:v>927</c:v>
                </c:pt>
                <c:pt idx="1">
                  <c:v>892</c:v>
                </c:pt>
                <c:pt idx="2">
                  <c:v>1331</c:v>
                </c:pt>
                <c:pt idx="3">
                  <c:v>1045</c:v>
                </c:pt>
                <c:pt idx="4">
                  <c:v>1018</c:v>
                </c:pt>
                <c:pt idx="5">
                  <c:v>906</c:v>
                </c:pt>
                <c:pt idx="6">
                  <c:v>915</c:v>
                </c:pt>
                <c:pt idx="7">
                  <c:v>971</c:v>
                </c:pt>
                <c:pt idx="8">
                  <c:v>1151</c:v>
                </c:pt>
                <c:pt idx="9">
                  <c:v>1162</c:v>
                </c:pt>
                <c:pt idx="10">
                  <c:v>1867</c:v>
                </c:pt>
                <c:pt idx="11">
                  <c:v>1461</c:v>
                </c:pt>
                <c:pt idx="12">
                  <c:v>1103</c:v>
                </c:pt>
                <c:pt idx="13">
                  <c:v>1204</c:v>
                </c:pt>
                <c:pt idx="14">
                  <c:v>1619</c:v>
                </c:pt>
                <c:pt idx="15">
                  <c:v>1370</c:v>
                </c:pt>
                <c:pt idx="16">
                  <c:v>1168</c:v>
                </c:pt>
                <c:pt idx="17">
                  <c:v>1191</c:v>
                </c:pt>
                <c:pt idx="18">
                  <c:v>1161</c:v>
                </c:pt>
                <c:pt idx="19">
                  <c:v>1169</c:v>
                </c:pt>
                <c:pt idx="20">
                  <c:v>1382</c:v>
                </c:pt>
                <c:pt idx="21">
                  <c:v>1433</c:v>
                </c:pt>
                <c:pt idx="22">
                  <c:v>2293</c:v>
                </c:pt>
                <c:pt idx="23">
                  <c:v>1735</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800" b="0" i="0" u="none" strike="noStrike">
                <a:solidFill>
                  <a:srgbClr val="5B6B7F"/>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6DCC6"/>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800" b="0" i="0" u="none" strike="noStrike">
                <a:solidFill>
                  <a:srgbClr val="5B6B7F"/>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Actual</c:v>
                </c:pt>
              </c:strCache>
            </c:strRef>
          </c:tx>
          <c:spPr>
            <a:solidFill>
              <a:srgbClr val="14A3A0"/>
            </a:solidFill>
            <a:ln w="31750" cap="flat">
              <a:solidFill>
                <a:srgbClr val="14A3A0"/>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5"/>
            <c:spPr>
              <a:solidFill>
                <a:srgbClr val="14A3A0"/>
              </a:solidFill>
              <a:ln w="9525" cap="flat">
                <a:solidFill>
                  <a:srgbClr val="14A3A0"/>
                </a:solidFill>
                <a:prstDash val="solid"/>
                <a:round/>
              </a:ln>
              <a:effectLst/>
            </c:spPr>
          </c:marker>
          <c:cat>
            <c:multiLvlStrRef>
              <c:f>Sheet1!$A$2:$A$7</c:f>
              <c:multiLvlStrCache>
                <c:ptCount val="6"/>
                <c:lvl>
                  <c:pt idx="0">
                    <c:v>Jul Y2</c:v>
                  </c:pt>
                  <c:pt idx="1">
                    <c:v>Aug Y2</c:v>
                  </c:pt>
                  <c:pt idx="2">
                    <c:v>Sep Y2</c:v>
                  </c:pt>
                  <c:pt idx="3">
                    <c:v>Oct Y2</c:v>
                  </c:pt>
                  <c:pt idx="4">
                    <c:v>Nov Y2</c:v>
                  </c:pt>
                  <c:pt idx="5">
                    <c:v>Dec Y2</c:v>
                  </c:pt>
                </c:lvl>
              </c:multiLvlStrCache>
            </c:multiLvlStrRef>
          </c:cat>
          <c:val>
            <c:numRef>
              <c:f>Sheet1!$B$2:$B$7</c:f>
              <c:numCache>
                <c:formatCode>General</c:formatCode>
                <c:ptCount val="6"/>
                <c:pt idx="0">
                  <c:v>1161</c:v>
                </c:pt>
                <c:pt idx="1">
                  <c:v>1169</c:v>
                </c:pt>
                <c:pt idx="2">
                  <c:v>1382</c:v>
                </c:pt>
                <c:pt idx="3">
                  <c:v>1433</c:v>
                </c:pt>
                <c:pt idx="4">
                  <c:v>2293</c:v>
                </c:pt>
                <c:pt idx="5">
                  <c:v>1735</c:v>
                </c:pt>
              </c:numCache>
            </c:numRef>
          </c:val>
          <c:smooth val="0"/>
        </c:ser>
        <c:ser>
          <c:idx val="1"/>
          <c:order val="1"/>
          <c:tx>
            <c:strRef>
              <c:f>Sheet1!$C$1</c:f>
              <c:strCache>
                <c:ptCount val="1"/>
                <c:pt idx="0">
                  <c:v>Naive</c:v>
                </c:pt>
              </c:strCache>
            </c:strRef>
          </c:tx>
          <c:spPr>
            <a:solidFill>
              <a:srgbClr val="F2A33A"/>
            </a:solidFill>
            <a:ln w="31750" cap="flat">
              <a:solidFill>
                <a:srgbClr val="F2A33A"/>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5"/>
            <c:spPr>
              <a:solidFill>
                <a:srgbClr val="F2A33A"/>
              </a:solidFill>
              <a:ln w="9525" cap="flat">
                <a:solidFill>
                  <a:srgbClr val="F2A33A"/>
                </a:solidFill>
                <a:prstDash val="solid"/>
                <a:round/>
              </a:ln>
              <a:effectLst/>
            </c:spPr>
          </c:marker>
          <c:cat>
            <c:multiLvlStrRef>
              <c:f>Sheet1!$A$2:$A$7</c:f>
              <c:multiLvlStrCache>
                <c:ptCount val="6"/>
                <c:lvl>
                  <c:pt idx="0">
                    <c:v>Jul Y2</c:v>
                  </c:pt>
                  <c:pt idx="1">
                    <c:v>Aug Y2</c:v>
                  </c:pt>
                  <c:pt idx="2">
                    <c:v>Sep Y2</c:v>
                  </c:pt>
                  <c:pt idx="3">
                    <c:v>Oct Y2</c:v>
                  </c:pt>
                  <c:pt idx="4">
                    <c:v>Nov Y2</c:v>
                  </c:pt>
                  <c:pt idx="5">
                    <c:v>Dec Y2</c:v>
                  </c:pt>
                </c:lvl>
              </c:multiLvlStrCache>
            </c:multiLvlStrRef>
          </c:cat>
          <c:val>
            <c:numRef>
              <c:f>Sheet1!$C$2:$C$7</c:f>
              <c:numCache>
                <c:formatCode>General</c:formatCode>
                <c:ptCount val="6"/>
                <c:pt idx="0">
                  <c:v>1191</c:v>
                </c:pt>
                <c:pt idx="1">
                  <c:v>1191</c:v>
                </c:pt>
                <c:pt idx="2">
                  <c:v>1191</c:v>
                </c:pt>
                <c:pt idx="3">
                  <c:v>1191</c:v>
                </c:pt>
                <c:pt idx="4">
                  <c:v>1191</c:v>
                </c:pt>
                <c:pt idx="5">
                  <c:v>1191</c:v>
                </c:pt>
              </c:numCache>
            </c:numRef>
          </c:val>
          <c:smooth val="0"/>
        </c:ser>
        <c:ser>
          <c:idx val="2"/>
          <c:order val="2"/>
          <c:tx>
            <c:strRef>
              <c:f>Sheet1!$D$1</c:f>
              <c:strCache>
                <c:ptCount val="1"/>
                <c:pt idx="0">
                  <c:v>3-mo average</c:v>
                </c:pt>
              </c:strCache>
            </c:strRef>
          </c:tx>
          <c:spPr>
            <a:solidFill>
              <a:srgbClr val="3B6EA5"/>
            </a:solidFill>
            <a:ln w="31750" cap="flat">
              <a:solidFill>
                <a:srgbClr val="3B6EA5"/>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5"/>
            <c:spPr>
              <a:solidFill>
                <a:srgbClr val="3B6EA5"/>
              </a:solidFill>
              <a:ln w="9525" cap="flat">
                <a:solidFill>
                  <a:srgbClr val="3B6EA5"/>
                </a:solidFill>
                <a:prstDash val="solid"/>
                <a:round/>
              </a:ln>
              <a:effectLst/>
            </c:spPr>
          </c:marker>
          <c:cat>
            <c:multiLvlStrRef>
              <c:f>Sheet1!$A$2:$A$7</c:f>
              <c:multiLvlStrCache>
                <c:ptCount val="6"/>
                <c:lvl>
                  <c:pt idx="0">
                    <c:v>Jul Y2</c:v>
                  </c:pt>
                  <c:pt idx="1">
                    <c:v>Aug Y2</c:v>
                  </c:pt>
                  <c:pt idx="2">
                    <c:v>Sep Y2</c:v>
                  </c:pt>
                  <c:pt idx="3">
                    <c:v>Oct Y2</c:v>
                  </c:pt>
                  <c:pt idx="4">
                    <c:v>Nov Y2</c:v>
                  </c:pt>
                  <c:pt idx="5">
                    <c:v>Dec Y2</c:v>
                  </c:pt>
                </c:lvl>
              </c:multiLvlStrCache>
            </c:multiLvlStrRef>
          </c:cat>
          <c:val>
            <c:numRef>
              <c:f>Sheet1!$D$2:$D$7</c:f>
              <c:numCache>
                <c:formatCode>General</c:formatCode>
                <c:ptCount val="6"/>
                <c:pt idx="0">
                  <c:v>1243</c:v>
                </c:pt>
                <c:pt idx="1">
                  <c:v>1243</c:v>
                </c:pt>
                <c:pt idx="2">
                  <c:v>1243</c:v>
                </c:pt>
                <c:pt idx="3">
                  <c:v>1243</c:v>
                </c:pt>
                <c:pt idx="4">
                  <c:v>1243</c:v>
                </c:pt>
                <c:pt idx="5">
                  <c:v>1243</c:v>
                </c:pt>
              </c:numCache>
            </c:numRef>
          </c:val>
          <c:smooth val="0"/>
        </c:ser>
        <c:ser>
          <c:idx val="3"/>
          <c:order val="3"/>
          <c:tx>
            <c:strRef>
              <c:f>Sheet1!$E$1</c:f>
              <c:strCache>
                <c:ptCount val="1"/>
                <c:pt idx="0">
                  <c:v>Seasonal</c:v>
                </c:pt>
              </c:strCache>
            </c:strRef>
          </c:tx>
          <c:spPr>
            <a:solidFill>
              <a:srgbClr val="E4572E"/>
            </a:solidFill>
            <a:ln w="31750" cap="flat">
              <a:solidFill>
                <a:srgbClr val="E4572E"/>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5"/>
            <c:spPr>
              <a:solidFill>
                <a:srgbClr val="E4572E"/>
              </a:solidFill>
              <a:ln w="9525" cap="flat">
                <a:solidFill>
                  <a:srgbClr val="E4572E"/>
                </a:solidFill>
                <a:prstDash val="solid"/>
                <a:round/>
              </a:ln>
              <a:effectLst/>
            </c:spPr>
          </c:marker>
          <c:cat>
            <c:multiLvlStrRef>
              <c:f>Sheet1!$A$2:$A$7</c:f>
              <c:multiLvlStrCache>
                <c:ptCount val="6"/>
                <c:lvl>
                  <c:pt idx="0">
                    <c:v>Jul Y2</c:v>
                  </c:pt>
                  <c:pt idx="1">
                    <c:v>Aug Y2</c:v>
                  </c:pt>
                  <c:pt idx="2">
                    <c:v>Sep Y2</c:v>
                  </c:pt>
                  <c:pt idx="3">
                    <c:v>Oct Y2</c:v>
                  </c:pt>
                  <c:pt idx="4">
                    <c:v>Nov Y2</c:v>
                  </c:pt>
                  <c:pt idx="5">
                    <c:v>Dec Y2</c:v>
                  </c:pt>
                </c:lvl>
              </c:multiLvlStrCache>
            </c:multiLvlStrRef>
          </c:cat>
          <c:val>
            <c:numRef>
              <c:f>Sheet1!$E$2:$E$7</c:f>
              <c:numCache>
                <c:formatCode>General</c:formatCode>
                <c:ptCount val="6"/>
                <c:pt idx="0">
                  <c:v>1145</c:v>
                </c:pt>
                <c:pt idx="1">
                  <c:v>1215</c:v>
                </c:pt>
                <c:pt idx="2">
                  <c:v>1440</c:v>
                </c:pt>
                <c:pt idx="3">
                  <c:v>1454</c:v>
                </c:pt>
                <c:pt idx="4">
                  <c:v>2336</c:v>
                </c:pt>
                <c:pt idx="5">
                  <c:v>1828</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800" b="0" i="0" u="none" strike="noStrike">
                <a:solidFill>
                  <a:srgbClr val="5B6B7F"/>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6DCC6"/>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800" b="0" i="0" u="none" strike="noStrike">
                <a:solidFill>
                  <a:srgbClr val="5B6B7F"/>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9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 min. Welcome people back by name. Ask in the chat: "What stuck with you from Module 1?" Read two answers aloud.
SAY: "Last time we drew the map. Today we answer the question under every decision on that map: how many fryers will Dune &amp; Co. sell? Everything else, how much to buy, how much to store, how much freight to book, flows from that number."
SET EXPECTATIONS: this module has a hands-on forecasting exercise with real-looking data, a bias trap, and a role-play where three departments fight over one number.
NOTE FOR THE TRAINER: you do not need to be a statistician. The aim is judgement, not formulas.
PHOTO BOX: Wide shot of a modern demand planning team around a screen showing charts, bright office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
PURPOSE: connect Module 1 to today so newcomers are not lost, and show the learning path.
RECAP BRIEFLY: three flows (goods, money, information), five jobs (plan, source, make, deliver, return), one tension (cost, speed, resilience). Today lives in the Plan job and is mostly an information flow.
OUTCOMES: say them out loud. People engage more when they know the finish line.
ASK: "Who produces or uses a forecast in their job?" Count hands. Note who does not: they will learn why they should 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"Think of the forecast your team uses most. At the item level, one month ahead, how close does it land? Type a percent."
WAIT 45 seconds. Read out the range. Expect a lot of answers between 70 and 90.
HOLD THE REVEAL: tell them you will come back at the end of the module and ask the same question after they have seen how accuracy is really measured. Many will revise their number downwards.
TRAINER TIP: do not shame anyone. The honest answer in most companies is "we do not measure it". That is the real finding.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"Every forecast is wrong. The question is which way, and what it costs."
TOO HIGH: tie to the money flow from Module 1. A thousand unsold fryers is a month of cash sitting in boxes, plus storage and discount losses.
TOO LOW: lost sale is the visible cost. Hidden costs: air freight to recover, rush orders, damaged supplier relationships.
THE DUNE &amp; CO. QUESTION: seasonal peaks (Ramadan, Eid, White Friday) make under-forecasting very costly because the sales window is short and cannot be recovered. Take 3 or 4 views. Typical conclusion: it depends on margin and shelf life. A fryer does not expire, so overstock hurts less than for fresh food.
KEY POINT: choose which error you can better afford,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3 min.
SAY: "A single number looks precise and is almost always wrong. A good forecast carries its uncertainty with it."
WHY IT MATTERS: the range is what tells you how much safety stock to hold (Module 3). A forecast of 1,200 with a range of plus or minus 50 needs very little buffer. The same 1,200 with plus or minus 400 needs a lot.
CHALLENGE: ask the room how often their forecasts come with a range. Usually almost never.
TIP: even a rough range ("best case, likely, worst case") is better than a lone number. We will build one in the exercise.
PHOTO BOX: A retail planner looking at empty shelves next to overfull pallets (the two forecast errors)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"Think of demand as a recipe with four ingredients."
LEVEL: the average, for example about 1,000 fryers a month.
TREND: growth or decline over time, for example adding 20 or so units a month as the brand grows.
SEASONALITY: a pattern that repeats on the calendar: Ramadan and Eid gifting, White Friday, summer holiday slowdowns when many residents travel.
NOISE: random variation you cannot explain and should not chase. Common beginner error: treating noise as signal and rewriting the forecast every month.
NOTE ON RAMADAN: it moves about 10 to 11 days earlier each year on the Gregorian calendar, so a UAE seasonal pattern shifts. Our practice data is simplified and keeps the peak in the same month; say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
SAY: "This is two years of monthly sales, all fictional but modelled on a real seasonal pattern. Give me everything you notice."
EXPECTED: an upward trend, a peak around March (Ramadan and Eid gifting) and a bigger peak in November (White Friday), a dip in the summer months, some random wobble.
PROBE: "How much of the November jump is trend and how much is season?" The honest answer: the second year's peak is higher both because the season repeats and because the base has grown.
DATA NOTE: the last 6 months (Jul to Dec of year 2) are the hold-out. In a few slides you will ask the room to forecast them without seeing the answer, then reveal.
DO NOT reveal the hold-out yet. The chart shows all 24 months for pattern spotting; if you prefer a stricter test, hide the final 6 values before sharing.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"Some demand you forecast. Other demand you calculate."
INDEPENDENT: the end product customers buy. Nobody can derive it, so it needs a forecast.
DEPENDENT: parts and materials needed to make the product. If you forecast 1,000 fryers and each uses one heating element, one fan, one controller, then you need 1,000 of each, plus scrap allowance. This is what MRP (material requirements planning) systems do.
WHY IT MATTERS: forecast the finished product well and the parts follow. Forecast each part separately and errors multiply.
CONTEXT: Dune &amp; Co. buys finished fryers, so for them it is simple. For a manufacturer the distinction drives the whole planning system. ERP systems bundle these calculations; the underlying logic is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"When there is no data, or the world has changed, numbers alone will not help. Structured judgement does."
WALK each row with a one-line example. DELPHI: stress anonymity, which stops the loudest voice or most senior person from steering. SALES FORCE: useful but prone to sandbagging (low-balling to hit targets) or optimism. ANALOGY: forecast the new Dune Mini like the original fryer's first year, adjusted.
KEY POINT: judgement is not guesswork when it is structured and recorded. Write down your assumptions so you can learn from them.
LINK: the next exercise uses these 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 (2 brief, 4 chat or breakouts, 2 debrief).
BRIEF: "The Dune Mini is a smaller, cheaper fryer for singles and small households. There is no history. The factory needs an order quantity in two weeks."
EXPECT: analogy to the original fryer's launch; expert opinion from sales and category teams; customer input from a small pilot or pre-order test; Delphi if there is time.
GOOD SIGNS: someone gives a range with assumptions ("likely 800 if the price is under X"); someone suggests a small first order to learn.
DEBRIEF: ask three people for their likely number. The spread itself is the lesson: honest ranges are wide for new products. A flexible small first order is often smarter than a big bet.
PHOTO BOX: Product launch scene: a new kitchen gadget on a shelf with a handwritten sales estimate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"There is a ladder of methods. Each step adds complexity. Do not climb higher than you need to."
NAIVE: forecast equals last period. Surprisingly hard to beat when demand is stable and a useful benchmark.
MOVING AVERAGE: smooths noise but lags trends.
SMOOTHING: gives more weight to recent data.
SEASONAL: adds the calendar pattern.
CAUSAL AND MACHINE LEARNING: use drivers such as price, promotion or weather and can capture more, but need clean data and care.
KEY POINT: always compare a fancy method against a naive one. If it cannot beat the benchmark, it is not adding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"Let us do the sums once, by hand, so nothing feels like magic."
DATA: the three months before the hold-out (Apr, May and Jun of Year 2) are 1370, 1168 and 1191 units. Naive says July will be 1191. The 3-month average says 1243.
ASK: "July is normally a weak month. Will either method see that coming?" No. Both stay flat while the real pattern dips.
KEY POINT: methods that ignore seasonality will be wrong in a predictable direction every year. That is where bias comes from.
IF NUMBERS LOOK ODD: the data is simulated; trust the printed values on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"Exponential smoothing sounds scary. The idea is simple: take your last forecast, look at how wrong it was, and nudge it by a fraction. That fraction is called alpha."
LOW ALPHA: trusts history. Slow to catch a real change.
HIGH ALPHA: trusts the latest data. Over-reacts to noise.
PRACTICAL ADVICE: test a few values and pick the one that gives the lowest error on past data.
CAUTION: basic smoothing assumes no trend or season. Extended versions (Holt for trend, Holt-Winters for trend and season) handle them, and most forecasting tools offer these.
NO NEED TO DERIVE: give the intuition and move on; this is an awareness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"In the UAE, the calendar is a demand driver as strong as price. Ramadan and Eid, White Friday, Dubai Shopping Festival and the summer exodus all shape what sells and when."
SEASONAL INDEX: explain simply. If an average month sells 1,000 and November sells 1,500, November's index is 1.5. Multiply the underlying forecast by the index.
PROMOTIONS: sale events inflate a peak and then deflate the following weeks as demand is pulled forward. Remove or flag promotions when building a baseline, otherwise you teach the model the wrong lesson.
MOVING DATES: Ramadan shifts about 10 to 11 days earlier each year, so use the Islamic calendar for event timing, not the same Gregorian week. Ask anyone from retail to share a local example.
IMAGE: add a mall or Eid display photo to the frame.
PHOTO BOX: Shoppers at a mall promotion event, or an Eid decoration display in a UAE retail store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 (1 brief, 5 forecast, 2 collect).
BRIEF: "You are the demand planner. Using only the data on the earlier chart up to June of Year 2, forecast the next six months."
COLLECT: ask for numbers in the chat. Do not comment yet. If you can, paste answers into a shared sheet.
MIX OF METHODS: invite people to say which method they used. The simplest users often do very well; those who ignore seasonality will under-forecast November.
SET THE STAGE: "The next slide shows what really happened and how three standard methods performed. Count how many of you beat the best method."
FAIRNESS: remind everyone this is about learning, not scoring people.
PHOTO BOX: Dubai or Abu Dhabi shopping mall during a big sale event, crowds and promotional banners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
SAY: "Here are the real numbers and three methods. Where did you land?"
RESULTS (this dataset): Naive: MAPE 19%, WAPE 23%, bias -22%. 3-month average: MAPE 18%, WAPE 22%, bias -19%. Seasonal: MAPE 3%, WAPE 3%, bias +3%. Bias here is forecast minus actual, so a positive number means over-forecasting.
READ THE STORY: the flat methods over-forecast the summer and badly under-forecast November. The seasonal method follows the shape.
INVITE: ask who beat the seasonal line. Celebrate them.
REALITY CHECK: the seasonal method scores so well because this practice data was built from a clean seasonal pattern. Real data is messier, and real seasonal MAPE is usually much higher. Say this out loud.
WARNING: do not oversell one method. Seasonal won because this data is strongly seasonal; on a stable product, the naive method could win.
RECALCULATE if you change the data: figures were computed from the generated series, so numbers on this slide's notes are correct for the file as built.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
SAY: "Accuracy has more than one face. Pick metrics that match the decision."
MAPE: widely used. Practitioners sometimes define it differently (average of percentages versus total error divided by total actual), so define yours.
WAPE: also called WMAPE. Total absolute error divided by total actual. Less distorted by small volumes.
BIAS: signed error. Many sources define it as forecast minus actual (positive means over-forecast); others use actual minus forecast. State your sign convention or confusion follows.
TRACKING SIGNAL: cumulative error divided by average absolute error. Many teams investigate if it drifts outside about plus or minus 4. Mention only; do not go deep.
LINK: bias is the next slide's villain.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ANSWERS: 1 Noise (errors alternate and cancel). 2 Bias (all the same direction). 3 Bias, specifically a behavioural pattern linked to targets and incentives. 4 Noise (large but balanced swings), though it still costs money in safety stock.
KEY INSIGHT: noise you cannot remove, only buffer. Bias you can fix, because it is systematic.
DISCUSS ITEM 3: ask who has seen forecasts inflate before a quarter-end or deflate to make targets easier. This is common and usually tied to how people are rewarded.
LINK: that leads to behaviour,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"Most forecast errors are human, not mathematical."
WALK each row with an example. SANDBAGGING: a sales manager shaves the forecast so the quota is easy. HOCKEY STICK: the plan says next quarter will rescue this one. ANCHORING: nobody examines the base assumptions. SILOS: three competing numbers waste time and cause finger-pointing. IGNORED EVENTS: promotions and price changes usually explain the biggest misses.
ASK: "Which of these have you seen this month?" Let 3 people answer.
REMEDY (preview): an agreed process and a shared number, which is the next section.
KEEP IT LIGHT: laughter is fine; this resonates.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"A forecast on its own sits in a spreadsheet. S&amp;OP is the monthly routine that turns it into decisions."
WALK the five steps. DATA: last month's actuals and a statistical baseline. DEMAND REVIEW: sales and marketing add knowledge (promotions, launches). SUPPLY REVIEW: operations and procurement test capacity, supplier limits and lead times. PRE-MEETING: reconcile gaps and prepare options and costs. EXECUTIVE S&amp;OP: leaders decide and the whole company works to one plan.
POINT OUT: the output is decisions, not reports.
IBP (INTEGRATED BUSINESS PLANNING): the next step, which brings finance into the same conversation so the plan is also in money terms.
NAMES VARY: companies use different labels; the logic is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4 min.
SAY: "When these three disagree, you have a decision to make. When they are never compared, you have a problem you have not noticed."
EXAMPLE: sales wants to promote the fryer hard in November. Supply says the factory cannot ship more than 9,500 by the deadline. Finance says air freight to close the gap wipes out the margin. The answer is a trade-off, not a number.
OPTIONS: raise supply, shape demand (smaller promotion), accept the gap, or pay extra. Each has a cost.
KEY POINT: the value of S&amp;OP is the conversation and the decision record.
LINK FORWARD: this is where Module 3 (how much stock) and Module 6 (how to move it) plug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20 min (3 brief, 10 work, 7 playback).
SETUP: breakout rooms of three or four. Assign roles: Sales, Finance, Operations, and (if four) a Chair who must reach a decision.
BRIEF: give each role a private agenda. SALES: hit the revenue target and avoid stock-outs. FINANCE: protect cash and margin. OPERATIONS: avoid over-promising, protect factory slots and freight booking.
EXPECTED OUTCOMES: a compromise number (often 9,000 to 10,000) with a plan for the gap: phased orders, a smaller promotion, a measured air freight top-up.
LISTEN FOR: did the group agree on a range? Did they name the assumption that breaks it? Did they set a trigger to revisit?
DEBRIEF: ask each group to share its number in 30 seconds and the one reason it is not a different number.
PHOTO BOX: Business meeting with three people debating over printed charts, meeting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
SAY: "Four things to carry into work: a forecast is a range, measure error and direction, hunt bias before noise, and agree one number."
REVISIT THE WARM-UP: "Earlier you told me how accurate your forecast is. Has anyone changed their number?" Take two honest answers. This is a powerful moment.
ASK ONE ACTION: "What is one thing you will check this week?" Collect three answers.
FEEDBACK: share a link or a chat prompt for feedback. Ask what to improve.
THANK the room for their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
SAY: "Next time we turn the forecast into a stocking decision: how many fryers to hold, when to reorder, and how to keep service high without drowning in stock."
HOMEWORK (optional): bring one item you stock and its approximate monthly demand, lead time and how often you run out.
CLOSE: share the next session date and where slides will be posted.
PHOTO BOX: Warehouse aisle with tall racking and a forklift, wide shot, bright and tidy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p:bg>
      <p:bgPr>
        <a:solidFill>
          <a:srgbClr val="F7F1E6"/>
        </a:solidFill>
      </p:bgPr>
    </p:bg>
    <p:spTree>
      <p:nvGrpSpPr>
        <p:cNvPr id="1" name=""/>
        <p:cNvGrpSpPr/>
        <p:nvPr/>
      </p:nvGrpSpPr>
      <p:grpSpPr>
        <a:xfrm>
          <a:off x="0" y="0"/>
          <a:ext cx="0" cy="0"/>
          <a:chOff x="0" y="0"/>
          <a:chExt cx="0" cy="0"/>
        </a:xfrm>
      </p:grpSpPr>
      <p:sp>
        <p:nvSpPr>
          <p:cNvPr id="2" name="Shape 0"/>
          <p:cNvSpPr/>
          <p:nvPr/>
        </p:nvSpPr>
        <p:spPr>
          <a:xfrm>
            <a:off x="548640" y="4818888"/>
            <a:ext cx="3840480" cy="0"/>
          </a:xfrm>
          <a:prstGeom prst="line">
            <a:avLst/>
          </a:prstGeom>
          <a:noFill/>
          <a:ln w="12700">
            <a:solidFill>
              <a:srgbClr val="DCCFB5"/>
            </a:solidFill>
            <a:prstDash val="solid"/>
          </a:ln>
        </p:spPr>
      </p:sp>
      <p:sp>
        <p:nvSpPr>
          <p:cNvPr id="3" name="Text 1"/>
          <p:cNvSpPr/>
          <p:nvPr/>
        </p:nvSpPr>
        <p:spPr>
          <a:xfrm>
            <a:off x="5852160" y="4681728"/>
            <a:ext cx="2743200" cy="274320"/>
          </a:xfrm>
          <a:prstGeom prst="rect">
            <a:avLst/>
          </a:prstGeom>
          <a:noFill/>
          <a:ln/>
        </p:spPr>
        <p:txBody>
          <a:bodyPr wrap="square" lIns="0" tIns="0" rIns="0" bIns="0" rtlCol="0" anchor="ctr"/>
          <a:lstStyle/>
          <a:p>
            <a:pPr algn="r" indent="0" marL="0">
              <a:buNone/>
            </a:pPr>
            <a:r>
              <a:rPr lang="en-US" sz="800" spc="300" kern="0" dirty="0">
                <a:solidFill>
                  <a:srgbClr val="5B6B7F"/>
                </a:solidFill>
              </a:rPr>
              <a:t>LEARN SCM  ·  MODULE 1</a:t>
            </a:r>
            <a:endParaRPr lang="en-US" sz="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0B1F3A"/>
        </a:solidFill>
      </p:bgPr>
    </p:bg>
    <p:spTree>
      <p:nvGrpSpPr>
        <p:cNvPr id="1" name=""/>
        <p:cNvGrpSpPr/>
        <p:nvPr/>
      </p:nvGrpSpPr>
      <p:grpSpPr>
        <a:xfrm>
          <a:off x="0" y="0"/>
          <a:ext cx="0" cy="0"/>
          <a:chOff x="0" y="0"/>
          <a:chExt cx="0" cy="0"/>
        </a:xfrm>
      </p:grpSpPr>
      <p:sp>
        <p:nvSpPr>
          <p:cNvPr id="2" name="Shape 0"/>
          <p:cNvSpPr/>
          <p:nvPr/>
        </p:nvSpPr>
        <p:spPr>
          <a:xfrm>
            <a:off x="548640" y="4818888"/>
            <a:ext cx="3840480" cy="0"/>
          </a:xfrm>
          <a:prstGeom prst="line">
            <a:avLst/>
          </a:prstGeom>
          <a:noFill/>
          <a:ln w="12700">
            <a:solidFill>
              <a:srgbClr val="3B5272"/>
            </a:solidFill>
            <a:prstDash val="solid"/>
          </a:ln>
        </p:spPr>
      </p:sp>
      <p:sp>
        <p:nvSpPr>
          <p:cNvPr id="3" name="Text 1"/>
          <p:cNvSpPr/>
          <p:nvPr/>
        </p:nvSpPr>
        <p:spPr>
          <a:xfrm>
            <a:off x="5852160" y="4681728"/>
            <a:ext cx="2743200" cy="274320"/>
          </a:xfrm>
          <a:prstGeom prst="rect">
            <a:avLst/>
          </a:prstGeom>
          <a:noFill/>
          <a:ln/>
        </p:spPr>
        <p:txBody>
          <a:bodyPr wrap="square" lIns="0" tIns="0" rIns="0" bIns="0" rtlCol="0" anchor="ctr"/>
          <a:lstStyle/>
          <a:p>
            <a:pPr algn="r" indent="0" marL="0">
              <a:buNone/>
            </a:pPr>
            <a:r>
              <a:rPr lang="en-US" sz="800" spc="300" kern="0" dirty="0">
                <a:solidFill>
                  <a:srgbClr val="9FB3C8"/>
                </a:solidFill>
              </a:rPr>
              <a:t>LEARN SCM  ·  MODULE 1</a:t>
            </a:r>
            <a:endParaRPr lang="en-US" sz="8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5852160" y="640080"/>
            <a:ext cx="2743200" cy="3566160"/>
          </a:xfrm>
          <a:prstGeom prst="roundRect">
            <a:avLst>
              <a:gd name="adj" fmla="val 4000"/>
            </a:avLst>
          </a:prstGeom>
          <a:solidFill>
            <a:srgbClr val="E9DFC9"/>
          </a:solidFill>
          <a:ln w="15875">
            <a:solidFill>
              <a:srgbClr val="F2A33A"/>
            </a:solidFill>
            <a:prstDash val="dash"/>
          </a:ln>
        </p:spPr>
      </p:sp>
      <p:sp>
        <p:nvSpPr>
          <p:cNvPr id="3" name="Text 1"/>
          <p:cNvSpPr txBox="1"/>
          <p:nvPr/>
        </p:nvSpPr>
        <p:spPr>
          <a:xfrm>
            <a:off x="5852160" y="2103120"/>
            <a:ext cx="274320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4" name="Text 2"/>
          <p:cNvSpPr txBox="1"/>
          <p:nvPr/>
        </p:nvSpPr>
        <p:spPr>
          <a:xfrm>
            <a:off x="6035040" y="2423160"/>
            <a:ext cx="2377440" cy="548640"/>
          </a:xfrm>
          <a:prstGeom prst="rect">
            <a:avLst/>
          </a:prstGeom>
          <a:noFill/>
          <a:ln/>
        </p:spPr>
        <p:txBody>
          <a:bodyPr wrap="square" lIns="0" tIns="0" rIns="0" bIns="0" rtlCol="0" anchor="t"/>
          <a:lstStyle/>
          <a:p>
            <a:pPr algn="ctr" indent="0" marL="0">
              <a:buNone/>
            </a:pPr>
            <a:r>
              <a:rPr lang="en-US" sz="1000" dirty="0">
                <a:solidFill>
                  <a:srgbClr val="5B6B7F"/>
                </a:solidFill>
              </a:rPr>
              <a:t>Wide shot of a modern demand planning team around a screen showing charts, bright office</a:t>
            </a:r>
            <a:endParaRPr lang="en-US" sz="1000" dirty="0"/>
          </a:p>
        </p:txBody>
      </p:sp>
      <p:sp>
        <p:nvSpPr>
          <p:cNvPr id="5" name="Text 3"/>
          <p:cNvSpPr txBox="1"/>
          <p:nvPr/>
        </p:nvSpPr>
        <p:spPr>
          <a:xfrm>
            <a:off x="548640" y="640080"/>
            <a:ext cx="5486400" cy="274320"/>
          </a:xfrm>
          <a:prstGeom prst="rect">
            <a:avLst/>
          </a:prstGeom>
          <a:noFill/>
          <a:ln/>
        </p:spPr>
        <p:txBody>
          <a:bodyPr wrap="square" lIns="0" tIns="0" rIns="0" bIns="0" rtlCol="0" anchor="t"/>
          <a:lstStyle/>
          <a:p>
            <a:pPr indent="0" marL="0">
              <a:buNone/>
            </a:pPr>
            <a:r>
              <a:rPr lang="en-US" sz="1000" b="1" spc="400" kern="0" dirty="0">
                <a:solidFill>
                  <a:srgbClr val="F2A33A"/>
                </a:solidFill>
              </a:rPr>
              <a:t>LEARN SCM  ·  FREE FOR EVERYONE</a:t>
            </a:r>
            <a:endParaRPr lang="en-US" sz="1000" dirty="0"/>
          </a:p>
        </p:txBody>
      </p:sp>
      <p:sp>
        <p:nvSpPr>
          <p:cNvPr id="6" name="Text 4"/>
          <p:cNvSpPr txBox="1"/>
          <p:nvPr/>
        </p:nvSpPr>
        <p:spPr>
          <a:xfrm>
            <a:off x="548640" y="1371600"/>
            <a:ext cx="5486400" cy="1005840"/>
          </a:xfrm>
          <a:prstGeom prst="rect">
            <a:avLst/>
          </a:prstGeom>
          <a:noFill/>
          <a:ln/>
        </p:spPr>
        <p:txBody>
          <a:bodyPr wrap="square" lIns="0" tIns="0" rIns="0" bIns="0" rtlCol="0" anchor="t"/>
          <a:lstStyle/>
          <a:p>
            <a:pPr indent="0" marL="0">
              <a:buNone/>
            </a:pPr>
            <a:r>
              <a:rPr lang="en-US" sz="5400" b="1" dirty="0">
                <a:solidFill>
                  <a:srgbClr val="FFFFFF"/>
                </a:solidFill>
                <a:latin typeface="Sora" pitchFamily="34" charset="0"/>
                <a:ea typeface="Sora" pitchFamily="34" charset="-122"/>
                <a:cs typeface="Sora" pitchFamily="34" charset="-120"/>
              </a:rPr>
              <a:t>Predict</a:t>
            </a:r>
            <a:endParaRPr lang="en-US" sz="5400" dirty="0"/>
          </a:p>
        </p:txBody>
      </p:sp>
      <p:sp>
        <p:nvSpPr>
          <p:cNvPr id="7" name="Text 5"/>
          <p:cNvSpPr txBox="1"/>
          <p:nvPr/>
        </p:nvSpPr>
        <p:spPr>
          <a:xfrm>
            <a:off x="548640" y="2468880"/>
            <a:ext cx="4754880" cy="640080"/>
          </a:xfrm>
          <a:prstGeom prst="rect">
            <a:avLst/>
          </a:prstGeom>
          <a:noFill/>
          <a:ln/>
        </p:spPr>
        <p:txBody>
          <a:bodyPr wrap="square" lIns="0" tIns="0" rIns="0" bIns="0" rtlCol="0" anchor="t"/>
          <a:lstStyle/>
          <a:p>
            <a:pPr indent="0" marL="0">
              <a:buNone/>
            </a:pPr>
            <a:r>
              <a:rPr lang="en-US" sz="1600" dirty="0">
                <a:solidFill>
                  <a:srgbClr val="C9D6E3"/>
                </a:solidFill>
              </a:rPr>
              <a:t>Module 2  ·  How do you plan for a future nobody can see?</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Where we are, and where we are going</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3 MIN</a:t>
            </a:r>
            <a:endParaRPr lang="en-US" sz="900" dirty="0"/>
          </a:p>
        </p:txBody>
      </p:sp>
      <p:sp>
        <p:nvSpPr>
          <p:cNvPr id="4" name="Shape 2"/>
          <p:cNvSpPr/>
          <p:nvPr/>
        </p:nvSpPr>
        <p:spPr>
          <a:xfrm>
            <a:off x="548640" y="1280160"/>
            <a:ext cx="7955280" cy="685800"/>
          </a:xfrm>
          <a:prstGeom prst="roundRect">
            <a:avLst>
              <a:gd name="adj" fmla="val 16000"/>
            </a:avLst>
          </a:prstGeom>
          <a:solidFill>
            <a:srgbClr val="FFFFFF"/>
          </a:solidFill>
          <a:ln w="9525">
            <a:solidFill>
              <a:srgbClr val="E6DCC6"/>
            </a:solidFill>
            <a:prstDash val="solid"/>
          </a:ln>
        </p:spPr>
      </p:sp>
      <p:sp>
        <p:nvSpPr>
          <p:cNvPr id="5" name="Text 3"/>
          <p:cNvSpPr txBox="1"/>
          <p:nvPr/>
        </p:nvSpPr>
        <p:spPr>
          <a:xfrm>
            <a:off x="777240" y="128016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Recap</a:t>
            </a:r>
            <a:endParaRPr lang="en-US" sz="1300" dirty="0"/>
          </a:p>
        </p:txBody>
      </p:sp>
      <p:sp>
        <p:nvSpPr>
          <p:cNvPr id="7" name="Text 5"/>
          <p:cNvSpPr txBox="1"/>
          <p:nvPr/>
        </p:nvSpPr>
        <p:spPr>
          <a:xfrm>
            <a:off x="3566160" y="1280160"/>
            <a:ext cx="4754880" cy="685800"/>
          </a:xfrm>
          <a:prstGeom prst="rect">
            <a:avLst/>
          </a:prstGeom>
          <a:noFill/>
          <a:ln/>
        </p:spPr>
        <p:txBody>
          <a:bodyPr wrap="square" lIns="0" tIns="0" rIns="0" bIns="0" rtlCol="0" anchor="ctr"/>
          <a:lstStyle/>
          <a:p>
            <a:pPr indent="0" marL="0">
              <a:buNone/>
            </a:pPr>
            <a:r>
              <a:rPr lang="en-US" sz="1100" dirty="0">
                <a:solidFill>
                  <a:srgbClr val="5B6B7F"/>
                </a:solidFill>
              </a:rPr>
              <a:t>Three flows, five jobs, one tension</a:t>
            </a:r>
            <a:endParaRPr lang="en-US" sz="1100" dirty="0"/>
          </a:p>
        </p:txBody>
      </p:sp>
      <p:sp>
        <p:nvSpPr>
          <p:cNvPr id="8" name="Shape 6"/>
          <p:cNvSpPr/>
          <p:nvPr/>
        </p:nvSpPr>
        <p:spPr>
          <a:xfrm>
            <a:off x="548640" y="2057400"/>
            <a:ext cx="7955280" cy="685800"/>
          </a:xfrm>
          <a:prstGeom prst="roundRect">
            <a:avLst>
              <a:gd name="adj" fmla="val 16000"/>
            </a:avLst>
          </a:prstGeom>
          <a:solidFill>
            <a:srgbClr val="FFFFFF"/>
          </a:solidFill>
          <a:ln w="9525">
            <a:solidFill>
              <a:srgbClr val="E6DCC6"/>
            </a:solidFill>
            <a:prstDash val="solid"/>
          </a:ln>
        </p:spPr>
      </p:sp>
      <p:sp>
        <p:nvSpPr>
          <p:cNvPr id="9" name="Text 7"/>
          <p:cNvSpPr txBox="1"/>
          <p:nvPr/>
        </p:nvSpPr>
        <p:spPr>
          <a:xfrm>
            <a:off x="777240" y="205740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205740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Today: Predict</a:t>
            </a:r>
            <a:endParaRPr lang="en-US" sz="1300" dirty="0"/>
          </a:p>
        </p:txBody>
      </p:sp>
      <p:sp>
        <p:nvSpPr>
          <p:cNvPr id="11" name="Text 9"/>
          <p:cNvSpPr txBox="1"/>
          <p:nvPr/>
        </p:nvSpPr>
        <p:spPr>
          <a:xfrm>
            <a:off x="3566160" y="2057400"/>
            <a:ext cx="4754880" cy="685800"/>
          </a:xfrm>
          <a:prstGeom prst="rect">
            <a:avLst/>
          </a:prstGeom>
          <a:noFill/>
          <a:ln/>
        </p:spPr>
        <p:txBody>
          <a:bodyPr wrap="square" lIns="0" tIns="0" rIns="0" bIns="0" rtlCol="0" anchor="ctr"/>
          <a:lstStyle/>
          <a:p>
            <a:pPr indent="0" marL="0">
              <a:buNone/>
            </a:pPr>
            <a:r>
              <a:rPr lang="en-US" sz="1100" dirty="0">
                <a:solidFill>
                  <a:srgbClr val="5B6B7F"/>
                </a:solidFill>
              </a:rPr>
              <a:t>Forecasts, accuracy, and one agreed number</a:t>
            </a:r>
            <a:endParaRPr lang="en-US" sz="1100" dirty="0"/>
          </a:p>
        </p:txBody>
      </p:sp>
      <p:sp>
        <p:nvSpPr>
          <p:cNvPr id="12" name="Shape 10"/>
          <p:cNvSpPr/>
          <p:nvPr/>
        </p:nvSpPr>
        <p:spPr>
          <a:xfrm>
            <a:off x="548640" y="2834640"/>
            <a:ext cx="7955280" cy="685800"/>
          </a:xfrm>
          <a:prstGeom prst="roundRect">
            <a:avLst>
              <a:gd name="adj" fmla="val 16000"/>
            </a:avLst>
          </a:prstGeom>
          <a:solidFill>
            <a:srgbClr val="FFFFFF"/>
          </a:solidFill>
          <a:ln w="9525">
            <a:solidFill>
              <a:srgbClr val="E6DCC6"/>
            </a:solidFill>
            <a:prstDash val="solid"/>
          </a:ln>
        </p:spPr>
      </p:sp>
      <p:sp>
        <p:nvSpPr>
          <p:cNvPr id="13" name="Text 11"/>
          <p:cNvSpPr txBox="1"/>
          <p:nvPr/>
        </p:nvSpPr>
        <p:spPr>
          <a:xfrm>
            <a:off x="777240" y="283464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83464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By the end</a:t>
            </a:r>
            <a:endParaRPr lang="en-US" sz="1300" dirty="0"/>
          </a:p>
        </p:txBody>
      </p:sp>
      <p:sp>
        <p:nvSpPr>
          <p:cNvPr id="15" name="Text 13"/>
          <p:cNvSpPr txBox="1"/>
          <p:nvPr/>
        </p:nvSpPr>
        <p:spPr>
          <a:xfrm>
            <a:off x="3566160" y="2834640"/>
            <a:ext cx="4754880" cy="685800"/>
          </a:xfrm>
          <a:prstGeom prst="rect">
            <a:avLst/>
          </a:prstGeom>
          <a:noFill/>
          <a:ln/>
        </p:spPr>
        <p:txBody>
          <a:bodyPr wrap="square" lIns="0" tIns="0" rIns="0" bIns="0" rtlCol="0" anchor="ctr"/>
          <a:lstStyle/>
          <a:p>
            <a:pPr indent="0" marL="0">
              <a:buNone/>
            </a:pPr>
            <a:r>
              <a:rPr lang="en-US" sz="1100" dirty="0">
                <a:solidFill>
                  <a:srgbClr val="5B6B7F"/>
                </a:solidFill>
              </a:rPr>
              <a:t>Pick a method, measure it, and spot bias</a:t>
            </a:r>
            <a:endParaRPr lang="en-US" sz="1100" dirty="0"/>
          </a:p>
        </p:txBody>
      </p:sp>
      <p:sp>
        <p:nvSpPr>
          <p:cNvPr id="16" name="Shape 14"/>
          <p:cNvSpPr/>
          <p:nvPr/>
        </p:nvSpPr>
        <p:spPr>
          <a:xfrm>
            <a:off x="548640" y="3611880"/>
            <a:ext cx="7955280" cy="685800"/>
          </a:xfrm>
          <a:prstGeom prst="roundRect">
            <a:avLst>
              <a:gd name="adj" fmla="val 16000"/>
            </a:avLst>
          </a:prstGeom>
          <a:solidFill>
            <a:srgbClr val="FFFFFF"/>
          </a:solidFill>
          <a:ln w="9525">
            <a:solidFill>
              <a:srgbClr val="E6DCC6"/>
            </a:solidFill>
            <a:prstDash val="solid"/>
          </a:ln>
        </p:spPr>
      </p:sp>
      <p:sp>
        <p:nvSpPr>
          <p:cNvPr id="17" name="Text 15"/>
          <p:cNvSpPr txBox="1"/>
          <p:nvPr/>
        </p:nvSpPr>
        <p:spPr>
          <a:xfrm>
            <a:off x="777240" y="361188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61188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You will do</a:t>
            </a:r>
            <a:endParaRPr lang="en-US" sz="1300" dirty="0"/>
          </a:p>
        </p:txBody>
      </p:sp>
      <p:sp>
        <p:nvSpPr>
          <p:cNvPr id="19" name="Text 17"/>
          <p:cNvSpPr txBox="1"/>
          <p:nvPr/>
        </p:nvSpPr>
        <p:spPr>
          <a:xfrm>
            <a:off x="3566160" y="3611880"/>
            <a:ext cx="4754880" cy="685800"/>
          </a:xfrm>
          <a:prstGeom prst="rect">
            <a:avLst/>
          </a:prstGeom>
          <a:noFill/>
          <a:ln/>
        </p:spPr>
        <p:txBody>
          <a:bodyPr wrap="square" lIns="0" tIns="0" rIns="0" bIns="0" rtlCol="0" anchor="ctr"/>
          <a:lstStyle/>
          <a:p>
            <a:pPr indent="0" marL="0">
              <a:buNone/>
            </a:pPr>
            <a:r>
              <a:rPr lang="en-US" sz="1100" dirty="0">
                <a:solidFill>
                  <a:srgbClr val="5B6B7F"/>
                </a:solidFill>
              </a:rPr>
              <a:t>Forecast live, hunt a bias, run a mini S&amp;OP</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WARM-UP  ·  4 MIN</a:t>
            </a:r>
            <a:endParaRPr lang="en-US" sz="1000" dirty="0"/>
          </a:p>
        </p:txBody>
      </p:sp>
      <p:sp>
        <p:nvSpPr>
          <p:cNvPr id="3" name="Text 1"/>
          <p:cNvSpPr txBox="1"/>
          <p:nvPr/>
        </p:nvSpPr>
        <p:spPr>
          <a:xfrm>
            <a:off x="548640" y="1188720"/>
            <a:ext cx="7680960" cy="1554480"/>
          </a:xfrm>
          <a:prstGeom prst="rect">
            <a:avLst/>
          </a:prstGeom>
          <a:noFill/>
          <a:ln/>
        </p:spPr>
        <p:txBody>
          <a:bodyPr wrap="square" lIns="0" tIns="0" rIns="0" bIns="0" rtlCol="0" anchor="t"/>
          <a:lstStyle/>
          <a:p>
            <a:pPr indent="0" marL="0">
              <a:buNone/>
            </a:pPr>
            <a:r>
              <a:rPr lang="en-US" sz="3400" b="1" dirty="0">
                <a:solidFill>
                  <a:srgbClr val="FFFFFF"/>
                </a:solidFill>
                <a:latin typeface="Sora" pitchFamily="34" charset="0"/>
                <a:ea typeface="Sora" pitchFamily="34" charset="-122"/>
                <a:cs typeface="Sora" pitchFamily="34" charset="-120"/>
              </a:rPr>
              <a:t>How accurate is your company's forecast?</a:t>
            </a:r>
            <a:endParaRPr lang="en-US" sz="3400" dirty="0"/>
          </a:p>
        </p:txBody>
      </p:sp>
      <p:sp>
        <p:nvSpPr>
          <p:cNvPr id="4" name="Text 2"/>
          <p:cNvSpPr txBox="1"/>
          <p:nvPr/>
        </p:nvSpPr>
        <p:spPr>
          <a:xfrm>
            <a:off x="548640" y="3108960"/>
            <a:ext cx="6766560" cy="914400"/>
          </a:xfrm>
          <a:prstGeom prst="rect">
            <a:avLst/>
          </a:prstGeom>
          <a:noFill/>
          <a:ln/>
        </p:spPr>
        <p:txBody>
          <a:bodyPr wrap="square" lIns="0" tIns="0" rIns="0" bIns="0" rtlCol="0" anchor="t"/>
          <a:lstStyle/>
          <a:p>
            <a:pPr indent="0" marL="0">
              <a:buNone/>
            </a:pPr>
            <a:r>
              <a:rPr lang="en-US" sz="1600" dirty="0">
                <a:solidFill>
                  <a:srgbClr val="C9D6E3"/>
                </a:solidFill>
              </a:rPr>
              <a:t>Type a percentage in the chat. Do not look anything up. Gut feel.</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Two ways to be wrong</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3840480" cy="2286000"/>
          </a:xfrm>
          <a:prstGeom prst="roundRect">
            <a:avLst>
              <a:gd name="adj" fmla="val 4800"/>
            </a:avLst>
          </a:prstGeom>
          <a:solidFill>
            <a:srgbClr val="FFFFFF"/>
          </a:solidFill>
          <a:ln w="9525">
            <a:solidFill>
              <a:srgbClr val="E6DCC6"/>
            </a:solidFill>
            <a:prstDash val="solid"/>
          </a:ln>
        </p:spPr>
      </p:sp>
      <p:sp>
        <p:nvSpPr>
          <p:cNvPr id="5" name="Shape 3"/>
          <p:cNvSpPr/>
          <p:nvPr/>
        </p:nvSpPr>
        <p:spPr>
          <a:xfrm>
            <a:off x="548640" y="1280160"/>
            <a:ext cx="91440" cy="2286000"/>
          </a:xfrm>
          <a:prstGeom prst="rect">
            <a:avLst/>
          </a:prstGeom>
          <a:solidFill>
            <a:srgbClr val="F2A33A"/>
          </a:solidFill>
          <a:ln w="12700">
            <a:solidFill>
              <a:srgbClr val="F2A33A"/>
            </a:solidFill>
            <a:prstDash val="solid"/>
          </a:ln>
        </p:spPr>
      </p:sp>
      <p:sp>
        <p:nvSpPr>
          <p:cNvPr id="6" name="Text 4"/>
          <p:cNvSpPr txBox="1"/>
          <p:nvPr/>
        </p:nvSpPr>
        <p:spPr>
          <a:xfrm>
            <a:off x="868680" y="1508760"/>
            <a:ext cx="3291840" cy="457200"/>
          </a:xfrm>
          <a:prstGeom prst="rect">
            <a:avLst/>
          </a:prstGeom>
          <a:noFill/>
          <a:ln/>
        </p:spPr>
        <p:txBody>
          <a:bodyPr wrap="square" lIns="0" tIns="0" rIns="0" bIns="0" rtlCol="0" anchor="t"/>
          <a:lstStyle/>
          <a:p>
            <a:pPr indent="0" marL="0">
              <a:buNone/>
            </a:pPr>
            <a:r>
              <a:rPr lang="en-US" sz="2000" b="1" dirty="0">
                <a:solidFill>
                  <a:srgbClr val="0B1F3A"/>
                </a:solidFill>
                <a:latin typeface="Sora" pitchFamily="34" charset="0"/>
                <a:ea typeface="Sora" pitchFamily="34" charset="-122"/>
                <a:cs typeface="Sora" pitchFamily="34" charset="-120"/>
              </a:rPr>
              <a:t>Forecast too high</a:t>
            </a:r>
            <a:endParaRPr lang="en-US" sz="2000" dirty="0"/>
          </a:p>
        </p:txBody>
      </p:sp>
      <p:sp>
        <p:nvSpPr>
          <p:cNvPr id="7" name="Text 5"/>
          <p:cNvSpPr txBox="1"/>
          <p:nvPr/>
        </p:nvSpPr>
        <p:spPr>
          <a:xfrm>
            <a:off x="868680" y="2103120"/>
            <a:ext cx="3291840" cy="640080"/>
          </a:xfrm>
          <a:prstGeom prst="rect">
            <a:avLst/>
          </a:prstGeom>
          <a:noFill/>
          <a:ln/>
        </p:spPr>
        <p:txBody>
          <a:bodyPr wrap="square" lIns="0" tIns="0" rIns="0" bIns="0" rtlCol="0" anchor="t"/>
          <a:lstStyle/>
          <a:p>
            <a:pPr indent="0" marL="0">
              <a:buNone/>
            </a:pPr>
            <a:r>
              <a:rPr lang="en-US" sz="1300" dirty="0">
                <a:solidFill>
                  <a:srgbClr val="5B6B7F"/>
                </a:solidFill>
              </a:rPr>
              <a:t>Stock piles up. Cash is trapped, storage fills, discounts follow, and some units go obsolete.</a:t>
            </a:r>
            <a:endParaRPr lang="en-US" sz="1300" dirty="0"/>
          </a:p>
        </p:txBody>
      </p:sp>
      <p:sp>
        <p:nvSpPr>
          <p:cNvPr id="8" name="Text 6"/>
          <p:cNvSpPr txBox="1"/>
          <p:nvPr/>
        </p:nvSpPr>
        <p:spPr>
          <a:xfrm>
            <a:off x="868680" y="2926080"/>
            <a:ext cx="3291840" cy="457200"/>
          </a:xfrm>
          <a:prstGeom prst="rect">
            <a:avLst/>
          </a:prstGeom>
          <a:noFill/>
          <a:ln/>
        </p:spPr>
        <p:txBody>
          <a:bodyPr wrap="square" lIns="0" tIns="0" rIns="0" bIns="0" rtlCol="0" anchor="t"/>
          <a:lstStyle/>
          <a:p>
            <a:pPr indent="0" marL="0">
              <a:buNone/>
            </a:pPr>
            <a:r>
              <a:rPr lang="en-US" sz="1200" b="1" dirty="0">
                <a:solidFill>
                  <a:srgbClr val="B97309"/>
                </a:solidFill>
              </a:rPr>
              <a:t>Cost: money on a shelf</a:t>
            </a:r>
            <a:endParaRPr lang="en-US" sz="1200" dirty="0"/>
          </a:p>
        </p:txBody>
      </p:sp>
      <p:sp>
        <p:nvSpPr>
          <p:cNvPr id="9" name="Shape 7"/>
          <p:cNvSpPr/>
          <p:nvPr/>
        </p:nvSpPr>
        <p:spPr>
          <a:xfrm>
            <a:off x="4572000" y="1280160"/>
            <a:ext cx="3840480" cy="2286000"/>
          </a:xfrm>
          <a:prstGeom prst="roundRect">
            <a:avLst>
              <a:gd name="adj" fmla="val 4800"/>
            </a:avLst>
          </a:prstGeom>
          <a:solidFill>
            <a:srgbClr val="FFFFFF"/>
          </a:solidFill>
          <a:ln w="9525">
            <a:solidFill>
              <a:srgbClr val="E6DCC6"/>
            </a:solidFill>
            <a:prstDash val="solid"/>
          </a:ln>
        </p:spPr>
      </p:sp>
      <p:sp>
        <p:nvSpPr>
          <p:cNvPr id="10" name="Shape 8"/>
          <p:cNvSpPr/>
          <p:nvPr/>
        </p:nvSpPr>
        <p:spPr>
          <a:xfrm>
            <a:off x="4572000" y="1280160"/>
            <a:ext cx="91440" cy="2286000"/>
          </a:xfrm>
          <a:prstGeom prst="rect">
            <a:avLst/>
          </a:prstGeom>
          <a:solidFill>
            <a:srgbClr val="14A3A0"/>
          </a:solidFill>
          <a:ln w="12700">
            <a:solidFill>
              <a:srgbClr val="14A3A0"/>
            </a:solidFill>
            <a:prstDash val="solid"/>
          </a:ln>
        </p:spPr>
      </p:sp>
      <p:sp>
        <p:nvSpPr>
          <p:cNvPr id="11" name="Text 9"/>
          <p:cNvSpPr txBox="1"/>
          <p:nvPr/>
        </p:nvSpPr>
        <p:spPr>
          <a:xfrm>
            <a:off x="4892040" y="1508760"/>
            <a:ext cx="3291840" cy="457200"/>
          </a:xfrm>
          <a:prstGeom prst="rect">
            <a:avLst/>
          </a:prstGeom>
          <a:noFill/>
          <a:ln/>
        </p:spPr>
        <p:txBody>
          <a:bodyPr wrap="square" lIns="0" tIns="0" rIns="0" bIns="0" rtlCol="0" anchor="t"/>
          <a:lstStyle/>
          <a:p>
            <a:pPr indent="0" marL="0">
              <a:buNone/>
            </a:pPr>
            <a:r>
              <a:rPr lang="en-US" sz="2000" b="1" dirty="0">
                <a:solidFill>
                  <a:srgbClr val="0B1F3A"/>
                </a:solidFill>
                <a:latin typeface="Sora" pitchFamily="34" charset="0"/>
                <a:ea typeface="Sora" pitchFamily="34" charset="-122"/>
                <a:cs typeface="Sora" pitchFamily="34" charset="-120"/>
              </a:rPr>
              <a:t>Forecast too low</a:t>
            </a:r>
            <a:endParaRPr lang="en-US" sz="2000" dirty="0"/>
          </a:p>
        </p:txBody>
      </p:sp>
      <p:sp>
        <p:nvSpPr>
          <p:cNvPr id="12" name="Text 10"/>
          <p:cNvSpPr txBox="1"/>
          <p:nvPr/>
        </p:nvSpPr>
        <p:spPr>
          <a:xfrm>
            <a:off x="4892040" y="2103120"/>
            <a:ext cx="3291840" cy="640080"/>
          </a:xfrm>
          <a:prstGeom prst="rect">
            <a:avLst/>
          </a:prstGeom>
          <a:noFill/>
          <a:ln/>
        </p:spPr>
        <p:txBody>
          <a:bodyPr wrap="square" lIns="0" tIns="0" rIns="0" bIns="0" rtlCol="0" anchor="t"/>
          <a:lstStyle/>
          <a:p>
            <a:pPr indent="0" marL="0">
              <a:buNone/>
            </a:pPr>
            <a:r>
              <a:rPr lang="en-US" sz="1300" dirty="0">
                <a:solidFill>
                  <a:srgbClr val="5B6B7F"/>
                </a:solidFill>
              </a:rPr>
              <a:t>Shelves empty. Customers buy elsewhere, expediting costs spike, and trust erodes.</a:t>
            </a:r>
            <a:endParaRPr lang="en-US" sz="1300" dirty="0"/>
          </a:p>
        </p:txBody>
      </p:sp>
      <p:sp>
        <p:nvSpPr>
          <p:cNvPr id="13" name="Text 11"/>
          <p:cNvSpPr txBox="1"/>
          <p:nvPr/>
        </p:nvSpPr>
        <p:spPr>
          <a:xfrm>
            <a:off x="4892040" y="2926080"/>
            <a:ext cx="3291840" cy="457200"/>
          </a:xfrm>
          <a:prstGeom prst="rect">
            <a:avLst/>
          </a:prstGeom>
          <a:noFill/>
          <a:ln/>
        </p:spPr>
        <p:txBody>
          <a:bodyPr wrap="square" lIns="0" tIns="0" rIns="0" bIns="0" rtlCol="0" anchor="t"/>
          <a:lstStyle/>
          <a:p>
            <a:pPr indent="0" marL="0">
              <a:buNone/>
            </a:pPr>
            <a:r>
              <a:rPr lang="en-US" sz="1200" b="1" dirty="0">
                <a:solidFill>
                  <a:srgbClr val="14A3A0"/>
                </a:solidFill>
              </a:rPr>
              <a:t>Cost: lost sales and goodwill</a:t>
            </a:r>
            <a:endParaRPr lang="en-US" sz="1200" dirty="0"/>
          </a:p>
        </p:txBody>
      </p:sp>
      <p:sp>
        <p:nvSpPr>
          <p:cNvPr id="14" name="Text 12"/>
          <p:cNvSpPr txBox="1"/>
          <p:nvPr/>
        </p:nvSpPr>
        <p:spPr>
          <a:xfrm>
            <a:off x="548640" y="3840480"/>
            <a:ext cx="8046720" cy="365760"/>
          </a:xfrm>
          <a:prstGeom prst="rect">
            <a:avLst/>
          </a:prstGeom>
          <a:noFill/>
          <a:ln/>
        </p:spPr>
        <p:txBody>
          <a:bodyPr wrap="square" lIns="0" tIns="0" rIns="0" bIns="0" rtlCol="0" anchor="t"/>
          <a:lstStyle/>
          <a:p>
            <a:pPr algn="ctr" indent="0" marL="0">
              <a:buNone/>
            </a:pPr>
            <a:r>
              <a:rPr lang="en-US" sz="1300" b="1" dirty="0">
                <a:solidFill>
                  <a:srgbClr val="0B1F3A"/>
                </a:solidFill>
              </a:rPr>
              <a:t>Which mistake is more expensive for Dune &amp; Co. in Ramadan season?</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THE HONEST TRUTH</a:t>
            </a:r>
            <a:endParaRPr lang="en-US" sz="1000" dirty="0"/>
          </a:p>
        </p:txBody>
      </p:sp>
      <p:sp>
        <p:nvSpPr>
          <p:cNvPr id="3" name="Text 1"/>
          <p:cNvSpPr txBox="1"/>
          <p:nvPr/>
        </p:nvSpPr>
        <p:spPr>
          <a:xfrm>
            <a:off x="548640" y="1188720"/>
            <a:ext cx="7680960" cy="1554480"/>
          </a:xfrm>
          <a:prstGeom prst="rect">
            <a:avLst/>
          </a:prstGeom>
          <a:noFill/>
          <a:ln/>
        </p:spPr>
        <p:txBody>
          <a:bodyPr wrap="square" lIns="0" tIns="0" rIns="0" bIns="0" rtlCol="0" anchor="t"/>
          <a:lstStyle/>
          <a:p>
            <a:pPr indent="0" marL="0">
              <a:buNone/>
            </a:pPr>
            <a:r>
              <a:rPr lang="en-US" sz="3400" b="1" dirty="0">
                <a:solidFill>
                  <a:srgbClr val="FFFFFF"/>
                </a:solidFill>
                <a:latin typeface="Sora" pitchFamily="34" charset="0"/>
                <a:ea typeface="Sora" pitchFamily="34" charset="-122"/>
                <a:cs typeface="Sora" pitchFamily="34" charset="-120"/>
              </a:rPr>
              <a:t>A forecast is a number plus an honest range.</a:t>
            </a:r>
            <a:endParaRPr lang="en-US" sz="3400" dirty="0"/>
          </a:p>
        </p:txBody>
      </p:sp>
      <p:sp>
        <p:nvSpPr>
          <p:cNvPr id="4" name="Text 2"/>
          <p:cNvSpPr txBox="1"/>
          <p:nvPr/>
        </p:nvSpPr>
        <p:spPr>
          <a:xfrm>
            <a:off x="548640" y="3108960"/>
            <a:ext cx="4846320" cy="914400"/>
          </a:xfrm>
          <a:prstGeom prst="rect">
            <a:avLst/>
          </a:prstGeom>
          <a:noFill/>
          <a:ln/>
        </p:spPr>
        <p:txBody>
          <a:bodyPr wrap="square" lIns="0" tIns="0" rIns="0" bIns="0" rtlCol="0" anchor="t"/>
          <a:lstStyle/>
          <a:p>
            <a:pPr indent="0" marL="0">
              <a:buNone/>
            </a:pPr>
            <a:r>
              <a:rPr lang="en-US" sz="1600" dirty="0">
                <a:solidFill>
                  <a:srgbClr val="C9D6E3"/>
                </a:solidFill>
              </a:rPr>
              <a:t>Not "we will sell 1,200". Rather "probably 1,000 to 1,400, most likely 1,200".</a:t>
            </a:r>
            <a:endParaRPr lang="en-US" sz="1600" dirty="0"/>
          </a:p>
        </p:txBody>
      </p:sp>
      <p:sp>
        <p:nvSpPr>
          <p:cNvPr id="5" name="Shape 3"/>
          <p:cNvSpPr/>
          <p:nvPr/>
        </p:nvSpPr>
        <p:spPr>
          <a:xfrm>
            <a:off x="5669280" y="2834640"/>
            <a:ext cx="2926080" cy="1645920"/>
          </a:xfrm>
          <a:prstGeom prst="roundRect">
            <a:avLst>
              <a:gd name="adj" fmla="val 6667"/>
            </a:avLst>
          </a:prstGeom>
          <a:solidFill>
            <a:srgbClr val="E9DFC9"/>
          </a:solidFill>
          <a:ln w="15875">
            <a:solidFill>
              <a:srgbClr val="F2A33A"/>
            </a:solidFill>
            <a:prstDash val="dash"/>
          </a:ln>
        </p:spPr>
      </p:sp>
      <p:sp>
        <p:nvSpPr>
          <p:cNvPr id="6" name="Text 4"/>
          <p:cNvSpPr txBox="1"/>
          <p:nvPr/>
        </p:nvSpPr>
        <p:spPr>
          <a:xfrm>
            <a:off x="5669280" y="3337560"/>
            <a:ext cx="292608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7" name="Text 5"/>
          <p:cNvSpPr txBox="1"/>
          <p:nvPr/>
        </p:nvSpPr>
        <p:spPr>
          <a:xfrm>
            <a:off x="5852160" y="3657600"/>
            <a:ext cx="2560320" cy="548640"/>
          </a:xfrm>
          <a:prstGeom prst="rect">
            <a:avLst/>
          </a:prstGeom>
          <a:noFill/>
          <a:ln/>
        </p:spPr>
        <p:txBody>
          <a:bodyPr wrap="square" lIns="0" tIns="0" rIns="0" bIns="0" rtlCol="0" anchor="t"/>
          <a:lstStyle/>
          <a:p>
            <a:pPr algn="ctr" indent="0" marL="0">
              <a:buNone/>
            </a:pPr>
            <a:r>
              <a:rPr lang="en-US" sz="1000" dirty="0">
                <a:solidFill>
                  <a:srgbClr val="5B6B7F"/>
                </a:solidFill>
              </a:rPr>
              <a:t>A retail planner looking at empty shelves next to overfull pallets (the two forecast errors)</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Demand has a shape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Text 2"/>
          <p:cNvSpPr txBox="1"/>
          <p:nvPr/>
        </p:nvSpPr>
        <p:spPr>
          <a:xfrm>
            <a:off x="548640" y="1143000"/>
            <a:ext cx="7680960" cy="457200"/>
          </a:xfrm>
          <a:prstGeom prst="rect">
            <a:avLst/>
          </a:prstGeom>
          <a:noFill/>
          <a:ln/>
        </p:spPr>
        <p:txBody>
          <a:bodyPr wrap="square" lIns="0" tIns="0" rIns="0" bIns="0" rtlCol="0" anchor="t"/>
          <a:lstStyle/>
          <a:p>
            <a:pPr indent="0" marL="0">
              <a:buNone/>
            </a:pPr>
            <a:r>
              <a:rPr lang="en-US" sz="1300" dirty="0">
                <a:solidFill>
                  <a:srgbClr val="5B6B7F"/>
                </a:solidFill>
              </a:rPr>
              <a:t>Four ingredients make up most demand history. Learn to see them.</a:t>
            </a:r>
            <a:endParaRPr lang="en-US" sz="1300" dirty="0"/>
          </a:p>
        </p:txBody>
      </p:sp>
      <p:sp>
        <p:nvSpPr>
          <p:cNvPr id="5" name="Shape 3"/>
          <p:cNvSpPr/>
          <p:nvPr/>
        </p:nvSpPr>
        <p:spPr>
          <a:xfrm>
            <a:off x="548640" y="1920240"/>
            <a:ext cx="2103120" cy="822960"/>
          </a:xfrm>
          <a:prstGeom prst="chevron">
            <a:avLst/>
          </a:prstGeom>
          <a:solidFill>
            <a:srgbClr val="14A3A0"/>
          </a:solidFill>
          <a:ln w="25400">
            <a:solidFill>
              <a:srgbClr val="F7F1E6"/>
            </a:solidFill>
            <a:prstDash val="solid"/>
          </a:ln>
        </p:spPr>
      </p:sp>
      <p:sp>
        <p:nvSpPr>
          <p:cNvPr id="6" name="Text 4"/>
          <p:cNvSpPr txBox="1"/>
          <p:nvPr/>
        </p:nvSpPr>
        <p:spPr>
          <a:xfrm>
            <a:off x="822960" y="1920240"/>
            <a:ext cx="1645920" cy="822960"/>
          </a:xfrm>
          <a:prstGeom prst="rect">
            <a:avLst/>
          </a:prstGeom>
          <a:noFill/>
          <a:ln/>
        </p:spPr>
        <p:txBody>
          <a:bodyPr wrap="square" lIns="0" tIns="0" rIns="0" bIns="0" rtlCol="0" anchor="ctr"/>
          <a:lstStyle/>
          <a:p>
            <a:pPr algn="ctr" indent="0" marL="0">
              <a:buNone/>
            </a:pPr>
            <a:r>
              <a:rPr lang="en-US" sz="1200" b="1" dirty="0">
                <a:solidFill>
                  <a:srgbClr val="FFFFFF"/>
                </a:solidFill>
              </a:rPr>
              <a:t>Level</a:t>
            </a:r>
            <a:endParaRPr lang="en-US" sz="1200" dirty="0"/>
          </a:p>
        </p:txBody>
      </p:sp>
      <p:sp>
        <p:nvSpPr>
          <p:cNvPr id="7" name="Text 5"/>
          <p:cNvSpPr txBox="1"/>
          <p:nvPr/>
        </p:nvSpPr>
        <p:spPr>
          <a:xfrm>
            <a:off x="594360" y="2926080"/>
            <a:ext cx="1920240" cy="822960"/>
          </a:xfrm>
          <a:prstGeom prst="rect">
            <a:avLst/>
          </a:prstGeom>
          <a:noFill/>
          <a:ln/>
        </p:spPr>
        <p:txBody>
          <a:bodyPr wrap="square" lIns="0" tIns="0" rIns="0" bIns="0" rtlCol="0" anchor="t"/>
          <a:lstStyle/>
          <a:p>
            <a:pPr algn="ctr" indent="0" marL="0">
              <a:buNone/>
            </a:pPr>
            <a:r>
              <a:rPr lang="en-US" sz="1000" dirty="0">
                <a:solidFill>
                  <a:srgbClr val="5B6B7F"/>
                </a:solidFill>
              </a:rPr>
              <a:t>The typical baseline</a:t>
            </a:r>
            <a:endParaRPr lang="en-US" sz="1000" dirty="0"/>
          </a:p>
        </p:txBody>
      </p:sp>
      <p:sp>
        <p:nvSpPr>
          <p:cNvPr id="8" name="Shape 6"/>
          <p:cNvSpPr/>
          <p:nvPr/>
        </p:nvSpPr>
        <p:spPr>
          <a:xfrm>
            <a:off x="2560320" y="1920240"/>
            <a:ext cx="2103120" cy="822960"/>
          </a:xfrm>
          <a:prstGeom prst="chevron">
            <a:avLst/>
          </a:prstGeom>
          <a:solidFill>
            <a:srgbClr val="3B6EA5"/>
          </a:solidFill>
          <a:ln w="25400">
            <a:solidFill>
              <a:srgbClr val="F7F1E6"/>
            </a:solidFill>
            <a:prstDash val="solid"/>
          </a:ln>
        </p:spPr>
      </p:sp>
      <p:sp>
        <p:nvSpPr>
          <p:cNvPr id="9" name="Text 7"/>
          <p:cNvSpPr txBox="1"/>
          <p:nvPr/>
        </p:nvSpPr>
        <p:spPr>
          <a:xfrm>
            <a:off x="2834640" y="1920240"/>
            <a:ext cx="1645920" cy="822960"/>
          </a:xfrm>
          <a:prstGeom prst="rect">
            <a:avLst/>
          </a:prstGeom>
          <a:noFill/>
          <a:ln/>
        </p:spPr>
        <p:txBody>
          <a:bodyPr wrap="square" lIns="0" tIns="0" rIns="0" bIns="0" rtlCol="0" anchor="ctr"/>
          <a:lstStyle/>
          <a:p>
            <a:pPr algn="ctr" indent="0" marL="0">
              <a:buNone/>
            </a:pPr>
            <a:r>
              <a:rPr lang="en-US" sz="1200" b="1" dirty="0">
                <a:solidFill>
                  <a:srgbClr val="FFFFFF"/>
                </a:solidFill>
              </a:rPr>
              <a:t>Trend</a:t>
            </a:r>
            <a:endParaRPr lang="en-US" sz="1200" dirty="0"/>
          </a:p>
        </p:txBody>
      </p:sp>
      <p:sp>
        <p:nvSpPr>
          <p:cNvPr id="10" name="Text 8"/>
          <p:cNvSpPr txBox="1"/>
          <p:nvPr/>
        </p:nvSpPr>
        <p:spPr>
          <a:xfrm>
            <a:off x="2606040" y="2926080"/>
            <a:ext cx="1920240" cy="822960"/>
          </a:xfrm>
          <a:prstGeom prst="rect">
            <a:avLst/>
          </a:prstGeom>
          <a:noFill/>
          <a:ln/>
        </p:spPr>
        <p:txBody>
          <a:bodyPr wrap="square" lIns="0" tIns="0" rIns="0" bIns="0" rtlCol="0" anchor="t"/>
          <a:lstStyle/>
          <a:p>
            <a:pPr algn="ctr" indent="0" marL="0">
              <a:buNone/>
            </a:pPr>
            <a:r>
              <a:rPr lang="en-US" sz="1000" dirty="0">
                <a:solidFill>
                  <a:srgbClr val="5B6B7F"/>
                </a:solidFill>
              </a:rPr>
              <a:t>Steady rise or fall</a:t>
            </a:r>
            <a:endParaRPr lang="en-US" sz="1000" dirty="0"/>
          </a:p>
        </p:txBody>
      </p:sp>
      <p:sp>
        <p:nvSpPr>
          <p:cNvPr id="11" name="Shape 9"/>
          <p:cNvSpPr/>
          <p:nvPr/>
        </p:nvSpPr>
        <p:spPr>
          <a:xfrm>
            <a:off x="4572000" y="1920240"/>
            <a:ext cx="2103120" cy="822960"/>
          </a:xfrm>
          <a:prstGeom prst="chevron">
            <a:avLst/>
          </a:prstGeom>
          <a:solidFill>
            <a:srgbClr val="F2A33A"/>
          </a:solidFill>
          <a:ln w="25400">
            <a:solidFill>
              <a:srgbClr val="F7F1E6"/>
            </a:solidFill>
            <a:prstDash val="solid"/>
          </a:ln>
        </p:spPr>
      </p:sp>
      <p:sp>
        <p:nvSpPr>
          <p:cNvPr id="12" name="Text 10"/>
          <p:cNvSpPr txBox="1"/>
          <p:nvPr/>
        </p:nvSpPr>
        <p:spPr>
          <a:xfrm>
            <a:off x="4846320" y="1920240"/>
            <a:ext cx="1645920" cy="822960"/>
          </a:xfrm>
          <a:prstGeom prst="rect">
            <a:avLst/>
          </a:prstGeom>
          <a:noFill/>
          <a:ln/>
        </p:spPr>
        <p:txBody>
          <a:bodyPr wrap="square" lIns="0" tIns="0" rIns="0" bIns="0" rtlCol="0" anchor="ctr"/>
          <a:lstStyle/>
          <a:p>
            <a:pPr algn="ctr" indent="0" marL="0">
              <a:buNone/>
            </a:pPr>
            <a:r>
              <a:rPr lang="en-US" sz="1200" b="1" dirty="0">
                <a:solidFill>
                  <a:srgbClr val="FFFFFF"/>
                </a:solidFill>
              </a:rPr>
              <a:t>Seasonality</a:t>
            </a:r>
            <a:endParaRPr lang="en-US" sz="1200" dirty="0"/>
          </a:p>
        </p:txBody>
      </p:sp>
      <p:sp>
        <p:nvSpPr>
          <p:cNvPr id="13" name="Text 11"/>
          <p:cNvSpPr txBox="1"/>
          <p:nvPr/>
        </p:nvSpPr>
        <p:spPr>
          <a:xfrm>
            <a:off x="4617720" y="2926080"/>
            <a:ext cx="1920240" cy="822960"/>
          </a:xfrm>
          <a:prstGeom prst="rect">
            <a:avLst/>
          </a:prstGeom>
          <a:noFill/>
          <a:ln/>
        </p:spPr>
        <p:txBody>
          <a:bodyPr wrap="square" lIns="0" tIns="0" rIns="0" bIns="0" rtlCol="0" anchor="t"/>
          <a:lstStyle/>
          <a:p>
            <a:pPr algn="ctr" indent="0" marL="0">
              <a:buNone/>
            </a:pPr>
            <a:r>
              <a:rPr lang="en-US" sz="1000" dirty="0">
                <a:solidFill>
                  <a:srgbClr val="5B6B7F"/>
                </a:solidFill>
              </a:rPr>
              <a:t>Repeating calendar peaks</a:t>
            </a:r>
            <a:endParaRPr lang="en-US" sz="1000" dirty="0"/>
          </a:p>
        </p:txBody>
      </p:sp>
      <p:sp>
        <p:nvSpPr>
          <p:cNvPr id="14" name="Shape 12"/>
          <p:cNvSpPr/>
          <p:nvPr/>
        </p:nvSpPr>
        <p:spPr>
          <a:xfrm>
            <a:off x="6583680" y="1920240"/>
            <a:ext cx="2103120" cy="822960"/>
          </a:xfrm>
          <a:prstGeom prst="chevron">
            <a:avLst/>
          </a:prstGeom>
          <a:solidFill>
            <a:srgbClr val="7A8CA3"/>
          </a:solidFill>
          <a:ln w="25400">
            <a:solidFill>
              <a:srgbClr val="F7F1E6"/>
            </a:solidFill>
            <a:prstDash val="solid"/>
          </a:ln>
        </p:spPr>
      </p:sp>
      <p:sp>
        <p:nvSpPr>
          <p:cNvPr id="15" name="Text 13"/>
          <p:cNvSpPr txBox="1"/>
          <p:nvPr/>
        </p:nvSpPr>
        <p:spPr>
          <a:xfrm>
            <a:off x="6858000" y="1920240"/>
            <a:ext cx="1645920" cy="822960"/>
          </a:xfrm>
          <a:prstGeom prst="rect">
            <a:avLst/>
          </a:prstGeom>
          <a:noFill/>
          <a:ln/>
        </p:spPr>
        <p:txBody>
          <a:bodyPr wrap="square" lIns="0" tIns="0" rIns="0" bIns="0" rtlCol="0" anchor="ctr"/>
          <a:lstStyle/>
          <a:p>
            <a:pPr algn="ctr" indent="0" marL="0">
              <a:buNone/>
            </a:pPr>
            <a:r>
              <a:rPr lang="en-US" sz="1200" b="1" dirty="0">
                <a:solidFill>
                  <a:srgbClr val="FFFFFF"/>
                </a:solidFill>
              </a:rPr>
              <a:t>Noise</a:t>
            </a:r>
            <a:endParaRPr lang="en-US" sz="1200" dirty="0"/>
          </a:p>
        </p:txBody>
      </p:sp>
      <p:sp>
        <p:nvSpPr>
          <p:cNvPr id="16" name="Text 14"/>
          <p:cNvSpPr txBox="1"/>
          <p:nvPr/>
        </p:nvSpPr>
        <p:spPr>
          <a:xfrm>
            <a:off x="6629400" y="2926080"/>
            <a:ext cx="1920240" cy="822960"/>
          </a:xfrm>
          <a:prstGeom prst="rect">
            <a:avLst/>
          </a:prstGeom>
          <a:noFill/>
          <a:ln/>
        </p:spPr>
        <p:txBody>
          <a:bodyPr wrap="square" lIns="0" tIns="0" rIns="0" bIns="0" rtlCol="0" anchor="t"/>
          <a:lstStyle/>
          <a:p>
            <a:pPr algn="ctr" indent="0" marL="0">
              <a:buNone/>
            </a:pPr>
            <a:r>
              <a:rPr lang="en-US" sz="1000" dirty="0">
                <a:solidFill>
                  <a:srgbClr val="5B6B7F"/>
                </a:solidFill>
              </a:rPr>
              <a:t>Random ups and downs</a:t>
            </a:r>
            <a:endParaRPr lang="en-US" sz="1000" dirty="0"/>
          </a:p>
        </p:txBody>
      </p:sp>
      <p:sp>
        <p:nvSpPr>
          <p:cNvPr id="17" name="Text 15"/>
          <p:cNvSpPr txBox="1"/>
          <p:nvPr/>
        </p:nvSpPr>
        <p:spPr>
          <a:xfrm>
            <a:off x="548640" y="4023360"/>
            <a:ext cx="7680960" cy="365760"/>
          </a:xfrm>
          <a:prstGeom prst="rect">
            <a:avLst/>
          </a:prstGeom>
          <a:noFill/>
          <a:ln/>
        </p:spPr>
        <p:txBody>
          <a:bodyPr wrap="square" lIns="0" tIns="0" rIns="0" bIns="0" rtlCol="0" anchor="t"/>
          <a:lstStyle/>
          <a:p>
            <a:pPr algn="ctr" indent="0" marL="0">
              <a:buNone/>
            </a:pPr>
            <a:r>
              <a:rPr lang="en-US" sz="1200" b="1" dirty="0">
                <a:solidFill>
                  <a:srgbClr val="0B1F3A"/>
                </a:solidFill>
              </a:rPr>
              <a:t>Good forecasting separates the first three from the fourth.</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Spot the pattern</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ACTIVITY · 6 MIN</a:t>
            </a:r>
            <a:endParaRPr lang="en-US" sz="900" dirty="0"/>
          </a:p>
        </p:txBody>
      </p:sp>
      <p:sp>
        <p:nvSpPr>
          <p:cNvPr id="4" name="Text 2"/>
          <p:cNvSpPr txBox="1"/>
          <p:nvPr/>
        </p:nvSpPr>
        <p:spPr>
          <a:xfrm>
            <a:off x="548640" y="1097280"/>
            <a:ext cx="7680960" cy="365760"/>
          </a:xfrm>
          <a:prstGeom prst="rect">
            <a:avLst/>
          </a:prstGeom>
          <a:noFill/>
          <a:ln/>
        </p:spPr>
        <p:txBody>
          <a:bodyPr wrap="square" lIns="0" tIns="0" rIns="0" bIns="0" rtlCol="0" anchor="t"/>
          <a:lstStyle/>
          <a:p>
            <a:pPr indent="0" marL="0">
              <a:buNone/>
            </a:pPr>
            <a:r>
              <a:rPr lang="en-US" sz="1200" dirty="0">
                <a:solidFill>
                  <a:srgbClr val="5B6B7F"/>
                </a:solidFill>
              </a:rPr>
              <a:t>Two years of monthly air fryer sales. What do you see? Type it in the chat.</a:t>
            </a:r>
            <a:endParaRPr lang="en-US" sz="1200" dirty="0"/>
          </a:p>
        </p:txBody>
      </p:sp>
      <p:graphicFrame>
        <p:nvGraphicFramePr>
          <p:cNvPr id="5" name="Chart 0" descr=""/>
          <p:cNvGraphicFramePr/>
          <p:nvPr/>
        </p:nvGraphicFramePr>
        <p:xfrm>
          <a:off x="457200" y="1508760"/>
          <a:ext cx="8229600" cy="2651760"/>
        </p:xfrm>
        <a:graphic xmlns:a="http://schemas.openxmlformats.org/drawingml/2006/main">
          <a:graphicData uri="http://schemas.openxmlformats.org/drawingml/2006/chart">
            <c:chart xmlns:c="http://schemas.openxmlformats.org/drawingml/2006/chart" r:id="rId1"/>
          </a:graphicData>
        </a:graphic>
      </p:graphicFrame>
      <p:sp>
        <p:nvSpPr>
          <p:cNvPr id="6" name="Text 3"/>
          <p:cNvSpPr txBox="1"/>
          <p:nvPr/>
        </p:nvSpPr>
        <p:spPr>
          <a:xfrm>
            <a:off x="548640" y="4206240"/>
            <a:ext cx="7863840" cy="365760"/>
          </a:xfrm>
          <a:prstGeom prst="rect">
            <a:avLst/>
          </a:prstGeom>
          <a:noFill/>
          <a:ln/>
        </p:spPr>
        <p:txBody>
          <a:bodyPr wrap="square" lIns="0" tIns="0" rIns="0" bIns="0" rtlCol="0" anchor="t"/>
          <a:lstStyle/>
          <a:p>
            <a:pPr algn="ctr" indent="0" marL="0">
              <a:buNone/>
            </a:pPr>
            <a:r>
              <a:rPr lang="en-US" sz="1200" b="1" dirty="0">
                <a:solidFill>
                  <a:srgbClr val="0B1F3A"/>
                </a:solidFill>
              </a:rPr>
              <a:t>Peaks repeat. The base is rising. Both matter.</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Dependent and independent demand</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3840480" cy="2286000"/>
          </a:xfrm>
          <a:prstGeom prst="roundRect">
            <a:avLst>
              <a:gd name="adj" fmla="val 4800"/>
            </a:avLst>
          </a:prstGeom>
          <a:solidFill>
            <a:srgbClr val="FFFFFF"/>
          </a:solidFill>
          <a:ln w="9525">
            <a:solidFill>
              <a:srgbClr val="E6DCC6"/>
            </a:solidFill>
            <a:prstDash val="solid"/>
          </a:ln>
        </p:spPr>
      </p:sp>
      <p:sp>
        <p:nvSpPr>
          <p:cNvPr id="5" name="Shape 3"/>
          <p:cNvSpPr/>
          <p:nvPr/>
        </p:nvSpPr>
        <p:spPr>
          <a:xfrm>
            <a:off x="548640" y="1280160"/>
            <a:ext cx="91440" cy="2286000"/>
          </a:xfrm>
          <a:prstGeom prst="rect">
            <a:avLst/>
          </a:prstGeom>
          <a:solidFill>
            <a:srgbClr val="14A3A0"/>
          </a:solidFill>
          <a:ln w="12700">
            <a:solidFill>
              <a:srgbClr val="14A3A0"/>
            </a:solidFill>
            <a:prstDash val="solid"/>
          </a:ln>
        </p:spPr>
      </p:sp>
      <p:sp>
        <p:nvSpPr>
          <p:cNvPr id="6" name="Text 4"/>
          <p:cNvSpPr txBox="1"/>
          <p:nvPr/>
        </p:nvSpPr>
        <p:spPr>
          <a:xfrm>
            <a:off x="868680" y="1508760"/>
            <a:ext cx="3291840" cy="457200"/>
          </a:xfrm>
          <a:prstGeom prst="rect">
            <a:avLst/>
          </a:prstGeom>
          <a:noFill/>
          <a:ln/>
        </p:spPr>
        <p:txBody>
          <a:bodyPr wrap="square" lIns="0" tIns="0" rIns="0" bIns="0" rtlCol="0" anchor="t"/>
          <a:lstStyle/>
          <a:p>
            <a:pPr indent="0" marL="0">
              <a:buNone/>
            </a:pPr>
            <a:r>
              <a:rPr lang="en-US" sz="2000" b="1" dirty="0">
                <a:solidFill>
                  <a:srgbClr val="0B1F3A"/>
                </a:solidFill>
                <a:latin typeface="Sora" pitchFamily="34" charset="0"/>
                <a:ea typeface="Sora" pitchFamily="34" charset="-122"/>
                <a:cs typeface="Sora" pitchFamily="34" charset="-120"/>
              </a:rPr>
              <a:t>Independent demand</a:t>
            </a:r>
            <a:endParaRPr lang="en-US" sz="2000" dirty="0"/>
          </a:p>
        </p:txBody>
      </p:sp>
      <p:sp>
        <p:nvSpPr>
          <p:cNvPr id="7" name="Text 5"/>
          <p:cNvSpPr txBox="1"/>
          <p:nvPr/>
        </p:nvSpPr>
        <p:spPr>
          <a:xfrm>
            <a:off x="868680" y="2103120"/>
            <a:ext cx="3291840" cy="640080"/>
          </a:xfrm>
          <a:prstGeom prst="rect">
            <a:avLst/>
          </a:prstGeom>
          <a:noFill/>
          <a:ln/>
        </p:spPr>
        <p:txBody>
          <a:bodyPr wrap="square" lIns="0" tIns="0" rIns="0" bIns="0" rtlCol="0" anchor="t"/>
          <a:lstStyle/>
          <a:p>
            <a:pPr indent="0" marL="0">
              <a:buNone/>
            </a:pPr>
            <a:r>
              <a:rPr lang="en-US" sz="1300" dirty="0">
                <a:solidFill>
                  <a:srgbClr val="5B6B7F"/>
                </a:solidFill>
              </a:rPr>
              <a:t>Comes from customers and cannot be calculated. It must be forecast.</a:t>
            </a:r>
            <a:endParaRPr lang="en-US" sz="1300" dirty="0"/>
          </a:p>
        </p:txBody>
      </p:sp>
      <p:sp>
        <p:nvSpPr>
          <p:cNvPr id="8" name="Text 6"/>
          <p:cNvSpPr txBox="1"/>
          <p:nvPr/>
        </p:nvSpPr>
        <p:spPr>
          <a:xfrm>
            <a:off x="868680" y="2926080"/>
            <a:ext cx="3291840" cy="457200"/>
          </a:xfrm>
          <a:prstGeom prst="rect">
            <a:avLst/>
          </a:prstGeom>
          <a:noFill/>
          <a:ln/>
        </p:spPr>
        <p:txBody>
          <a:bodyPr wrap="square" lIns="0" tIns="0" rIns="0" bIns="0" rtlCol="0" anchor="t"/>
          <a:lstStyle/>
          <a:p>
            <a:pPr indent="0" marL="0">
              <a:buNone/>
            </a:pPr>
            <a:r>
              <a:rPr lang="en-US" sz="1200" b="1" dirty="0">
                <a:solidFill>
                  <a:srgbClr val="14A3A0"/>
                </a:solidFill>
              </a:rPr>
              <a:t>Example: fryers sold</a:t>
            </a:r>
            <a:endParaRPr lang="en-US" sz="1200" dirty="0"/>
          </a:p>
        </p:txBody>
      </p:sp>
      <p:sp>
        <p:nvSpPr>
          <p:cNvPr id="9" name="Shape 7"/>
          <p:cNvSpPr/>
          <p:nvPr/>
        </p:nvSpPr>
        <p:spPr>
          <a:xfrm>
            <a:off x="4572000" y="1280160"/>
            <a:ext cx="3840480" cy="2286000"/>
          </a:xfrm>
          <a:prstGeom prst="roundRect">
            <a:avLst>
              <a:gd name="adj" fmla="val 4800"/>
            </a:avLst>
          </a:prstGeom>
          <a:solidFill>
            <a:srgbClr val="FFFFFF"/>
          </a:solidFill>
          <a:ln w="9525">
            <a:solidFill>
              <a:srgbClr val="E6DCC6"/>
            </a:solidFill>
            <a:prstDash val="solid"/>
          </a:ln>
        </p:spPr>
      </p:sp>
      <p:sp>
        <p:nvSpPr>
          <p:cNvPr id="10" name="Shape 8"/>
          <p:cNvSpPr/>
          <p:nvPr/>
        </p:nvSpPr>
        <p:spPr>
          <a:xfrm>
            <a:off x="4572000" y="1280160"/>
            <a:ext cx="91440" cy="2286000"/>
          </a:xfrm>
          <a:prstGeom prst="rect">
            <a:avLst/>
          </a:prstGeom>
          <a:solidFill>
            <a:srgbClr val="F2A33A"/>
          </a:solidFill>
          <a:ln w="12700">
            <a:solidFill>
              <a:srgbClr val="F2A33A"/>
            </a:solidFill>
            <a:prstDash val="solid"/>
          </a:ln>
        </p:spPr>
      </p:sp>
      <p:sp>
        <p:nvSpPr>
          <p:cNvPr id="11" name="Text 9"/>
          <p:cNvSpPr txBox="1"/>
          <p:nvPr/>
        </p:nvSpPr>
        <p:spPr>
          <a:xfrm>
            <a:off x="4892040" y="1508760"/>
            <a:ext cx="3291840" cy="457200"/>
          </a:xfrm>
          <a:prstGeom prst="rect">
            <a:avLst/>
          </a:prstGeom>
          <a:noFill/>
          <a:ln/>
        </p:spPr>
        <p:txBody>
          <a:bodyPr wrap="square" lIns="0" tIns="0" rIns="0" bIns="0" rtlCol="0" anchor="t"/>
          <a:lstStyle/>
          <a:p>
            <a:pPr indent="0" marL="0">
              <a:buNone/>
            </a:pPr>
            <a:r>
              <a:rPr lang="en-US" sz="2000" b="1" dirty="0">
                <a:solidFill>
                  <a:srgbClr val="0B1F3A"/>
                </a:solidFill>
                <a:latin typeface="Sora" pitchFamily="34" charset="0"/>
                <a:ea typeface="Sora" pitchFamily="34" charset="-122"/>
                <a:cs typeface="Sora" pitchFamily="34" charset="-120"/>
              </a:rPr>
              <a:t>Dependent demand</a:t>
            </a:r>
            <a:endParaRPr lang="en-US" sz="2000" dirty="0"/>
          </a:p>
        </p:txBody>
      </p:sp>
      <p:sp>
        <p:nvSpPr>
          <p:cNvPr id="12" name="Text 10"/>
          <p:cNvSpPr txBox="1"/>
          <p:nvPr/>
        </p:nvSpPr>
        <p:spPr>
          <a:xfrm>
            <a:off x="4892040" y="2103120"/>
            <a:ext cx="3291840" cy="640080"/>
          </a:xfrm>
          <a:prstGeom prst="rect">
            <a:avLst/>
          </a:prstGeom>
          <a:noFill/>
          <a:ln/>
        </p:spPr>
        <p:txBody>
          <a:bodyPr wrap="square" lIns="0" tIns="0" rIns="0" bIns="0" rtlCol="0" anchor="t"/>
          <a:lstStyle/>
          <a:p>
            <a:pPr indent="0" marL="0">
              <a:buNone/>
            </a:pPr>
            <a:r>
              <a:rPr lang="en-US" sz="1300" dirty="0">
                <a:solidFill>
                  <a:srgbClr val="5B6B7F"/>
                </a:solidFill>
              </a:rPr>
              <a:t>Derived from independent demand. It can be calculated from a bill of materials.</a:t>
            </a:r>
            <a:endParaRPr lang="en-US" sz="1300" dirty="0"/>
          </a:p>
        </p:txBody>
      </p:sp>
      <p:sp>
        <p:nvSpPr>
          <p:cNvPr id="13" name="Text 11"/>
          <p:cNvSpPr txBox="1"/>
          <p:nvPr/>
        </p:nvSpPr>
        <p:spPr>
          <a:xfrm>
            <a:off x="4892040" y="2926080"/>
            <a:ext cx="3291840" cy="457200"/>
          </a:xfrm>
          <a:prstGeom prst="rect">
            <a:avLst/>
          </a:prstGeom>
          <a:noFill/>
          <a:ln/>
        </p:spPr>
        <p:txBody>
          <a:bodyPr wrap="square" lIns="0" tIns="0" rIns="0" bIns="0" rtlCol="0" anchor="t"/>
          <a:lstStyle/>
          <a:p>
            <a:pPr indent="0" marL="0">
              <a:buNone/>
            </a:pPr>
            <a:r>
              <a:rPr lang="en-US" sz="1200" b="1" dirty="0">
                <a:solidFill>
                  <a:srgbClr val="B97309"/>
                </a:solidFill>
              </a:rPr>
              <a:t>Example: heating elements</a:t>
            </a:r>
            <a:endParaRPr lang="en-US" sz="1200" dirty="0"/>
          </a:p>
        </p:txBody>
      </p:sp>
      <p:sp>
        <p:nvSpPr>
          <p:cNvPr id="14" name="Text 12"/>
          <p:cNvSpPr txBox="1"/>
          <p:nvPr/>
        </p:nvSpPr>
        <p:spPr>
          <a:xfrm>
            <a:off x="548640" y="3840480"/>
            <a:ext cx="8046720" cy="365760"/>
          </a:xfrm>
          <a:prstGeom prst="rect">
            <a:avLst/>
          </a:prstGeom>
          <a:noFill/>
          <a:ln/>
        </p:spPr>
        <p:txBody>
          <a:bodyPr wrap="square" lIns="0" tIns="0" rIns="0" bIns="0" rtlCol="0" anchor="t"/>
          <a:lstStyle/>
          <a:p>
            <a:pPr algn="ctr" indent="0" marL="0">
              <a:buNone/>
            </a:pPr>
            <a:r>
              <a:rPr lang="en-US" sz="1300" b="1" dirty="0">
                <a:solidFill>
                  <a:srgbClr val="0B1F3A"/>
                </a:solidFill>
              </a:rPr>
              <a:t>Forecast the fryers once, then calculate everything inside them.</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No history? Use judgement</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Expert opinion</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Ask the people closest to the product or market</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Delphi</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Experts forecast anonymously in rounds until views converge</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Sales force composite</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Bottom-up views from the people in the field</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Customer input</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Surveys, pre-orders, pilot sales</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Analogy</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Borrow the curve of a similar past product</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MINI-CASE  ·  8 MIN</a:t>
            </a:r>
            <a:endParaRPr lang="en-US" sz="1000" dirty="0"/>
          </a:p>
        </p:txBody>
      </p:sp>
      <p:sp>
        <p:nvSpPr>
          <p:cNvPr id="3" name="Text 1"/>
          <p:cNvSpPr txBox="1"/>
          <p:nvPr/>
        </p:nvSpPr>
        <p:spPr>
          <a:xfrm>
            <a:off x="548640" y="1005840"/>
            <a:ext cx="7680960" cy="1097280"/>
          </a:xfrm>
          <a:prstGeom prst="rect">
            <a:avLst/>
          </a:prstGeom>
          <a:noFill/>
          <a:ln/>
        </p:spPr>
        <p:txBody>
          <a:bodyPr wrap="square" lIns="0" tIns="0" rIns="0" bIns="0" rtlCol="0" anchor="t"/>
          <a:lstStyle/>
          <a:p>
            <a:pPr indent="0" marL="0">
              <a:buNone/>
            </a:pPr>
            <a:r>
              <a:rPr lang="en-US" sz="2800" b="1" dirty="0">
                <a:solidFill>
                  <a:srgbClr val="FFFFFF"/>
                </a:solidFill>
                <a:latin typeface="Sora" pitchFamily="34" charset="0"/>
                <a:ea typeface="Sora" pitchFamily="34" charset="-122"/>
                <a:cs typeface="Sora" pitchFamily="34" charset="-120"/>
              </a:rPr>
              <a:t>Dune &amp; Co. launches the "Dune Mini". No sales history.</a:t>
            </a:r>
            <a:endParaRPr lang="en-US" sz="2800" dirty="0"/>
          </a:p>
        </p:txBody>
      </p:sp>
      <p:sp>
        <p:nvSpPr>
          <p:cNvPr id="4" name="Shape 2"/>
          <p:cNvSpPr/>
          <p:nvPr/>
        </p:nvSpPr>
        <p:spPr>
          <a:xfrm>
            <a:off x="548640" y="2377440"/>
            <a:ext cx="365760" cy="365760"/>
          </a:xfrm>
          <a:prstGeom prst="ellipse">
            <a:avLst/>
          </a:prstGeom>
          <a:solidFill>
            <a:srgbClr val="14A3A0"/>
          </a:solidFill>
          <a:ln/>
        </p:spPr>
      </p:sp>
      <p:sp>
        <p:nvSpPr>
          <p:cNvPr id="5" name="Text 3"/>
          <p:cNvSpPr txBox="1"/>
          <p:nvPr/>
        </p:nvSpPr>
        <p:spPr>
          <a:xfrm>
            <a:off x="548640" y="2377440"/>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6" name="Text 4"/>
          <p:cNvSpPr txBox="1"/>
          <p:nvPr/>
        </p:nvSpPr>
        <p:spPr>
          <a:xfrm>
            <a:off x="1097280" y="2377440"/>
            <a:ext cx="4572000" cy="365760"/>
          </a:xfrm>
          <a:prstGeom prst="rect">
            <a:avLst/>
          </a:prstGeom>
          <a:noFill/>
          <a:ln/>
        </p:spPr>
        <p:txBody>
          <a:bodyPr wrap="square" lIns="0" tIns="0" rIns="0" bIns="0" rtlCol="0" anchor="ctr"/>
          <a:lstStyle/>
          <a:p>
            <a:pPr indent="0" marL="0">
              <a:buNone/>
            </a:pPr>
            <a:r>
              <a:rPr lang="en-US" sz="1200" dirty="0">
                <a:solidFill>
                  <a:srgbClr val="E3ECF5"/>
                </a:solidFill>
              </a:rPr>
              <a:t>Which judgement method would you use first, and why?</a:t>
            </a:r>
            <a:endParaRPr lang="en-US" sz="1200" dirty="0"/>
          </a:p>
        </p:txBody>
      </p:sp>
      <p:sp>
        <p:nvSpPr>
          <p:cNvPr id="7" name="Shape 5"/>
          <p:cNvSpPr/>
          <p:nvPr/>
        </p:nvSpPr>
        <p:spPr>
          <a:xfrm>
            <a:off x="548640" y="2944368"/>
            <a:ext cx="365760" cy="365760"/>
          </a:xfrm>
          <a:prstGeom prst="ellipse">
            <a:avLst/>
          </a:prstGeom>
          <a:solidFill>
            <a:srgbClr val="14A3A0"/>
          </a:solidFill>
          <a:ln/>
        </p:spPr>
      </p:sp>
      <p:sp>
        <p:nvSpPr>
          <p:cNvPr id="8" name="Text 6"/>
          <p:cNvSpPr txBox="1"/>
          <p:nvPr/>
        </p:nvSpPr>
        <p:spPr>
          <a:xfrm>
            <a:off x="548640" y="29443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9" name="Text 7"/>
          <p:cNvSpPr txBox="1"/>
          <p:nvPr/>
        </p:nvSpPr>
        <p:spPr>
          <a:xfrm>
            <a:off x="1097280" y="2944368"/>
            <a:ext cx="4572000" cy="365760"/>
          </a:xfrm>
          <a:prstGeom prst="rect">
            <a:avLst/>
          </a:prstGeom>
          <a:noFill/>
          <a:ln/>
        </p:spPr>
        <p:txBody>
          <a:bodyPr wrap="square" lIns="0" tIns="0" rIns="0" bIns="0" rtlCol="0" anchor="ctr"/>
          <a:lstStyle/>
          <a:p>
            <a:pPr indent="0" marL="0">
              <a:buNone/>
            </a:pPr>
            <a:r>
              <a:rPr lang="en-US" sz="1200" dirty="0">
                <a:solidFill>
                  <a:srgbClr val="E3ECF5"/>
                </a:solidFill>
              </a:rPr>
              <a:t>Who would you ask? Name three people or sources</a:t>
            </a:r>
            <a:endParaRPr lang="en-US" sz="1200" dirty="0"/>
          </a:p>
        </p:txBody>
      </p:sp>
      <p:sp>
        <p:nvSpPr>
          <p:cNvPr id="10" name="Shape 8"/>
          <p:cNvSpPr/>
          <p:nvPr/>
        </p:nvSpPr>
        <p:spPr>
          <a:xfrm>
            <a:off x="548640" y="3511296"/>
            <a:ext cx="365760" cy="365760"/>
          </a:xfrm>
          <a:prstGeom prst="ellipse">
            <a:avLst/>
          </a:prstGeom>
          <a:solidFill>
            <a:srgbClr val="14A3A0"/>
          </a:solidFill>
          <a:ln/>
        </p:spPr>
      </p:sp>
      <p:sp>
        <p:nvSpPr>
          <p:cNvPr id="11" name="Text 9"/>
          <p:cNvSpPr txBox="1"/>
          <p:nvPr/>
        </p:nvSpPr>
        <p:spPr>
          <a:xfrm>
            <a:off x="548640" y="351129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2" name="Text 10"/>
          <p:cNvSpPr txBox="1"/>
          <p:nvPr/>
        </p:nvSpPr>
        <p:spPr>
          <a:xfrm>
            <a:off x="1097280" y="3511296"/>
            <a:ext cx="4572000" cy="365760"/>
          </a:xfrm>
          <a:prstGeom prst="rect">
            <a:avLst/>
          </a:prstGeom>
          <a:noFill/>
          <a:ln/>
        </p:spPr>
        <p:txBody>
          <a:bodyPr wrap="square" lIns="0" tIns="0" rIns="0" bIns="0" rtlCol="0" anchor="ctr"/>
          <a:lstStyle/>
          <a:p>
            <a:pPr indent="0" marL="0">
              <a:buNone/>
            </a:pPr>
            <a:r>
              <a:rPr lang="en-US" sz="1200" dirty="0">
                <a:solidFill>
                  <a:srgbClr val="E3ECF5"/>
                </a:solidFill>
              </a:rPr>
              <a:t>Give a low, likely and high estimate for month one</a:t>
            </a:r>
            <a:endParaRPr lang="en-US" sz="1200" dirty="0"/>
          </a:p>
        </p:txBody>
      </p:sp>
      <p:sp>
        <p:nvSpPr>
          <p:cNvPr id="13" name="Shape 11"/>
          <p:cNvSpPr/>
          <p:nvPr/>
        </p:nvSpPr>
        <p:spPr>
          <a:xfrm>
            <a:off x="5852160" y="2331720"/>
            <a:ext cx="2743200" cy="2011680"/>
          </a:xfrm>
          <a:prstGeom prst="roundRect">
            <a:avLst>
              <a:gd name="adj" fmla="val 5455"/>
            </a:avLst>
          </a:prstGeom>
          <a:solidFill>
            <a:srgbClr val="E9DFC9"/>
          </a:solidFill>
          <a:ln w="15875">
            <a:solidFill>
              <a:srgbClr val="F2A33A"/>
            </a:solidFill>
            <a:prstDash val="dash"/>
          </a:ln>
        </p:spPr>
      </p:sp>
      <p:sp>
        <p:nvSpPr>
          <p:cNvPr id="14" name="Text 12"/>
          <p:cNvSpPr txBox="1"/>
          <p:nvPr/>
        </p:nvSpPr>
        <p:spPr>
          <a:xfrm>
            <a:off x="5852160" y="3017520"/>
            <a:ext cx="274320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15" name="Text 13"/>
          <p:cNvSpPr txBox="1"/>
          <p:nvPr/>
        </p:nvSpPr>
        <p:spPr>
          <a:xfrm>
            <a:off x="6035040" y="3337560"/>
            <a:ext cx="2377440" cy="548640"/>
          </a:xfrm>
          <a:prstGeom prst="rect">
            <a:avLst/>
          </a:prstGeom>
          <a:noFill/>
          <a:ln/>
        </p:spPr>
        <p:txBody>
          <a:bodyPr wrap="square" lIns="0" tIns="0" rIns="0" bIns="0" rtlCol="0" anchor="t"/>
          <a:lstStyle/>
          <a:p>
            <a:pPr algn="ctr" indent="0" marL="0">
              <a:buNone/>
            </a:pPr>
            <a:r>
              <a:rPr lang="en-US" sz="1000" dirty="0">
                <a:solidFill>
                  <a:srgbClr val="5B6B7F"/>
                </a:solidFill>
              </a:rPr>
              <a:t>Product launch scene: a new kitchen gadget on a shelf with a handwritten sales estimate board</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The quantitative ladder</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457200"/>
          </a:xfrm>
          <a:prstGeom prst="rect">
            <a:avLst/>
          </a:prstGeom>
          <a:noFill/>
          <a:ln/>
        </p:spPr>
        <p:txBody>
          <a:bodyPr wrap="square" lIns="0" tIns="0" rIns="0" bIns="0" rtlCol="0" anchor="t"/>
          <a:lstStyle/>
          <a:p>
            <a:pPr indent="0" marL="0">
              <a:buNone/>
            </a:pPr>
            <a:r>
              <a:rPr lang="en-US" sz="1300" dirty="0">
                <a:solidFill>
                  <a:srgbClr val="5B6B7F"/>
                </a:solidFill>
              </a:rPr>
              <a:t>Start simple. Climb only when the data and the value justify it.</a:t>
            </a:r>
            <a:endParaRPr lang="en-US" sz="1300" dirty="0"/>
          </a:p>
        </p:txBody>
      </p:sp>
      <p:sp>
        <p:nvSpPr>
          <p:cNvPr id="5" name="Shape 3"/>
          <p:cNvSpPr/>
          <p:nvPr/>
        </p:nvSpPr>
        <p:spPr>
          <a:xfrm>
            <a:off x="548640" y="1920240"/>
            <a:ext cx="1700784" cy="822960"/>
          </a:xfrm>
          <a:prstGeom prst="chevron">
            <a:avLst/>
          </a:prstGeom>
          <a:solidFill>
            <a:srgbClr val="14A3A0"/>
          </a:solidFill>
          <a:ln w="25400">
            <a:solidFill>
              <a:srgbClr val="F7F1E6"/>
            </a:solidFill>
            <a:prstDash val="solid"/>
          </a:ln>
        </p:spPr>
      </p:sp>
      <p:sp>
        <p:nvSpPr>
          <p:cNvPr id="6" name="Text 4"/>
          <p:cNvSpPr txBox="1"/>
          <p:nvPr/>
        </p:nvSpPr>
        <p:spPr>
          <a:xfrm>
            <a:off x="822960"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Naive</a:t>
            </a:r>
            <a:endParaRPr lang="en-US" sz="1200" dirty="0"/>
          </a:p>
        </p:txBody>
      </p:sp>
      <p:sp>
        <p:nvSpPr>
          <p:cNvPr id="7" name="Text 5"/>
          <p:cNvSpPr txBox="1"/>
          <p:nvPr/>
        </p:nvSpPr>
        <p:spPr>
          <a:xfrm>
            <a:off x="594360"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Next = last</a:t>
            </a:r>
            <a:endParaRPr lang="en-US" sz="1000" dirty="0"/>
          </a:p>
        </p:txBody>
      </p:sp>
      <p:sp>
        <p:nvSpPr>
          <p:cNvPr id="8" name="Shape 6"/>
          <p:cNvSpPr/>
          <p:nvPr/>
        </p:nvSpPr>
        <p:spPr>
          <a:xfrm>
            <a:off x="2157984" y="1920240"/>
            <a:ext cx="1700784" cy="822960"/>
          </a:xfrm>
          <a:prstGeom prst="chevron">
            <a:avLst/>
          </a:prstGeom>
          <a:solidFill>
            <a:srgbClr val="3B6EA5"/>
          </a:solidFill>
          <a:ln w="25400">
            <a:solidFill>
              <a:srgbClr val="F7F1E6"/>
            </a:solidFill>
            <a:prstDash val="solid"/>
          </a:ln>
        </p:spPr>
      </p:sp>
      <p:sp>
        <p:nvSpPr>
          <p:cNvPr id="9" name="Text 7"/>
          <p:cNvSpPr txBox="1"/>
          <p:nvPr/>
        </p:nvSpPr>
        <p:spPr>
          <a:xfrm>
            <a:off x="2432304"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Moving average</a:t>
            </a:r>
            <a:endParaRPr lang="en-US" sz="1200" dirty="0"/>
          </a:p>
        </p:txBody>
      </p:sp>
      <p:sp>
        <p:nvSpPr>
          <p:cNvPr id="10" name="Text 8"/>
          <p:cNvSpPr txBox="1"/>
          <p:nvPr/>
        </p:nvSpPr>
        <p:spPr>
          <a:xfrm>
            <a:off x="2203704"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Average of recent periods</a:t>
            </a:r>
            <a:endParaRPr lang="en-US" sz="1000" dirty="0"/>
          </a:p>
        </p:txBody>
      </p:sp>
      <p:sp>
        <p:nvSpPr>
          <p:cNvPr id="11" name="Shape 9"/>
          <p:cNvSpPr/>
          <p:nvPr/>
        </p:nvSpPr>
        <p:spPr>
          <a:xfrm>
            <a:off x="3767328" y="1920240"/>
            <a:ext cx="1700784" cy="822960"/>
          </a:xfrm>
          <a:prstGeom prst="chevron">
            <a:avLst/>
          </a:prstGeom>
          <a:solidFill>
            <a:srgbClr val="F2A33A"/>
          </a:solidFill>
          <a:ln w="25400">
            <a:solidFill>
              <a:srgbClr val="F7F1E6"/>
            </a:solidFill>
            <a:prstDash val="solid"/>
          </a:ln>
        </p:spPr>
      </p:sp>
      <p:sp>
        <p:nvSpPr>
          <p:cNvPr id="12" name="Text 10"/>
          <p:cNvSpPr txBox="1"/>
          <p:nvPr/>
        </p:nvSpPr>
        <p:spPr>
          <a:xfrm>
            <a:off x="4041648"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Smoothing</a:t>
            </a:r>
            <a:endParaRPr lang="en-US" sz="1200" dirty="0"/>
          </a:p>
        </p:txBody>
      </p:sp>
      <p:sp>
        <p:nvSpPr>
          <p:cNvPr id="13" name="Text 11"/>
          <p:cNvSpPr txBox="1"/>
          <p:nvPr/>
        </p:nvSpPr>
        <p:spPr>
          <a:xfrm>
            <a:off x="3813048"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Weight recent more</a:t>
            </a:r>
            <a:endParaRPr lang="en-US" sz="1000" dirty="0"/>
          </a:p>
        </p:txBody>
      </p:sp>
      <p:sp>
        <p:nvSpPr>
          <p:cNvPr id="14" name="Shape 12"/>
          <p:cNvSpPr/>
          <p:nvPr/>
        </p:nvSpPr>
        <p:spPr>
          <a:xfrm>
            <a:off x="5376672" y="1920240"/>
            <a:ext cx="1700784" cy="822960"/>
          </a:xfrm>
          <a:prstGeom prst="chevron">
            <a:avLst/>
          </a:prstGeom>
          <a:solidFill>
            <a:srgbClr val="7A8CA3"/>
          </a:solidFill>
          <a:ln w="25400">
            <a:solidFill>
              <a:srgbClr val="F7F1E6"/>
            </a:solidFill>
            <a:prstDash val="solid"/>
          </a:ln>
        </p:spPr>
      </p:sp>
      <p:sp>
        <p:nvSpPr>
          <p:cNvPr id="15" name="Text 13"/>
          <p:cNvSpPr txBox="1"/>
          <p:nvPr/>
        </p:nvSpPr>
        <p:spPr>
          <a:xfrm>
            <a:off x="5650992"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Seasonal</a:t>
            </a:r>
            <a:endParaRPr lang="en-US" sz="1200" dirty="0"/>
          </a:p>
        </p:txBody>
      </p:sp>
      <p:sp>
        <p:nvSpPr>
          <p:cNvPr id="16" name="Text 14"/>
          <p:cNvSpPr txBox="1"/>
          <p:nvPr/>
        </p:nvSpPr>
        <p:spPr>
          <a:xfrm>
            <a:off x="5422392"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Add calendar pattern</a:t>
            </a:r>
            <a:endParaRPr lang="en-US" sz="1000" dirty="0"/>
          </a:p>
        </p:txBody>
      </p:sp>
      <p:sp>
        <p:nvSpPr>
          <p:cNvPr id="17" name="Shape 15"/>
          <p:cNvSpPr/>
          <p:nvPr/>
        </p:nvSpPr>
        <p:spPr>
          <a:xfrm>
            <a:off x="6986016" y="1920240"/>
            <a:ext cx="1700784" cy="822960"/>
          </a:xfrm>
          <a:prstGeom prst="chevron">
            <a:avLst/>
          </a:prstGeom>
          <a:solidFill>
            <a:srgbClr val="0B1F3A"/>
          </a:solidFill>
          <a:ln w="25400">
            <a:solidFill>
              <a:srgbClr val="F7F1E6"/>
            </a:solidFill>
            <a:prstDash val="solid"/>
          </a:ln>
        </p:spPr>
      </p:sp>
      <p:sp>
        <p:nvSpPr>
          <p:cNvPr id="18" name="Text 16"/>
          <p:cNvSpPr txBox="1"/>
          <p:nvPr/>
        </p:nvSpPr>
        <p:spPr>
          <a:xfrm>
            <a:off x="7260336"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Causal / ML</a:t>
            </a:r>
            <a:endParaRPr lang="en-US" sz="1200" dirty="0"/>
          </a:p>
        </p:txBody>
      </p:sp>
      <p:sp>
        <p:nvSpPr>
          <p:cNvPr id="19" name="Text 17"/>
          <p:cNvSpPr txBox="1"/>
          <p:nvPr/>
        </p:nvSpPr>
        <p:spPr>
          <a:xfrm>
            <a:off x="7031736"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Use price, promo, weather</a:t>
            </a:r>
            <a:endParaRPr lang="en-US" sz="1000" dirty="0"/>
          </a:p>
        </p:txBody>
      </p:sp>
      <p:sp>
        <p:nvSpPr>
          <p:cNvPr id="20" name="Text 18"/>
          <p:cNvSpPr txBox="1"/>
          <p:nvPr/>
        </p:nvSpPr>
        <p:spPr>
          <a:xfrm>
            <a:off x="548640" y="4023360"/>
            <a:ext cx="7680960" cy="365760"/>
          </a:xfrm>
          <a:prstGeom prst="rect">
            <a:avLst/>
          </a:prstGeom>
          <a:noFill/>
          <a:ln/>
        </p:spPr>
        <p:txBody>
          <a:bodyPr wrap="square" lIns="0" tIns="0" rIns="0" bIns="0" rtlCol="0" anchor="t"/>
          <a:lstStyle/>
          <a:p>
            <a:pPr algn="ctr" indent="0" marL="0">
              <a:buNone/>
            </a:pPr>
            <a:r>
              <a:rPr lang="en-US" sz="1200" b="1" dirty="0">
                <a:solidFill>
                  <a:srgbClr val="0B1F3A"/>
                </a:solidFill>
              </a:rPr>
              <a:t>A simple method you understand often beats a clever one you do not.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Naive vs moving average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685800"/>
          </a:xfrm>
          <a:prstGeom prst="roundRect">
            <a:avLst>
              <a:gd name="adj" fmla="val 16000"/>
            </a:avLst>
          </a:prstGeom>
          <a:solidFill>
            <a:srgbClr val="FFFFFF"/>
          </a:solidFill>
          <a:ln w="9525">
            <a:solidFill>
              <a:srgbClr val="E6DCC6"/>
            </a:solidFill>
            <a:prstDash val="solid"/>
          </a:ln>
        </p:spPr>
      </p:sp>
      <p:sp>
        <p:nvSpPr>
          <p:cNvPr id="5" name="Text 3"/>
          <p:cNvSpPr txBox="1"/>
          <p:nvPr/>
        </p:nvSpPr>
        <p:spPr>
          <a:xfrm>
            <a:off x="777240" y="128016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Last 3 months</a:t>
            </a:r>
            <a:endParaRPr lang="en-US" sz="1300" dirty="0"/>
          </a:p>
        </p:txBody>
      </p:sp>
      <p:sp>
        <p:nvSpPr>
          <p:cNvPr id="7" name="Text 5"/>
          <p:cNvSpPr txBox="1"/>
          <p:nvPr/>
        </p:nvSpPr>
        <p:spPr>
          <a:xfrm>
            <a:off x="3566160" y="1280160"/>
            <a:ext cx="4754880" cy="685800"/>
          </a:xfrm>
          <a:prstGeom prst="rect">
            <a:avLst/>
          </a:prstGeom>
          <a:noFill/>
          <a:ln/>
        </p:spPr>
        <p:txBody>
          <a:bodyPr wrap="square" lIns="0" tIns="0" rIns="0" bIns="0" rtlCol="0" anchor="ctr"/>
          <a:lstStyle/>
          <a:p>
            <a:pPr indent="0" marL="0">
              <a:buNone/>
            </a:pPr>
            <a:r>
              <a:rPr lang="en-US" sz="1100" dirty="0">
                <a:solidFill>
                  <a:srgbClr val="5B6B7F"/>
                </a:solidFill>
              </a:rPr>
              <a:t>1370, 1168, 1191 units </a:t>
            </a:r>
            <a:endParaRPr lang="en-US" sz="1100" dirty="0"/>
          </a:p>
        </p:txBody>
      </p:sp>
      <p:sp>
        <p:nvSpPr>
          <p:cNvPr id="8" name="Shape 6"/>
          <p:cNvSpPr/>
          <p:nvPr/>
        </p:nvSpPr>
        <p:spPr>
          <a:xfrm>
            <a:off x="548640" y="2057400"/>
            <a:ext cx="7955280" cy="685800"/>
          </a:xfrm>
          <a:prstGeom prst="roundRect">
            <a:avLst>
              <a:gd name="adj" fmla="val 16000"/>
            </a:avLst>
          </a:prstGeom>
          <a:solidFill>
            <a:srgbClr val="FFFFFF"/>
          </a:solidFill>
          <a:ln w="9525">
            <a:solidFill>
              <a:srgbClr val="E6DCC6"/>
            </a:solidFill>
            <a:prstDash val="solid"/>
          </a:ln>
        </p:spPr>
      </p:sp>
      <p:sp>
        <p:nvSpPr>
          <p:cNvPr id="9" name="Text 7"/>
          <p:cNvSpPr txBox="1"/>
          <p:nvPr/>
        </p:nvSpPr>
        <p:spPr>
          <a:xfrm>
            <a:off x="777240" y="205740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205740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Naive forecast</a:t>
            </a:r>
            <a:endParaRPr lang="en-US" sz="1300" dirty="0"/>
          </a:p>
        </p:txBody>
      </p:sp>
      <p:sp>
        <p:nvSpPr>
          <p:cNvPr id="11" name="Text 9"/>
          <p:cNvSpPr txBox="1"/>
          <p:nvPr/>
        </p:nvSpPr>
        <p:spPr>
          <a:xfrm>
            <a:off x="3566160" y="2057400"/>
            <a:ext cx="4754880" cy="685800"/>
          </a:xfrm>
          <a:prstGeom prst="rect">
            <a:avLst/>
          </a:prstGeom>
          <a:noFill/>
          <a:ln/>
        </p:spPr>
        <p:txBody>
          <a:bodyPr wrap="square" lIns="0" tIns="0" rIns="0" bIns="0" rtlCol="0" anchor="ctr"/>
          <a:lstStyle/>
          <a:p>
            <a:pPr indent="0" marL="0">
              <a:buNone/>
            </a:pPr>
            <a:r>
              <a:rPr lang="en-US" sz="1100" dirty="0">
                <a:solidFill>
                  <a:srgbClr val="5B6B7F"/>
                </a:solidFill>
              </a:rPr>
              <a:t>Next month = last month = 1191</a:t>
            </a:r>
            <a:endParaRPr lang="en-US" sz="1100" dirty="0"/>
          </a:p>
        </p:txBody>
      </p:sp>
      <p:sp>
        <p:nvSpPr>
          <p:cNvPr id="12" name="Shape 10"/>
          <p:cNvSpPr/>
          <p:nvPr/>
        </p:nvSpPr>
        <p:spPr>
          <a:xfrm>
            <a:off x="548640" y="2834640"/>
            <a:ext cx="7955280" cy="685800"/>
          </a:xfrm>
          <a:prstGeom prst="roundRect">
            <a:avLst>
              <a:gd name="adj" fmla="val 16000"/>
            </a:avLst>
          </a:prstGeom>
          <a:solidFill>
            <a:srgbClr val="FFFFFF"/>
          </a:solidFill>
          <a:ln w="9525">
            <a:solidFill>
              <a:srgbClr val="E6DCC6"/>
            </a:solidFill>
            <a:prstDash val="solid"/>
          </a:ln>
        </p:spPr>
      </p:sp>
      <p:sp>
        <p:nvSpPr>
          <p:cNvPr id="13" name="Text 11"/>
          <p:cNvSpPr txBox="1"/>
          <p:nvPr/>
        </p:nvSpPr>
        <p:spPr>
          <a:xfrm>
            <a:off x="777240" y="283464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83464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3-month moving average</a:t>
            </a:r>
            <a:endParaRPr lang="en-US" sz="1300" dirty="0"/>
          </a:p>
        </p:txBody>
      </p:sp>
      <p:sp>
        <p:nvSpPr>
          <p:cNvPr id="15" name="Text 13"/>
          <p:cNvSpPr txBox="1"/>
          <p:nvPr/>
        </p:nvSpPr>
        <p:spPr>
          <a:xfrm>
            <a:off x="3566160" y="2834640"/>
            <a:ext cx="4754880" cy="685800"/>
          </a:xfrm>
          <a:prstGeom prst="rect">
            <a:avLst/>
          </a:prstGeom>
          <a:noFill/>
          <a:ln/>
        </p:spPr>
        <p:txBody>
          <a:bodyPr wrap="square" lIns="0" tIns="0" rIns="0" bIns="0" rtlCol="0" anchor="ctr"/>
          <a:lstStyle/>
          <a:p>
            <a:pPr indent="0" marL="0">
              <a:buNone/>
            </a:pPr>
            <a:r>
              <a:rPr lang="en-US" sz="1100" dirty="0">
                <a:solidFill>
                  <a:srgbClr val="5B6B7F"/>
                </a:solidFill>
              </a:rPr>
              <a:t>(1370 + 1168 + 1191) ÷ 3 = 1243</a:t>
            </a:r>
            <a:endParaRPr lang="en-US" sz="1100" dirty="0"/>
          </a:p>
        </p:txBody>
      </p:sp>
      <p:sp>
        <p:nvSpPr>
          <p:cNvPr id="16" name="Shape 14"/>
          <p:cNvSpPr/>
          <p:nvPr/>
        </p:nvSpPr>
        <p:spPr>
          <a:xfrm>
            <a:off x="548640" y="3611880"/>
            <a:ext cx="7955280" cy="685800"/>
          </a:xfrm>
          <a:prstGeom prst="roundRect">
            <a:avLst>
              <a:gd name="adj" fmla="val 16000"/>
            </a:avLst>
          </a:prstGeom>
          <a:solidFill>
            <a:srgbClr val="FFFFFF"/>
          </a:solidFill>
          <a:ln w="9525">
            <a:solidFill>
              <a:srgbClr val="E6DCC6"/>
            </a:solidFill>
            <a:prstDash val="solid"/>
          </a:ln>
        </p:spPr>
      </p:sp>
      <p:sp>
        <p:nvSpPr>
          <p:cNvPr id="17" name="Text 15"/>
          <p:cNvSpPr txBox="1"/>
          <p:nvPr/>
        </p:nvSpPr>
        <p:spPr>
          <a:xfrm>
            <a:off x="777240" y="361188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61188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The catch</a:t>
            </a:r>
            <a:endParaRPr lang="en-US" sz="1300" dirty="0"/>
          </a:p>
        </p:txBody>
      </p:sp>
      <p:sp>
        <p:nvSpPr>
          <p:cNvPr id="19" name="Text 17"/>
          <p:cNvSpPr txBox="1"/>
          <p:nvPr/>
        </p:nvSpPr>
        <p:spPr>
          <a:xfrm>
            <a:off x="3566160" y="3611880"/>
            <a:ext cx="4754880" cy="685800"/>
          </a:xfrm>
          <a:prstGeom prst="rect">
            <a:avLst/>
          </a:prstGeom>
          <a:noFill/>
          <a:ln/>
        </p:spPr>
        <p:txBody>
          <a:bodyPr wrap="square" lIns="0" tIns="0" rIns="0" bIns="0" rtlCol="0" anchor="ctr"/>
          <a:lstStyle/>
          <a:p>
            <a:pPr indent="0" marL="0">
              <a:buNone/>
            </a:pPr>
            <a:r>
              <a:rPr lang="en-US" sz="1100" dirty="0">
                <a:solidFill>
                  <a:srgbClr val="5B6B7F"/>
                </a:solidFill>
              </a:rPr>
              <a:t>Both ignore trend and season, so they miss peaks and troughs</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Smoothing in one idea</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New forecast = old forecast + a fraction of the last error.</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Low alpha</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Around 0.1. Cautious. Reacts slowly and ignores noise. Good for stable products.</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Mid alpha</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Around 0.3. Balanced. A sensible default to test first.</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High alpha</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Around 0.7. Jumpy. Chases the latest value, including noise. Use with care.</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Seasonality is where UAE demand lives</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508760"/>
            <a:ext cx="274320" cy="274320"/>
          </a:xfrm>
          <a:prstGeom prst="ellipse">
            <a:avLst/>
          </a:prstGeom>
          <a:solidFill>
            <a:srgbClr val="14A3A0"/>
          </a:solidFill>
          <a:ln/>
        </p:spPr>
      </p:sp>
      <p:sp>
        <p:nvSpPr>
          <p:cNvPr id="5" name="Text 3"/>
          <p:cNvSpPr txBox="1"/>
          <p:nvPr/>
        </p:nvSpPr>
        <p:spPr>
          <a:xfrm>
            <a:off x="1005840" y="1463040"/>
            <a:ext cx="3108960" cy="320040"/>
          </a:xfrm>
          <a:prstGeom prst="rect">
            <a:avLst/>
          </a:prstGeom>
          <a:noFill/>
          <a:ln/>
        </p:spPr>
        <p:txBody>
          <a:bodyPr wrap="square" lIns="0" tIns="0" rIns="0" bIns="0" rtlCol="0" anchor="t"/>
          <a:lstStyle/>
          <a:p>
            <a:pPr indent="0" marL="0">
              <a:buNone/>
            </a:pPr>
            <a:r>
              <a:rPr lang="en-US" sz="1400" b="1" dirty="0">
                <a:solidFill>
                  <a:srgbClr val="0B1F3A"/>
                </a:solidFill>
              </a:rPr>
              <a:t>Ramadan and Eid</a:t>
            </a:r>
            <a:endParaRPr lang="en-US" sz="1400" dirty="0"/>
          </a:p>
        </p:txBody>
      </p:sp>
      <p:sp>
        <p:nvSpPr>
          <p:cNvPr id="6" name="Text 4"/>
          <p:cNvSpPr txBox="1"/>
          <p:nvPr/>
        </p:nvSpPr>
        <p:spPr>
          <a:xfrm>
            <a:off x="1005840" y="1783080"/>
            <a:ext cx="3108960" cy="457200"/>
          </a:xfrm>
          <a:prstGeom prst="rect">
            <a:avLst/>
          </a:prstGeom>
          <a:noFill/>
          <a:ln/>
        </p:spPr>
        <p:txBody>
          <a:bodyPr wrap="square" lIns="0" tIns="0" rIns="0" bIns="0" rtlCol="0" anchor="t"/>
          <a:lstStyle/>
          <a:p>
            <a:pPr indent="0" marL="0">
              <a:buNone/>
            </a:pPr>
            <a:r>
              <a:rPr lang="en-US" sz="1100" dirty="0">
                <a:solidFill>
                  <a:srgbClr val="5B6B7F"/>
                </a:solidFill>
              </a:rPr>
              <a:t>Gifting and kitchen purchases. Date moves yearly</a:t>
            </a:r>
            <a:endParaRPr lang="en-US" sz="1100" dirty="0"/>
          </a:p>
        </p:txBody>
      </p:sp>
      <p:sp>
        <p:nvSpPr>
          <p:cNvPr id="7" name="Shape 5"/>
          <p:cNvSpPr/>
          <p:nvPr/>
        </p:nvSpPr>
        <p:spPr>
          <a:xfrm>
            <a:off x="548640" y="2377440"/>
            <a:ext cx="274320" cy="274320"/>
          </a:xfrm>
          <a:prstGeom prst="ellipse">
            <a:avLst/>
          </a:prstGeom>
          <a:solidFill>
            <a:srgbClr val="3B6EA5"/>
          </a:solidFill>
          <a:ln/>
        </p:spPr>
      </p:sp>
      <p:sp>
        <p:nvSpPr>
          <p:cNvPr id="8" name="Text 6"/>
          <p:cNvSpPr txBox="1"/>
          <p:nvPr/>
        </p:nvSpPr>
        <p:spPr>
          <a:xfrm>
            <a:off x="1005840" y="2331720"/>
            <a:ext cx="3108960" cy="320040"/>
          </a:xfrm>
          <a:prstGeom prst="rect">
            <a:avLst/>
          </a:prstGeom>
          <a:noFill/>
          <a:ln/>
        </p:spPr>
        <p:txBody>
          <a:bodyPr wrap="square" lIns="0" tIns="0" rIns="0" bIns="0" rtlCol="0" anchor="t"/>
          <a:lstStyle/>
          <a:p>
            <a:pPr indent="0" marL="0">
              <a:buNone/>
            </a:pPr>
            <a:r>
              <a:rPr lang="en-US" sz="1400" b="1" dirty="0">
                <a:solidFill>
                  <a:srgbClr val="0B1F3A"/>
                </a:solidFill>
              </a:rPr>
              <a:t>White Friday and DSF</a:t>
            </a:r>
            <a:endParaRPr lang="en-US" sz="1400" dirty="0"/>
          </a:p>
        </p:txBody>
      </p:sp>
      <p:sp>
        <p:nvSpPr>
          <p:cNvPr id="9" name="Text 7"/>
          <p:cNvSpPr txBox="1"/>
          <p:nvPr/>
        </p:nvSpPr>
        <p:spPr>
          <a:xfrm>
            <a:off x="1005840" y="2651760"/>
            <a:ext cx="3108960" cy="457200"/>
          </a:xfrm>
          <a:prstGeom prst="rect">
            <a:avLst/>
          </a:prstGeom>
          <a:noFill/>
          <a:ln/>
        </p:spPr>
        <p:txBody>
          <a:bodyPr wrap="square" lIns="0" tIns="0" rIns="0" bIns="0" rtlCol="0" anchor="t"/>
          <a:lstStyle/>
          <a:p>
            <a:pPr indent="0" marL="0">
              <a:buNone/>
            </a:pPr>
            <a:r>
              <a:rPr lang="en-US" sz="1100" dirty="0">
                <a:solidFill>
                  <a:srgbClr val="5B6B7F"/>
                </a:solidFill>
              </a:rPr>
              <a:t>Promotion-driven peaks. Prices drive volume</a:t>
            </a:r>
            <a:endParaRPr lang="en-US" sz="1100" dirty="0"/>
          </a:p>
        </p:txBody>
      </p:sp>
      <p:sp>
        <p:nvSpPr>
          <p:cNvPr id="10" name="Shape 8"/>
          <p:cNvSpPr/>
          <p:nvPr/>
        </p:nvSpPr>
        <p:spPr>
          <a:xfrm>
            <a:off x="548640" y="3246120"/>
            <a:ext cx="274320" cy="274320"/>
          </a:xfrm>
          <a:prstGeom prst="ellipse">
            <a:avLst/>
          </a:prstGeom>
          <a:solidFill>
            <a:srgbClr val="F2A33A"/>
          </a:solidFill>
          <a:ln/>
        </p:spPr>
      </p:sp>
      <p:sp>
        <p:nvSpPr>
          <p:cNvPr id="11" name="Text 9"/>
          <p:cNvSpPr txBox="1"/>
          <p:nvPr/>
        </p:nvSpPr>
        <p:spPr>
          <a:xfrm>
            <a:off x="1005840" y="3200400"/>
            <a:ext cx="3108960" cy="320040"/>
          </a:xfrm>
          <a:prstGeom prst="rect">
            <a:avLst/>
          </a:prstGeom>
          <a:noFill/>
          <a:ln/>
        </p:spPr>
        <p:txBody>
          <a:bodyPr wrap="square" lIns="0" tIns="0" rIns="0" bIns="0" rtlCol="0" anchor="t"/>
          <a:lstStyle/>
          <a:p>
            <a:pPr indent="0" marL="0">
              <a:buNone/>
            </a:pPr>
            <a:r>
              <a:rPr lang="en-US" sz="1400" b="1" dirty="0">
                <a:solidFill>
                  <a:srgbClr val="0B1F3A"/>
                </a:solidFill>
              </a:rPr>
              <a:t>Summer travel</a:t>
            </a:r>
            <a:endParaRPr lang="en-US" sz="1400" dirty="0"/>
          </a:p>
        </p:txBody>
      </p:sp>
      <p:sp>
        <p:nvSpPr>
          <p:cNvPr id="12" name="Text 10"/>
          <p:cNvSpPr txBox="1"/>
          <p:nvPr/>
        </p:nvSpPr>
        <p:spPr>
          <a:xfrm>
            <a:off x="1005840" y="3520440"/>
            <a:ext cx="3108960" cy="457200"/>
          </a:xfrm>
          <a:prstGeom prst="rect">
            <a:avLst/>
          </a:prstGeom>
          <a:noFill/>
          <a:ln/>
        </p:spPr>
        <p:txBody>
          <a:bodyPr wrap="square" lIns="0" tIns="0" rIns="0" bIns="0" rtlCol="0" anchor="t"/>
          <a:lstStyle/>
          <a:p>
            <a:pPr indent="0" marL="0">
              <a:buNone/>
            </a:pPr>
            <a:r>
              <a:rPr lang="en-US" sz="1100" dirty="0">
                <a:solidFill>
                  <a:srgbClr val="5B6B7F"/>
                </a:solidFill>
              </a:rPr>
              <a:t>Many residents away. Local demand softens</a:t>
            </a:r>
            <a:endParaRPr lang="en-US" sz="1100" dirty="0"/>
          </a:p>
        </p:txBody>
      </p:sp>
      <p:sp>
        <p:nvSpPr>
          <p:cNvPr id="13" name="Shape 11"/>
          <p:cNvSpPr/>
          <p:nvPr/>
        </p:nvSpPr>
        <p:spPr>
          <a:xfrm>
            <a:off x="4572000" y="1371600"/>
            <a:ext cx="3931920" cy="3017520"/>
          </a:xfrm>
          <a:prstGeom prst="roundRect">
            <a:avLst>
              <a:gd name="adj" fmla="val 3636"/>
            </a:avLst>
          </a:prstGeom>
          <a:solidFill>
            <a:srgbClr val="E9DFC9"/>
          </a:solidFill>
          <a:ln w="15875">
            <a:solidFill>
              <a:srgbClr val="F2A33A"/>
            </a:solidFill>
            <a:prstDash val="dash"/>
          </a:ln>
        </p:spPr>
      </p:sp>
      <p:sp>
        <p:nvSpPr>
          <p:cNvPr id="14" name="Text 12"/>
          <p:cNvSpPr txBox="1"/>
          <p:nvPr/>
        </p:nvSpPr>
        <p:spPr>
          <a:xfrm>
            <a:off x="4572000" y="2560320"/>
            <a:ext cx="393192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15" name="Text 13"/>
          <p:cNvSpPr txBox="1"/>
          <p:nvPr/>
        </p:nvSpPr>
        <p:spPr>
          <a:xfrm>
            <a:off x="4754880" y="2880360"/>
            <a:ext cx="3566160" cy="548640"/>
          </a:xfrm>
          <a:prstGeom prst="rect">
            <a:avLst/>
          </a:prstGeom>
          <a:noFill/>
          <a:ln/>
        </p:spPr>
        <p:txBody>
          <a:bodyPr wrap="square" lIns="0" tIns="0" rIns="0" bIns="0" rtlCol="0" anchor="t"/>
          <a:lstStyle/>
          <a:p>
            <a:pPr algn="ctr" indent="0" marL="0">
              <a:buNone/>
            </a:pPr>
            <a:r>
              <a:rPr lang="en-US" sz="1000" dirty="0">
                <a:solidFill>
                  <a:srgbClr val="5B6B7F"/>
                </a:solidFill>
              </a:rPr>
              <a:t>Shoppers at a mall promotion event, or an Eid decoration display in a UAE retail store</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YOUR TURN  ·  8 MIN</a:t>
            </a:r>
            <a:endParaRPr lang="en-US" sz="1000" dirty="0"/>
          </a:p>
        </p:txBody>
      </p:sp>
      <p:sp>
        <p:nvSpPr>
          <p:cNvPr id="3" name="Text 1"/>
          <p:cNvSpPr txBox="1"/>
          <p:nvPr/>
        </p:nvSpPr>
        <p:spPr>
          <a:xfrm>
            <a:off x="548640" y="1005840"/>
            <a:ext cx="7680960" cy="1097280"/>
          </a:xfrm>
          <a:prstGeom prst="rect">
            <a:avLst/>
          </a:prstGeom>
          <a:noFill/>
          <a:ln/>
        </p:spPr>
        <p:txBody>
          <a:bodyPr wrap="square" lIns="0" tIns="0" rIns="0" bIns="0" rtlCol="0" anchor="t"/>
          <a:lstStyle/>
          <a:p>
            <a:pPr indent="0" marL="0">
              <a:buNone/>
            </a:pPr>
            <a:r>
              <a:rPr lang="en-US" sz="2800" b="1" dirty="0">
                <a:solidFill>
                  <a:srgbClr val="FFFFFF"/>
                </a:solidFill>
                <a:latin typeface="Sora" pitchFamily="34" charset="0"/>
                <a:ea typeface="Sora" pitchFamily="34" charset="-122"/>
                <a:cs typeface="Sora" pitchFamily="34" charset="-120"/>
              </a:rPr>
              <a:t>Forecast Jul to Dec of Year 2.</a:t>
            </a:r>
            <a:endParaRPr lang="en-US" sz="2800" dirty="0"/>
          </a:p>
        </p:txBody>
      </p:sp>
      <p:sp>
        <p:nvSpPr>
          <p:cNvPr id="4" name="Shape 2"/>
          <p:cNvSpPr/>
          <p:nvPr/>
        </p:nvSpPr>
        <p:spPr>
          <a:xfrm>
            <a:off x="548640" y="2377440"/>
            <a:ext cx="365760" cy="365760"/>
          </a:xfrm>
          <a:prstGeom prst="ellipse">
            <a:avLst/>
          </a:prstGeom>
          <a:solidFill>
            <a:srgbClr val="14A3A0"/>
          </a:solidFill>
          <a:ln/>
        </p:spPr>
      </p:sp>
      <p:sp>
        <p:nvSpPr>
          <p:cNvPr id="5" name="Text 3"/>
          <p:cNvSpPr txBox="1"/>
          <p:nvPr/>
        </p:nvSpPr>
        <p:spPr>
          <a:xfrm>
            <a:off x="548640" y="2377440"/>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6" name="Text 4"/>
          <p:cNvSpPr txBox="1"/>
          <p:nvPr/>
        </p:nvSpPr>
        <p:spPr>
          <a:xfrm>
            <a:off x="1097280" y="2377440"/>
            <a:ext cx="4572000" cy="365760"/>
          </a:xfrm>
          <a:prstGeom prst="rect">
            <a:avLst/>
          </a:prstGeom>
          <a:noFill/>
          <a:ln/>
        </p:spPr>
        <p:txBody>
          <a:bodyPr wrap="square" lIns="0" tIns="0" rIns="0" bIns="0" rtlCol="0" anchor="ctr"/>
          <a:lstStyle/>
          <a:p>
            <a:pPr indent="0" marL="0">
              <a:buNone/>
            </a:pPr>
            <a:r>
              <a:rPr lang="en-US" sz="1200" dirty="0">
                <a:solidFill>
                  <a:srgbClr val="E3ECF5"/>
                </a:solidFill>
              </a:rPr>
              <a:t>Use the chart. Pick a method: naive, average, or seasonal</a:t>
            </a:r>
            <a:endParaRPr lang="en-US" sz="1200" dirty="0"/>
          </a:p>
        </p:txBody>
      </p:sp>
      <p:sp>
        <p:nvSpPr>
          <p:cNvPr id="7" name="Shape 5"/>
          <p:cNvSpPr/>
          <p:nvPr/>
        </p:nvSpPr>
        <p:spPr>
          <a:xfrm>
            <a:off x="548640" y="2944368"/>
            <a:ext cx="365760" cy="365760"/>
          </a:xfrm>
          <a:prstGeom prst="ellipse">
            <a:avLst/>
          </a:prstGeom>
          <a:solidFill>
            <a:srgbClr val="14A3A0"/>
          </a:solidFill>
          <a:ln/>
        </p:spPr>
      </p:sp>
      <p:sp>
        <p:nvSpPr>
          <p:cNvPr id="8" name="Text 6"/>
          <p:cNvSpPr txBox="1"/>
          <p:nvPr/>
        </p:nvSpPr>
        <p:spPr>
          <a:xfrm>
            <a:off x="548640" y="29443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9" name="Text 7"/>
          <p:cNvSpPr txBox="1"/>
          <p:nvPr/>
        </p:nvSpPr>
        <p:spPr>
          <a:xfrm>
            <a:off x="1097280" y="2944368"/>
            <a:ext cx="4572000" cy="365760"/>
          </a:xfrm>
          <a:prstGeom prst="rect">
            <a:avLst/>
          </a:prstGeom>
          <a:noFill/>
          <a:ln/>
        </p:spPr>
        <p:txBody>
          <a:bodyPr wrap="square" lIns="0" tIns="0" rIns="0" bIns="0" rtlCol="0" anchor="ctr"/>
          <a:lstStyle/>
          <a:p>
            <a:pPr indent="0" marL="0">
              <a:buNone/>
            </a:pPr>
            <a:r>
              <a:rPr lang="en-US" sz="1200" dirty="0">
                <a:solidFill>
                  <a:srgbClr val="E3ECF5"/>
                </a:solidFill>
              </a:rPr>
              <a:t>Write six numbers, one per month, in the chat</a:t>
            </a:r>
            <a:endParaRPr lang="en-US" sz="1200" dirty="0"/>
          </a:p>
        </p:txBody>
      </p:sp>
      <p:sp>
        <p:nvSpPr>
          <p:cNvPr id="10" name="Shape 8"/>
          <p:cNvSpPr/>
          <p:nvPr/>
        </p:nvSpPr>
        <p:spPr>
          <a:xfrm>
            <a:off x="548640" y="3511296"/>
            <a:ext cx="365760" cy="365760"/>
          </a:xfrm>
          <a:prstGeom prst="ellipse">
            <a:avLst/>
          </a:prstGeom>
          <a:solidFill>
            <a:srgbClr val="14A3A0"/>
          </a:solidFill>
          <a:ln/>
        </p:spPr>
      </p:sp>
      <p:sp>
        <p:nvSpPr>
          <p:cNvPr id="11" name="Text 9"/>
          <p:cNvSpPr txBox="1"/>
          <p:nvPr/>
        </p:nvSpPr>
        <p:spPr>
          <a:xfrm>
            <a:off x="548640" y="351129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2" name="Text 10"/>
          <p:cNvSpPr txBox="1"/>
          <p:nvPr/>
        </p:nvSpPr>
        <p:spPr>
          <a:xfrm>
            <a:off x="1097280" y="3511296"/>
            <a:ext cx="4572000" cy="365760"/>
          </a:xfrm>
          <a:prstGeom prst="rect">
            <a:avLst/>
          </a:prstGeom>
          <a:noFill/>
          <a:ln/>
        </p:spPr>
        <p:txBody>
          <a:bodyPr wrap="square" lIns="0" tIns="0" rIns="0" bIns="0" rtlCol="0" anchor="ctr"/>
          <a:lstStyle/>
          <a:p>
            <a:pPr indent="0" marL="0">
              <a:buNone/>
            </a:pPr>
            <a:r>
              <a:rPr lang="en-US" sz="1200" dirty="0">
                <a:solidFill>
                  <a:srgbClr val="E3ECF5"/>
                </a:solidFill>
              </a:rPr>
              <a:t>Add a low and high for the peak month (Nov)</a:t>
            </a:r>
            <a:endParaRPr lang="en-US" sz="1200" dirty="0"/>
          </a:p>
        </p:txBody>
      </p:sp>
      <p:sp>
        <p:nvSpPr>
          <p:cNvPr id="13" name="Shape 11"/>
          <p:cNvSpPr/>
          <p:nvPr/>
        </p:nvSpPr>
        <p:spPr>
          <a:xfrm>
            <a:off x="5852160" y="2331720"/>
            <a:ext cx="2743200" cy="2011680"/>
          </a:xfrm>
          <a:prstGeom prst="roundRect">
            <a:avLst>
              <a:gd name="adj" fmla="val 5455"/>
            </a:avLst>
          </a:prstGeom>
          <a:solidFill>
            <a:srgbClr val="E9DFC9"/>
          </a:solidFill>
          <a:ln w="15875">
            <a:solidFill>
              <a:srgbClr val="F2A33A"/>
            </a:solidFill>
            <a:prstDash val="dash"/>
          </a:ln>
        </p:spPr>
      </p:sp>
      <p:sp>
        <p:nvSpPr>
          <p:cNvPr id="14" name="Text 12"/>
          <p:cNvSpPr txBox="1"/>
          <p:nvPr/>
        </p:nvSpPr>
        <p:spPr>
          <a:xfrm>
            <a:off x="5852160" y="3017520"/>
            <a:ext cx="274320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15" name="Text 13"/>
          <p:cNvSpPr txBox="1"/>
          <p:nvPr/>
        </p:nvSpPr>
        <p:spPr>
          <a:xfrm>
            <a:off x="6035040" y="3337560"/>
            <a:ext cx="2377440" cy="548640"/>
          </a:xfrm>
          <a:prstGeom prst="rect">
            <a:avLst/>
          </a:prstGeom>
          <a:noFill/>
          <a:ln/>
        </p:spPr>
        <p:txBody>
          <a:bodyPr wrap="square" lIns="0" tIns="0" rIns="0" bIns="0" rtlCol="0" anchor="t"/>
          <a:lstStyle/>
          <a:p>
            <a:pPr algn="ctr" indent="0" marL="0">
              <a:buNone/>
            </a:pPr>
            <a:r>
              <a:rPr lang="en-US" sz="1000" dirty="0">
                <a:solidFill>
                  <a:srgbClr val="5B6B7F"/>
                </a:solidFill>
              </a:rPr>
              <a:t>Dubai or Abu Dhabi shopping mall during a big sale event, crowds and promotional banners</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Reveal: actual vs three methods</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REVEAL · 8 MIN</a:t>
            </a:r>
            <a:endParaRPr lang="en-US" sz="900" dirty="0"/>
          </a:p>
        </p:txBody>
      </p:sp>
      <p:sp>
        <p:nvSpPr>
          <p:cNvPr id="4" name="Text 2"/>
          <p:cNvSpPr txBox="1"/>
          <p:nvPr/>
        </p:nvSpPr>
        <p:spPr>
          <a:xfrm>
            <a:off x="548640" y="1097280"/>
            <a:ext cx="7680960" cy="365760"/>
          </a:xfrm>
          <a:prstGeom prst="rect">
            <a:avLst/>
          </a:prstGeom>
          <a:noFill/>
          <a:ln/>
        </p:spPr>
        <p:txBody>
          <a:bodyPr wrap="square" lIns="0" tIns="0" rIns="0" bIns="0" rtlCol="0" anchor="t"/>
          <a:lstStyle/>
          <a:p>
            <a:pPr indent="0" marL="0">
              <a:buNone/>
            </a:pPr>
            <a:r>
              <a:rPr lang="en-US" sz="1200" dirty="0">
                <a:solidFill>
                  <a:srgbClr val="5B6B7F"/>
                </a:solidFill>
              </a:rPr>
              <a:t>Jul to Dec Year 2. Which line hugs the truth?</a:t>
            </a:r>
            <a:endParaRPr lang="en-US" sz="1200" dirty="0"/>
          </a:p>
        </p:txBody>
      </p:sp>
      <p:graphicFrame>
        <p:nvGraphicFramePr>
          <p:cNvPr id="5" name="Chart 0" descr=""/>
          <p:cNvGraphicFramePr/>
          <p:nvPr/>
        </p:nvGraphicFramePr>
        <p:xfrm>
          <a:off x="457200" y="1508760"/>
          <a:ext cx="8229600" cy="2651760"/>
        </p:xfrm>
        <a:graphic xmlns:a="http://schemas.openxmlformats.org/drawingml/2006/main">
          <a:graphicData uri="http://schemas.openxmlformats.org/drawingml/2006/chart">
            <c:chart xmlns:c="http://schemas.openxmlformats.org/drawingml/2006/chart" r:id="rId1"/>
          </a:graphicData>
        </a:graphic>
      </p:graphicFrame>
      <p:sp>
        <p:nvSpPr>
          <p:cNvPr id="6" name="Text 3"/>
          <p:cNvSpPr txBox="1"/>
          <p:nvPr/>
        </p:nvSpPr>
        <p:spPr>
          <a:xfrm>
            <a:off x="548640" y="4206240"/>
            <a:ext cx="7863840" cy="365760"/>
          </a:xfrm>
          <a:prstGeom prst="rect">
            <a:avLst/>
          </a:prstGeom>
          <a:noFill/>
          <a:ln/>
        </p:spPr>
        <p:txBody>
          <a:bodyPr wrap="square" lIns="0" tIns="0" rIns="0" bIns="0" rtlCol="0" anchor="t"/>
          <a:lstStyle/>
          <a:p>
            <a:pPr algn="ctr" indent="0" marL="0">
              <a:buNone/>
            </a:pPr>
            <a:r>
              <a:rPr lang="en-US" sz="1200" b="1" dirty="0">
                <a:solidFill>
                  <a:srgbClr val="0B1F3A"/>
                </a:solidFill>
              </a:rPr>
              <a:t>Seasonality is a pattern. Ignoring it is a choice, usually an expensive one.</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Three ways to measure error</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6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Always report at least two. One number hides the story.</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MAPE</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Average of each month's percentage miss. Easy to explain, but a tiny month with a big miss can distort it.</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WAPE</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Total absolute miss divided by total actual volume. Weights big months more. Often better for planning.</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Bias</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Forecast minus actual, summed. Shows direction. Zero is the goal; persistent positive means over-forecasting.</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Bias or noise?</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ACTIVITY · 5 MIN</a:t>
            </a:r>
            <a:endParaRPr lang="en-US" sz="900" dirty="0"/>
          </a:p>
        </p:txBody>
      </p:sp>
      <p:sp>
        <p:nvSpPr>
          <p:cNvPr id="4" name="Text 2"/>
          <p:cNvSpPr txBox="1"/>
          <p:nvPr/>
        </p:nvSpPr>
        <p:spPr>
          <a:xfrm>
            <a:off x="548640" y="1143000"/>
            <a:ext cx="7498080" cy="365760"/>
          </a:xfrm>
          <a:prstGeom prst="rect">
            <a:avLst/>
          </a:prstGeom>
          <a:noFill/>
          <a:ln/>
        </p:spPr>
        <p:txBody>
          <a:bodyPr wrap="square" lIns="0" tIns="0" rIns="0" bIns="0" rtlCol="0" anchor="t"/>
          <a:lstStyle/>
          <a:p>
            <a:pPr indent="0" marL="0">
              <a:buNone/>
            </a:pPr>
            <a:r>
              <a:rPr lang="en-US" sz="1300" dirty="0">
                <a:solidFill>
                  <a:srgbClr val="5B6B7F"/>
                </a:solidFill>
              </a:rPr>
              <a:t>Read the pattern of misses. Type B (bias) or N (noise).</a:t>
            </a:r>
            <a:endParaRPr lang="en-US" sz="1300" dirty="0"/>
          </a:p>
        </p:txBody>
      </p:sp>
      <p:sp>
        <p:nvSpPr>
          <p:cNvPr id="5" name="Shape 3"/>
          <p:cNvSpPr/>
          <p:nvPr/>
        </p:nvSpPr>
        <p:spPr>
          <a:xfrm>
            <a:off x="548640" y="1691640"/>
            <a:ext cx="3749040" cy="1097280"/>
          </a:xfrm>
          <a:prstGeom prst="roundRect">
            <a:avLst>
              <a:gd name="adj" fmla="val 10000"/>
            </a:avLst>
          </a:prstGeom>
          <a:solidFill>
            <a:srgbClr val="FFFFFF"/>
          </a:solidFill>
          <a:ln w="9525">
            <a:solidFill>
              <a:srgbClr val="E6DCC6"/>
            </a:solidFill>
            <a:prstDash val="solid"/>
          </a:ln>
        </p:spPr>
      </p:sp>
      <p:sp>
        <p:nvSpPr>
          <p:cNvPr id="6" name="Shape 4"/>
          <p:cNvSpPr/>
          <p:nvPr/>
        </p:nvSpPr>
        <p:spPr>
          <a:xfrm>
            <a:off x="731520" y="2011680"/>
            <a:ext cx="457200" cy="457200"/>
          </a:xfrm>
          <a:prstGeom prst="ellipse">
            <a:avLst/>
          </a:prstGeom>
          <a:solidFill>
            <a:srgbClr val="14A3A0"/>
          </a:solidFill>
          <a:ln w="12700">
            <a:solidFill>
              <a:srgbClr val="FFFFFF"/>
            </a:solidFill>
            <a:prstDash val="solid"/>
          </a:ln>
        </p:spPr>
      </p:sp>
      <p:sp>
        <p:nvSpPr>
          <p:cNvPr id="7" name="Text 5"/>
          <p:cNvSpPr txBox="1"/>
          <p:nvPr/>
        </p:nvSpPr>
        <p:spPr>
          <a:xfrm>
            <a:off x="731520" y="20116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6"/>
          <p:cNvSpPr txBox="1"/>
          <p:nvPr/>
        </p:nvSpPr>
        <p:spPr>
          <a:xfrm>
            <a:off x="1371600" y="187452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Misses: +5, -6, +4, -5, +6, -4</a:t>
            </a:r>
            <a:endParaRPr lang="en-US" sz="1300" dirty="0"/>
          </a:p>
        </p:txBody>
      </p:sp>
      <p:sp>
        <p:nvSpPr>
          <p:cNvPr id="9" name="Shape 7"/>
          <p:cNvSpPr/>
          <p:nvPr/>
        </p:nvSpPr>
        <p:spPr>
          <a:xfrm>
            <a:off x="4480560" y="1691640"/>
            <a:ext cx="3749040" cy="1097280"/>
          </a:xfrm>
          <a:prstGeom prst="roundRect">
            <a:avLst>
              <a:gd name="adj" fmla="val 10000"/>
            </a:avLst>
          </a:prstGeom>
          <a:solidFill>
            <a:srgbClr val="FFFFFF"/>
          </a:solidFill>
          <a:ln w="9525">
            <a:solidFill>
              <a:srgbClr val="E6DCC6"/>
            </a:solidFill>
            <a:prstDash val="solid"/>
          </a:ln>
        </p:spPr>
      </p:sp>
      <p:sp>
        <p:nvSpPr>
          <p:cNvPr id="10" name="Shape 8"/>
          <p:cNvSpPr/>
          <p:nvPr/>
        </p:nvSpPr>
        <p:spPr>
          <a:xfrm>
            <a:off x="4663440" y="2011680"/>
            <a:ext cx="457200" cy="457200"/>
          </a:xfrm>
          <a:prstGeom prst="ellipse">
            <a:avLst/>
          </a:prstGeom>
          <a:solidFill>
            <a:srgbClr val="14A3A0"/>
          </a:solidFill>
          <a:ln w="12700">
            <a:solidFill>
              <a:srgbClr val="FFFFFF"/>
            </a:solidFill>
            <a:prstDash val="solid"/>
          </a:ln>
        </p:spPr>
      </p:sp>
      <p:sp>
        <p:nvSpPr>
          <p:cNvPr id="11" name="Text 9"/>
          <p:cNvSpPr txBox="1"/>
          <p:nvPr/>
        </p:nvSpPr>
        <p:spPr>
          <a:xfrm>
            <a:off x="4663440" y="201168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10"/>
          <p:cNvSpPr txBox="1"/>
          <p:nvPr/>
        </p:nvSpPr>
        <p:spPr>
          <a:xfrm>
            <a:off x="5303520" y="187452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Misses: +8, +7, +9, +6, +10, +8</a:t>
            </a:r>
            <a:endParaRPr lang="en-US" sz="1300" dirty="0"/>
          </a:p>
        </p:txBody>
      </p:sp>
      <p:sp>
        <p:nvSpPr>
          <p:cNvPr id="13" name="Shape 11"/>
          <p:cNvSpPr/>
          <p:nvPr/>
        </p:nvSpPr>
        <p:spPr>
          <a:xfrm>
            <a:off x="548640" y="2971800"/>
            <a:ext cx="3749040" cy="1097280"/>
          </a:xfrm>
          <a:prstGeom prst="roundRect">
            <a:avLst>
              <a:gd name="adj" fmla="val 10000"/>
            </a:avLst>
          </a:prstGeom>
          <a:solidFill>
            <a:srgbClr val="FFFFFF"/>
          </a:solidFill>
          <a:ln w="9525">
            <a:solidFill>
              <a:srgbClr val="E6DCC6"/>
            </a:solidFill>
            <a:prstDash val="solid"/>
          </a:ln>
        </p:spPr>
      </p:sp>
      <p:sp>
        <p:nvSpPr>
          <p:cNvPr id="14" name="Shape 12"/>
          <p:cNvSpPr/>
          <p:nvPr/>
        </p:nvSpPr>
        <p:spPr>
          <a:xfrm>
            <a:off x="731520" y="3291840"/>
            <a:ext cx="457200" cy="457200"/>
          </a:xfrm>
          <a:prstGeom prst="ellipse">
            <a:avLst/>
          </a:prstGeom>
          <a:solidFill>
            <a:srgbClr val="14A3A0"/>
          </a:solidFill>
          <a:ln w="12700">
            <a:solidFill>
              <a:srgbClr val="FFFFFF"/>
            </a:solidFill>
            <a:prstDash val="solid"/>
          </a:ln>
        </p:spPr>
      </p:sp>
      <p:sp>
        <p:nvSpPr>
          <p:cNvPr id="15" name="Text 13"/>
          <p:cNvSpPr txBox="1"/>
          <p:nvPr/>
        </p:nvSpPr>
        <p:spPr>
          <a:xfrm>
            <a:off x="731520" y="32918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6" name="Text 14"/>
          <p:cNvSpPr txBox="1"/>
          <p:nvPr/>
        </p:nvSpPr>
        <p:spPr>
          <a:xfrm>
            <a:off x="1371600" y="315468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Always too high before quarter-end, too low after</a:t>
            </a:r>
            <a:endParaRPr lang="en-US" sz="1300" dirty="0"/>
          </a:p>
        </p:txBody>
      </p:sp>
      <p:sp>
        <p:nvSpPr>
          <p:cNvPr id="17" name="Shape 15"/>
          <p:cNvSpPr/>
          <p:nvPr/>
        </p:nvSpPr>
        <p:spPr>
          <a:xfrm>
            <a:off x="4480560" y="2971800"/>
            <a:ext cx="3749040" cy="1097280"/>
          </a:xfrm>
          <a:prstGeom prst="roundRect">
            <a:avLst>
              <a:gd name="adj" fmla="val 10000"/>
            </a:avLst>
          </a:prstGeom>
          <a:solidFill>
            <a:srgbClr val="FFFFFF"/>
          </a:solidFill>
          <a:ln w="9525">
            <a:solidFill>
              <a:srgbClr val="E6DCC6"/>
            </a:solidFill>
            <a:prstDash val="solid"/>
          </a:ln>
        </p:spPr>
      </p:sp>
      <p:sp>
        <p:nvSpPr>
          <p:cNvPr id="18" name="Shape 16"/>
          <p:cNvSpPr/>
          <p:nvPr/>
        </p:nvSpPr>
        <p:spPr>
          <a:xfrm>
            <a:off x="4663440" y="3291840"/>
            <a:ext cx="457200" cy="457200"/>
          </a:xfrm>
          <a:prstGeom prst="ellipse">
            <a:avLst/>
          </a:prstGeom>
          <a:solidFill>
            <a:srgbClr val="14A3A0"/>
          </a:solidFill>
          <a:ln w="12700">
            <a:solidFill>
              <a:srgbClr val="FFFFFF"/>
            </a:solidFill>
            <a:prstDash val="solid"/>
          </a:ln>
        </p:spPr>
      </p:sp>
      <p:sp>
        <p:nvSpPr>
          <p:cNvPr id="19" name="Text 17"/>
          <p:cNvSpPr txBox="1"/>
          <p:nvPr/>
        </p:nvSpPr>
        <p:spPr>
          <a:xfrm>
            <a:off x="4663440" y="32918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0" name="Text 18"/>
          <p:cNvSpPr txBox="1"/>
          <p:nvPr/>
        </p:nvSpPr>
        <p:spPr>
          <a:xfrm>
            <a:off x="5303520" y="3154680"/>
            <a:ext cx="2743200" cy="731520"/>
          </a:xfrm>
          <a:prstGeom prst="rect">
            <a:avLst/>
          </a:prstGeom>
          <a:noFill/>
          <a:ln/>
        </p:spPr>
        <p:txBody>
          <a:bodyPr wrap="square" lIns="0" tIns="0" rIns="0" bIns="0" rtlCol="0" anchor="ctr"/>
          <a:lstStyle/>
          <a:p>
            <a:pPr indent="0" marL="0">
              <a:buNone/>
            </a:pPr>
            <a:r>
              <a:rPr lang="en-US" sz="1300" b="1" dirty="0">
                <a:solidFill>
                  <a:srgbClr val="0B1F3A"/>
                </a:solidFill>
              </a:rPr>
              <a:t>Misses cancel out over the year, but swing wildly each month</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Why forecasts really go wrong</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530352"/>
          </a:xfrm>
          <a:prstGeom prst="roundRect">
            <a:avLst>
              <a:gd name="adj" fmla="val 20690"/>
            </a:avLst>
          </a:prstGeom>
          <a:solidFill>
            <a:srgbClr val="FFFFFF"/>
          </a:solidFill>
          <a:ln w="9525">
            <a:solidFill>
              <a:srgbClr val="E6DCC6"/>
            </a:solidFill>
            <a:prstDash val="solid"/>
          </a:ln>
        </p:spPr>
      </p:sp>
      <p:sp>
        <p:nvSpPr>
          <p:cNvPr id="5" name="Text 3"/>
          <p:cNvSpPr txBox="1"/>
          <p:nvPr/>
        </p:nvSpPr>
        <p:spPr>
          <a:xfrm>
            <a:off x="777240" y="1280160"/>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Sandbagging</a:t>
            </a:r>
            <a:endParaRPr lang="en-US" sz="1300" dirty="0"/>
          </a:p>
        </p:txBody>
      </p:sp>
      <p:sp>
        <p:nvSpPr>
          <p:cNvPr id="7" name="Text 5"/>
          <p:cNvSpPr txBox="1"/>
          <p:nvPr/>
        </p:nvSpPr>
        <p:spPr>
          <a:xfrm>
            <a:off x="3566160" y="1280160"/>
            <a:ext cx="4754880" cy="530352"/>
          </a:xfrm>
          <a:prstGeom prst="rect">
            <a:avLst/>
          </a:prstGeom>
          <a:noFill/>
          <a:ln/>
        </p:spPr>
        <p:txBody>
          <a:bodyPr wrap="square" lIns="0" tIns="0" rIns="0" bIns="0" rtlCol="0" anchor="ctr"/>
          <a:lstStyle/>
          <a:p>
            <a:pPr indent="0" marL="0">
              <a:buNone/>
            </a:pPr>
            <a:r>
              <a:rPr lang="en-US" sz="1100" dirty="0">
                <a:solidFill>
                  <a:srgbClr val="5B6B7F"/>
                </a:solidFill>
              </a:rPr>
              <a:t>Low-balling so targets are easy to beat</a:t>
            </a:r>
            <a:endParaRPr lang="en-US" sz="1100" dirty="0"/>
          </a:p>
        </p:txBody>
      </p:sp>
      <p:sp>
        <p:nvSpPr>
          <p:cNvPr id="8" name="Shape 6"/>
          <p:cNvSpPr/>
          <p:nvPr/>
        </p:nvSpPr>
        <p:spPr>
          <a:xfrm>
            <a:off x="548640" y="1901952"/>
            <a:ext cx="7955280" cy="530352"/>
          </a:xfrm>
          <a:prstGeom prst="roundRect">
            <a:avLst>
              <a:gd name="adj" fmla="val 20690"/>
            </a:avLst>
          </a:prstGeom>
          <a:solidFill>
            <a:srgbClr val="FFFFFF"/>
          </a:solidFill>
          <a:ln w="9525">
            <a:solidFill>
              <a:srgbClr val="E6DCC6"/>
            </a:solidFill>
            <a:prstDash val="solid"/>
          </a:ln>
        </p:spPr>
      </p:sp>
      <p:sp>
        <p:nvSpPr>
          <p:cNvPr id="9" name="Text 7"/>
          <p:cNvSpPr txBox="1"/>
          <p:nvPr/>
        </p:nvSpPr>
        <p:spPr>
          <a:xfrm>
            <a:off x="777240" y="1901952"/>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1901952"/>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Hockey stick</a:t>
            </a:r>
            <a:endParaRPr lang="en-US" sz="1300" dirty="0"/>
          </a:p>
        </p:txBody>
      </p:sp>
      <p:sp>
        <p:nvSpPr>
          <p:cNvPr id="11" name="Text 9"/>
          <p:cNvSpPr txBox="1"/>
          <p:nvPr/>
        </p:nvSpPr>
        <p:spPr>
          <a:xfrm>
            <a:off x="3566160" y="1901952"/>
            <a:ext cx="4754880" cy="530352"/>
          </a:xfrm>
          <a:prstGeom prst="rect">
            <a:avLst/>
          </a:prstGeom>
          <a:noFill/>
          <a:ln/>
        </p:spPr>
        <p:txBody>
          <a:bodyPr wrap="square" lIns="0" tIns="0" rIns="0" bIns="0" rtlCol="0" anchor="ctr"/>
          <a:lstStyle/>
          <a:p>
            <a:pPr indent="0" marL="0">
              <a:buNone/>
            </a:pPr>
            <a:r>
              <a:rPr lang="en-US" sz="1100" dirty="0">
                <a:solidFill>
                  <a:srgbClr val="5B6B7F"/>
                </a:solidFill>
              </a:rPr>
              <a:t>Hopeful late-period surges that never come</a:t>
            </a:r>
            <a:endParaRPr lang="en-US" sz="1100" dirty="0"/>
          </a:p>
        </p:txBody>
      </p:sp>
      <p:sp>
        <p:nvSpPr>
          <p:cNvPr id="12" name="Shape 10"/>
          <p:cNvSpPr/>
          <p:nvPr/>
        </p:nvSpPr>
        <p:spPr>
          <a:xfrm>
            <a:off x="548640" y="2523744"/>
            <a:ext cx="7955280" cy="530352"/>
          </a:xfrm>
          <a:prstGeom prst="roundRect">
            <a:avLst>
              <a:gd name="adj" fmla="val 20690"/>
            </a:avLst>
          </a:prstGeom>
          <a:solidFill>
            <a:srgbClr val="FFFFFF"/>
          </a:solidFill>
          <a:ln w="9525">
            <a:solidFill>
              <a:srgbClr val="E6DCC6"/>
            </a:solidFill>
            <a:prstDash val="solid"/>
          </a:ln>
        </p:spPr>
      </p:sp>
      <p:sp>
        <p:nvSpPr>
          <p:cNvPr id="13" name="Text 11"/>
          <p:cNvSpPr txBox="1"/>
          <p:nvPr/>
        </p:nvSpPr>
        <p:spPr>
          <a:xfrm>
            <a:off x="777240" y="2523744"/>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523744"/>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Anchoring</a:t>
            </a:r>
            <a:endParaRPr lang="en-US" sz="1300" dirty="0"/>
          </a:p>
        </p:txBody>
      </p:sp>
      <p:sp>
        <p:nvSpPr>
          <p:cNvPr id="15" name="Text 13"/>
          <p:cNvSpPr txBox="1"/>
          <p:nvPr/>
        </p:nvSpPr>
        <p:spPr>
          <a:xfrm>
            <a:off x="3566160" y="2523744"/>
            <a:ext cx="4754880" cy="530352"/>
          </a:xfrm>
          <a:prstGeom prst="rect">
            <a:avLst/>
          </a:prstGeom>
          <a:noFill/>
          <a:ln/>
        </p:spPr>
        <p:txBody>
          <a:bodyPr wrap="square" lIns="0" tIns="0" rIns="0" bIns="0" rtlCol="0" anchor="ctr"/>
          <a:lstStyle/>
          <a:p>
            <a:pPr indent="0" marL="0">
              <a:buNone/>
            </a:pPr>
            <a:r>
              <a:rPr lang="en-US" sz="1100" dirty="0">
                <a:solidFill>
                  <a:srgbClr val="5B6B7F"/>
                </a:solidFill>
              </a:rPr>
              <a:t>Last year plus 5 percent, every year</a:t>
            </a:r>
            <a:endParaRPr lang="en-US" sz="1100" dirty="0"/>
          </a:p>
        </p:txBody>
      </p:sp>
      <p:sp>
        <p:nvSpPr>
          <p:cNvPr id="16" name="Shape 14"/>
          <p:cNvSpPr/>
          <p:nvPr/>
        </p:nvSpPr>
        <p:spPr>
          <a:xfrm>
            <a:off x="548640" y="3145536"/>
            <a:ext cx="7955280" cy="530352"/>
          </a:xfrm>
          <a:prstGeom prst="roundRect">
            <a:avLst>
              <a:gd name="adj" fmla="val 20690"/>
            </a:avLst>
          </a:prstGeom>
          <a:solidFill>
            <a:srgbClr val="FFFFFF"/>
          </a:solidFill>
          <a:ln w="9525">
            <a:solidFill>
              <a:srgbClr val="E6DCC6"/>
            </a:solidFill>
            <a:prstDash val="solid"/>
          </a:ln>
        </p:spPr>
      </p:sp>
      <p:sp>
        <p:nvSpPr>
          <p:cNvPr id="17" name="Text 15"/>
          <p:cNvSpPr txBox="1"/>
          <p:nvPr/>
        </p:nvSpPr>
        <p:spPr>
          <a:xfrm>
            <a:off x="777240" y="3145536"/>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145536"/>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Silos</a:t>
            </a:r>
            <a:endParaRPr lang="en-US" sz="1300" dirty="0"/>
          </a:p>
        </p:txBody>
      </p:sp>
      <p:sp>
        <p:nvSpPr>
          <p:cNvPr id="19" name="Text 17"/>
          <p:cNvSpPr txBox="1"/>
          <p:nvPr/>
        </p:nvSpPr>
        <p:spPr>
          <a:xfrm>
            <a:off x="3566160" y="3145536"/>
            <a:ext cx="4754880" cy="530352"/>
          </a:xfrm>
          <a:prstGeom prst="rect">
            <a:avLst/>
          </a:prstGeom>
          <a:noFill/>
          <a:ln/>
        </p:spPr>
        <p:txBody>
          <a:bodyPr wrap="square" lIns="0" tIns="0" rIns="0" bIns="0" rtlCol="0" anchor="ctr"/>
          <a:lstStyle/>
          <a:p>
            <a:pPr indent="0" marL="0">
              <a:buNone/>
            </a:pPr>
            <a:r>
              <a:rPr lang="en-US" sz="1100" dirty="0">
                <a:solidFill>
                  <a:srgbClr val="5B6B7F"/>
                </a:solidFill>
              </a:rPr>
              <a:t>Sales, finance and operations each keep their own number</a:t>
            </a:r>
            <a:endParaRPr lang="en-US" sz="1100" dirty="0"/>
          </a:p>
        </p:txBody>
      </p:sp>
      <p:sp>
        <p:nvSpPr>
          <p:cNvPr id="20" name="Shape 18"/>
          <p:cNvSpPr/>
          <p:nvPr/>
        </p:nvSpPr>
        <p:spPr>
          <a:xfrm>
            <a:off x="548640" y="3767328"/>
            <a:ext cx="7955280" cy="530352"/>
          </a:xfrm>
          <a:prstGeom prst="roundRect">
            <a:avLst>
              <a:gd name="adj" fmla="val 20690"/>
            </a:avLst>
          </a:prstGeom>
          <a:solidFill>
            <a:srgbClr val="FFFFFF"/>
          </a:solidFill>
          <a:ln w="9525">
            <a:solidFill>
              <a:srgbClr val="E6DCC6"/>
            </a:solidFill>
            <a:prstDash val="solid"/>
          </a:ln>
        </p:spPr>
      </p:sp>
      <p:sp>
        <p:nvSpPr>
          <p:cNvPr id="21" name="Text 19"/>
          <p:cNvSpPr txBox="1"/>
          <p:nvPr/>
        </p:nvSpPr>
        <p:spPr>
          <a:xfrm>
            <a:off x="777240" y="3767328"/>
            <a:ext cx="457200" cy="530352"/>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5</a:t>
            </a:r>
            <a:endParaRPr lang="en-US" sz="1800" dirty="0"/>
          </a:p>
        </p:txBody>
      </p:sp>
      <p:sp>
        <p:nvSpPr>
          <p:cNvPr id="22" name="Text 20"/>
          <p:cNvSpPr txBox="1"/>
          <p:nvPr/>
        </p:nvSpPr>
        <p:spPr>
          <a:xfrm>
            <a:off x="1371600" y="3767328"/>
            <a:ext cx="2194560" cy="530352"/>
          </a:xfrm>
          <a:prstGeom prst="rect">
            <a:avLst/>
          </a:prstGeom>
          <a:noFill/>
          <a:ln/>
        </p:spPr>
        <p:txBody>
          <a:bodyPr wrap="square" lIns="0" tIns="0" rIns="0" bIns="0" rtlCol="0" anchor="ctr"/>
          <a:lstStyle/>
          <a:p>
            <a:pPr indent="0" marL="0">
              <a:buNone/>
            </a:pPr>
            <a:r>
              <a:rPr lang="en-US" sz="1300" b="1" dirty="0">
                <a:solidFill>
                  <a:srgbClr val="0B1F3A"/>
                </a:solidFill>
              </a:rPr>
              <a:t>Ignored events</a:t>
            </a:r>
            <a:endParaRPr lang="en-US" sz="1300" dirty="0"/>
          </a:p>
        </p:txBody>
      </p:sp>
      <p:sp>
        <p:nvSpPr>
          <p:cNvPr id="23" name="Text 21"/>
          <p:cNvSpPr txBox="1"/>
          <p:nvPr/>
        </p:nvSpPr>
        <p:spPr>
          <a:xfrm>
            <a:off x="3566160" y="3767328"/>
            <a:ext cx="4754880" cy="530352"/>
          </a:xfrm>
          <a:prstGeom prst="rect">
            <a:avLst/>
          </a:prstGeom>
          <a:noFill/>
          <a:ln/>
        </p:spPr>
        <p:txBody>
          <a:bodyPr wrap="square" lIns="0" tIns="0" rIns="0" bIns="0" rtlCol="0" anchor="ctr"/>
          <a:lstStyle/>
          <a:p>
            <a:pPr indent="0" marL="0">
              <a:buNone/>
            </a:pPr>
            <a:r>
              <a:rPr lang="en-US" sz="1100" dirty="0">
                <a:solidFill>
                  <a:srgbClr val="5B6B7F"/>
                </a:solidFill>
              </a:rPr>
              <a:t>Promotions, price moves and launches left out</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From forecast to plan: S&amp;OP</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Text 2"/>
          <p:cNvSpPr txBox="1"/>
          <p:nvPr/>
        </p:nvSpPr>
        <p:spPr>
          <a:xfrm>
            <a:off x="548640" y="1143000"/>
            <a:ext cx="7680960" cy="457200"/>
          </a:xfrm>
          <a:prstGeom prst="rect">
            <a:avLst/>
          </a:prstGeom>
          <a:noFill/>
          <a:ln/>
        </p:spPr>
        <p:txBody>
          <a:bodyPr wrap="square" lIns="0" tIns="0" rIns="0" bIns="0" rtlCol="0" anchor="t"/>
          <a:lstStyle/>
          <a:p>
            <a:pPr indent="0" marL="0">
              <a:buNone/>
            </a:pPr>
            <a:r>
              <a:rPr lang="en-US" sz="1300" dirty="0">
                <a:solidFill>
                  <a:srgbClr val="5B6B7F"/>
                </a:solidFill>
              </a:rPr>
              <a:t>Sales and Operations Planning turns a forecast into one agreed plan.</a:t>
            </a:r>
            <a:endParaRPr lang="en-US" sz="1300" dirty="0"/>
          </a:p>
        </p:txBody>
      </p:sp>
      <p:sp>
        <p:nvSpPr>
          <p:cNvPr id="5" name="Shape 3"/>
          <p:cNvSpPr/>
          <p:nvPr/>
        </p:nvSpPr>
        <p:spPr>
          <a:xfrm>
            <a:off x="548640" y="1920240"/>
            <a:ext cx="1700784" cy="822960"/>
          </a:xfrm>
          <a:prstGeom prst="chevron">
            <a:avLst/>
          </a:prstGeom>
          <a:solidFill>
            <a:srgbClr val="14A3A0"/>
          </a:solidFill>
          <a:ln w="25400">
            <a:solidFill>
              <a:srgbClr val="F7F1E6"/>
            </a:solidFill>
            <a:prstDash val="solid"/>
          </a:ln>
        </p:spPr>
      </p:sp>
      <p:sp>
        <p:nvSpPr>
          <p:cNvPr id="6" name="Text 4"/>
          <p:cNvSpPr txBox="1"/>
          <p:nvPr/>
        </p:nvSpPr>
        <p:spPr>
          <a:xfrm>
            <a:off x="822960"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Data</a:t>
            </a:r>
            <a:endParaRPr lang="en-US" sz="1200" dirty="0"/>
          </a:p>
        </p:txBody>
      </p:sp>
      <p:sp>
        <p:nvSpPr>
          <p:cNvPr id="7" name="Text 5"/>
          <p:cNvSpPr txBox="1"/>
          <p:nvPr/>
        </p:nvSpPr>
        <p:spPr>
          <a:xfrm>
            <a:off x="594360"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Collect actuals and the baseline</a:t>
            </a:r>
            <a:endParaRPr lang="en-US" sz="1000" dirty="0"/>
          </a:p>
        </p:txBody>
      </p:sp>
      <p:sp>
        <p:nvSpPr>
          <p:cNvPr id="8" name="Shape 6"/>
          <p:cNvSpPr/>
          <p:nvPr/>
        </p:nvSpPr>
        <p:spPr>
          <a:xfrm>
            <a:off x="2157984" y="1920240"/>
            <a:ext cx="1700784" cy="822960"/>
          </a:xfrm>
          <a:prstGeom prst="chevron">
            <a:avLst/>
          </a:prstGeom>
          <a:solidFill>
            <a:srgbClr val="3B6EA5"/>
          </a:solidFill>
          <a:ln w="25400">
            <a:solidFill>
              <a:srgbClr val="F7F1E6"/>
            </a:solidFill>
            <a:prstDash val="solid"/>
          </a:ln>
        </p:spPr>
      </p:sp>
      <p:sp>
        <p:nvSpPr>
          <p:cNvPr id="9" name="Text 7"/>
          <p:cNvSpPr txBox="1"/>
          <p:nvPr/>
        </p:nvSpPr>
        <p:spPr>
          <a:xfrm>
            <a:off x="2432304"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Demand review</a:t>
            </a:r>
            <a:endParaRPr lang="en-US" sz="1200" dirty="0"/>
          </a:p>
        </p:txBody>
      </p:sp>
      <p:sp>
        <p:nvSpPr>
          <p:cNvPr id="10" name="Text 8"/>
          <p:cNvSpPr txBox="1"/>
          <p:nvPr/>
        </p:nvSpPr>
        <p:spPr>
          <a:xfrm>
            <a:off x="2203704"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Adjust with market knowledge</a:t>
            </a:r>
            <a:endParaRPr lang="en-US" sz="1000" dirty="0"/>
          </a:p>
        </p:txBody>
      </p:sp>
      <p:sp>
        <p:nvSpPr>
          <p:cNvPr id="11" name="Shape 9"/>
          <p:cNvSpPr/>
          <p:nvPr/>
        </p:nvSpPr>
        <p:spPr>
          <a:xfrm>
            <a:off x="3767328" y="1920240"/>
            <a:ext cx="1700784" cy="822960"/>
          </a:xfrm>
          <a:prstGeom prst="chevron">
            <a:avLst/>
          </a:prstGeom>
          <a:solidFill>
            <a:srgbClr val="F2A33A"/>
          </a:solidFill>
          <a:ln w="25400">
            <a:solidFill>
              <a:srgbClr val="F7F1E6"/>
            </a:solidFill>
            <a:prstDash val="solid"/>
          </a:ln>
        </p:spPr>
      </p:sp>
      <p:sp>
        <p:nvSpPr>
          <p:cNvPr id="12" name="Text 10"/>
          <p:cNvSpPr txBox="1"/>
          <p:nvPr/>
        </p:nvSpPr>
        <p:spPr>
          <a:xfrm>
            <a:off x="4041648"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Supply review</a:t>
            </a:r>
            <a:endParaRPr lang="en-US" sz="1200" dirty="0"/>
          </a:p>
        </p:txBody>
      </p:sp>
      <p:sp>
        <p:nvSpPr>
          <p:cNvPr id="13" name="Text 11"/>
          <p:cNvSpPr txBox="1"/>
          <p:nvPr/>
        </p:nvSpPr>
        <p:spPr>
          <a:xfrm>
            <a:off x="3813048"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Check capacity and constraints</a:t>
            </a:r>
            <a:endParaRPr lang="en-US" sz="1000" dirty="0"/>
          </a:p>
        </p:txBody>
      </p:sp>
      <p:sp>
        <p:nvSpPr>
          <p:cNvPr id="14" name="Shape 12"/>
          <p:cNvSpPr/>
          <p:nvPr/>
        </p:nvSpPr>
        <p:spPr>
          <a:xfrm>
            <a:off x="5376672" y="1920240"/>
            <a:ext cx="1700784" cy="822960"/>
          </a:xfrm>
          <a:prstGeom prst="chevron">
            <a:avLst/>
          </a:prstGeom>
          <a:solidFill>
            <a:srgbClr val="7A8CA3"/>
          </a:solidFill>
          <a:ln w="25400">
            <a:solidFill>
              <a:srgbClr val="F7F1E6"/>
            </a:solidFill>
            <a:prstDash val="solid"/>
          </a:ln>
        </p:spPr>
      </p:sp>
      <p:sp>
        <p:nvSpPr>
          <p:cNvPr id="15" name="Text 13"/>
          <p:cNvSpPr txBox="1"/>
          <p:nvPr/>
        </p:nvSpPr>
        <p:spPr>
          <a:xfrm>
            <a:off x="5650992"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Pre-meeting</a:t>
            </a:r>
            <a:endParaRPr lang="en-US" sz="1200" dirty="0"/>
          </a:p>
        </p:txBody>
      </p:sp>
      <p:sp>
        <p:nvSpPr>
          <p:cNvPr id="16" name="Text 14"/>
          <p:cNvSpPr txBox="1"/>
          <p:nvPr/>
        </p:nvSpPr>
        <p:spPr>
          <a:xfrm>
            <a:off x="5422392"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Resolve gaps and options</a:t>
            </a:r>
            <a:endParaRPr lang="en-US" sz="1000" dirty="0"/>
          </a:p>
        </p:txBody>
      </p:sp>
      <p:sp>
        <p:nvSpPr>
          <p:cNvPr id="17" name="Shape 15"/>
          <p:cNvSpPr/>
          <p:nvPr/>
        </p:nvSpPr>
        <p:spPr>
          <a:xfrm>
            <a:off x="6986016" y="1920240"/>
            <a:ext cx="1700784" cy="822960"/>
          </a:xfrm>
          <a:prstGeom prst="chevron">
            <a:avLst/>
          </a:prstGeom>
          <a:solidFill>
            <a:srgbClr val="0B1F3A"/>
          </a:solidFill>
          <a:ln w="25400">
            <a:solidFill>
              <a:srgbClr val="F7F1E6"/>
            </a:solidFill>
            <a:prstDash val="solid"/>
          </a:ln>
        </p:spPr>
      </p:sp>
      <p:sp>
        <p:nvSpPr>
          <p:cNvPr id="18" name="Text 16"/>
          <p:cNvSpPr txBox="1"/>
          <p:nvPr/>
        </p:nvSpPr>
        <p:spPr>
          <a:xfrm>
            <a:off x="7260336" y="1920240"/>
            <a:ext cx="1243584" cy="822960"/>
          </a:xfrm>
          <a:prstGeom prst="rect">
            <a:avLst/>
          </a:prstGeom>
          <a:noFill/>
          <a:ln/>
        </p:spPr>
        <p:txBody>
          <a:bodyPr wrap="square" lIns="0" tIns="0" rIns="0" bIns="0" rtlCol="0" anchor="ctr"/>
          <a:lstStyle/>
          <a:p>
            <a:pPr algn="ctr" indent="0" marL="0">
              <a:buNone/>
            </a:pPr>
            <a:r>
              <a:rPr lang="en-US" sz="1200" b="1" dirty="0">
                <a:solidFill>
                  <a:srgbClr val="FFFFFF"/>
                </a:solidFill>
              </a:rPr>
              <a:t>Executive S&amp;OP</a:t>
            </a:r>
            <a:endParaRPr lang="en-US" sz="1200" dirty="0"/>
          </a:p>
        </p:txBody>
      </p:sp>
      <p:sp>
        <p:nvSpPr>
          <p:cNvPr id="19" name="Text 17"/>
          <p:cNvSpPr txBox="1"/>
          <p:nvPr/>
        </p:nvSpPr>
        <p:spPr>
          <a:xfrm>
            <a:off x="7031736" y="2926080"/>
            <a:ext cx="1517904" cy="822960"/>
          </a:xfrm>
          <a:prstGeom prst="rect">
            <a:avLst/>
          </a:prstGeom>
          <a:noFill/>
          <a:ln/>
        </p:spPr>
        <p:txBody>
          <a:bodyPr wrap="square" lIns="0" tIns="0" rIns="0" bIns="0" rtlCol="0" anchor="t"/>
          <a:lstStyle/>
          <a:p>
            <a:pPr algn="ctr" indent="0" marL="0">
              <a:buNone/>
            </a:pPr>
            <a:r>
              <a:rPr lang="en-US" sz="1000" dirty="0">
                <a:solidFill>
                  <a:srgbClr val="5B6B7F"/>
                </a:solidFill>
              </a:rPr>
              <a:t>Decide and sign off</a:t>
            </a:r>
            <a:endParaRPr lang="en-US" sz="1000" dirty="0"/>
          </a:p>
        </p:txBody>
      </p:sp>
      <p:sp>
        <p:nvSpPr>
          <p:cNvPr id="20" name="Text 18"/>
          <p:cNvSpPr txBox="1"/>
          <p:nvPr/>
        </p:nvSpPr>
        <p:spPr>
          <a:xfrm>
            <a:off x="548640" y="4023360"/>
            <a:ext cx="7680960" cy="365760"/>
          </a:xfrm>
          <a:prstGeom prst="rect">
            <a:avLst/>
          </a:prstGeom>
          <a:noFill/>
          <a:ln/>
        </p:spPr>
        <p:txBody>
          <a:bodyPr wrap="square" lIns="0" tIns="0" rIns="0" bIns="0" rtlCol="0" anchor="t"/>
          <a:lstStyle/>
          <a:p>
            <a:pPr algn="ctr" indent="0" marL="0">
              <a:buNone/>
            </a:pPr>
            <a:r>
              <a:rPr lang="en-US" sz="1200" b="1" dirty="0">
                <a:solidFill>
                  <a:srgbClr val="0B1F3A"/>
                </a:solidFill>
              </a:rPr>
              <a:t>One cycle a month. One set of numbers.</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Balancing demand and supply</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4 MIN</a:t>
            </a:r>
            <a:endParaRPr lang="en-US" sz="900" dirty="0"/>
          </a:p>
        </p:txBody>
      </p:sp>
      <p:sp>
        <p:nvSpPr>
          <p:cNvPr id="4" name="Text 2"/>
          <p:cNvSpPr txBox="1"/>
          <p:nvPr/>
        </p:nvSpPr>
        <p:spPr>
          <a:xfrm>
            <a:off x="548640" y="1143000"/>
            <a:ext cx="7680960" cy="365760"/>
          </a:xfrm>
          <a:prstGeom prst="rect">
            <a:avLst/>
          </a:prstGeom>
          <a:noFill/>
          <a:ln/>
        </p:spPr>
        <p:txBody>
          <a:bodyPr wrap="square" lIns="0" tIns="0" rIns="0" bIns="0" rtlCol="0" anchor="t"/>
          <a:lstStyle/>
          <a:p>
            <a:pPr indent="0" marL="0">
              <a:buNone/>
            </a:pPr>
            <a:r>
              <a:rPr lang="en-US" sz="1300" dirty="0">
                <a:solidFill>
                  <a:srgbClr val="5B6B7F"/>
                </a:solidFill>
              </a:rPr>
              <a:t>Three views, one plan.</a:t>
            </a:r>
            <a:endParaRPr lang="en-US" sz="1300" dirty="0"/>
          </a:p>
        </p:txBody>
      </p:sp>
      <p:sp>
        <p:nvSpPr>
          <p:cNvPr id="5" name="Shape 3"/>
          <p:cNvSpPr/>
          <p:nvPr/>
        </p:nvSpPr>
        <p:spPr>
          <a:xfrm>
            <a:off x="548640" y="1691640"/>
            <a:ext cx="2560320" cy="2560320"/>
          </a:xfrm>
          <a:prstGeom prst="roundRect">
            <a:avLst>
              <a:gd name="adj" fmla="val 4286"/>
            </a:avLst>
          </a:prstGeom>
          <a:solidFill>
            <a:srgbClr val="FFFFFF"/>
          </a:solidFill>
          <a:ln w="9525">
            <a:solidFill>
              <a:srgbClr val="E6DCC6"/>
            </a:solidFill>
            <a:prstDash val="solid"/>
          </a:ln>
        </p:spPr>
      </p:sp>
      <p:sp>
        <p:nvSpPr>
          <p:cNvPr id="6" name="Shape 4"/>
          <p:cNvSpPr/>
          <p:nvPr/>
        </p:nvSpPr>
        <p:spPr>
          <a:xfrm>
            <a:off x="777240" y="1920240"/>
            <a:ext cx="457200" cy="73152"/>
          </a:xfrm>
          <a:prstGeom prst="rect">
            <a:avLst/>
          </a:prstGeom>
          <a:solidFill>
            <a:srgbClr val="14A3A0"/>
          </a:solidFill>
          <a:ln w="12700">
            <a:solidFill>
              <a:srgbClr val="14A3A0"/>
            </a:solidFill>
            <a:prstDash val="solid"/>
          </a:ln>
        </p:spPr>
      </p:sp>
      <p:sp>
        <p:nvSpPr>
          <p:cNvPr id="7" name="Text 5"/>
          <p:cNvSpPr txBox="1"/>
          <p:nvPr/>
        </p:nvSpPr>
        <p:spPr>
          <a:xfrm>
            <a:off x="7772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Demand plan</a:t>
            </a:r>
            <a:endParaRPr lang="en-US" sz="1900" dirty="0"/>
          </a:p>
        </p:txBody>
      </p:sp>
      <p:sp>
        <p:nvSpPr>
          <p:cNvPr id="8" name="Text 6"/>
          <p:cNvSpPr txBox="1"/>
          <p:nvPr/>
        </p:nvSpPr>
        <p:spPr>
          <a:xfrm>
            <a:off x="7772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What customers are likely to buy. Owned by sales and marketing.</a:t>
            </a:r>
            <a:endParaRPr lang="en-US" sz="1200" dirty="0"/>
          </a:p>
        </p:txBody>
      </p:sp>
      <p:sp>
        <p:nvSpPr>
          <p:cNvPr id="9" name="Shape 7"/>
          <p:cNvSpPr/>
          <p:nvPr/>
        </p:nvSpPr>
        <p:spPr>
          <a:xfrm>
            <a:off x="3291840" y="1691640"/>
            <a:ext cx="2560320" cy="2560320"/>
          </a:xfrm>
          <a:prstGeom prst="roundRect">
            <a:avLst>
              <a:gd name="adj" fmla="val 4286"/>
            </a:avLst>
          </a:prstGeom>
          <a:solidFill>
            <a:srgbClr val="FFFFFF"/>
          </a:solidFill>
          <a:ln w="9525">
            <a:solidFill>
              <a:srgbClr val="E6DCC6"/>
            </a:solidFill>
            <a:prstDash val="solid"/>
          </a:ln>
        </p:spPr>
      </p:sp>
      <p:sp>
        <p:nvSpPr>
          <p:cNvPr id="10" name="Shape 8"/>
          <p:cNvSpPr/>
          <p:nvPr/>
        </p:nvSpPr>
        <p:spPr>
          <a:xfrm>
            <a:off x="3520440" y="1920240"/>
            <a:ext cx="457200" cy="73152"/>
          </a:xfrm>
          <a:prstGeom prst="rect">
            <a:avLst/>
          </a:prstGeom>
          <a:solidFill>
            <a:srgbClr val="3B6EA5"/>
          </a:solidFill>
          <a:ln w="12700">
            <a:solidFill>
              <a:srgbClr val="3B6EA5"/>
            </a:solidFill>
            <a:prstDash val="solid"/>
          </a:ln>
        </p:spPr>
      </p:sp>
      <p:sp>
        <p:nvSpPr>
          <p:cNvPr id="11" name="Text 9"/>
          <p:cNvSpPr txBox="1"/>
          <p:nvPr/>
        </p:nvSpPr>
        <p:spPr>
          <a:xfrm>
            <a:off x="35204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Supply plan</a:t>
            </a:r>
            <a:endParaRPr lang="en-US" sz="1900" dirty="0"/>
          </a:p>
        </p:txBody>
      </p:sp>
      <p:sp>
        <p:nvSpPr>
          <p:cNvPr id="12" name="Text 10"/>
          <p:cNvSpPr txBox="1"/>
          <p:nvPr/>
        </p:nvSpPr>
        <p:spPr>
          <a:xfrm>
            <a:off x="35204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What we can make, buy and move. Owned by operations and procurement.</a:t>
            </a:r>
            <a:endParaRPr lang="en-US" sz="1200" dirty="0"/>
          </a:p>
        </p:txBody>
      </p:sp>
      <p:sp>
        <p:nvSpPr>
          <p:cNvPr id="13" name="Shape 11"/>
          <p:cNvSpPr/>
          <p:nvPr/>
        </p:nvSpPr>
        <p:spPr>
          <a:xfrm>
            <a:off x="6035040" y="1691640"/>
            <a:ext cx="2560320" cy="2560320"/>
          </a:xfrm>
          <a:prstGeom prst="roundRect">
            <a:avLst>
              <a:gd name="adj" fmla="val 4286"/>
            </a:avLst>
          </a:prstGeom>
          <a:solidFill>
            <a:srgbClr val="FFFFFF"/>
          </a:solidFill>
          <a:ln w="9525">
            <a:solidFill>
              <a:srgbClr val="E6DCC6"/>
            </a:solidFill>
            <a:prstDash val="solid"/>
          </a:ln>
        </p:spPr>
      </p:sp>
      <p:sp>
        <p:nvSpPr>
          <p:cNvPr id="14" name="Shape 12"/>
          <p:cNvSpPr/>
          <p:nvPr/>
        </p:nvSpPr>
        <p:spPr>
          <a:xfrm>
            <a:off x="6263640" y="1920240"/>
            <a:ext cx="457200" cy="73152"/>
          </a:xfrm>
          <a:prstGeom prst="rect">
            <a:avLst/>
          </a:prstGeom>
          <a:solidFill>
            <a:srgbClr val="F2A33A"/>
          </a:solidFill>
          <a:ln w="12700">
            <a:solidFill>
              <a:srgbClr val="F2A33A"/>
            </a:solidFill>
            <a:prstDash val="solid"/>
          </a:ln>
        </p:spPr>
      </p:sp>
      <p:sp>
        <p:nvSpPr>
          <p:cNvPr id="15" name="Text 13"/>
          <p:cNvSpPr txBox="1"/>
          <p:nvPr/>
        </p:nvSpPr>
        <p:spPr>
          <a:xfrm>
            <a:off x="6263640" y="2103120"/>
            <a:ext cx="2103120" cy="457200"/>
          </a:xfrm>
          <a:prstGeom prst="rect">
            <a:avLst/>
          </a:prstGeom>
          <a:noFill/>
          <a:ln/>
        </p:spPr>
        <p:txBody>
          <a:bodyPr wrap="square" lIns="0" tIns="0" rIns="0" bIns="0" rtlCol="0" anchor="t"/>
          <a:lstStyle/>
          <a:p>
            <a:pPr indent="0" marL="0">
              <a:buNone/>
            </a:pPr>
            <a:r>
              <a:rPr lang="en-US" sz="1900" b="1" dirty="0">
                <a:solidFill>
                  <a:srgbClr val="0B1F3A"/>
                </a:solidFill>
                <a:latin typeface="Sora" pitchFamily="34" charset="0"/>
                <a:ea typeface="Sora" pitchFamily="34" charset="-122"/>
                <a:cs typeface="Sora" pitchFamily="34" charset="-120"/>
              </a:rPr>
              <a:t>Money view</a:t>
            </a:r>
            <a:endParaRPr lang="en-US" sz="1900" dirty="0"/>
          </a:p>
        </p:txBody>
      </p:sp>
      <p:sp>
        <p:nvSpPr>
          <p:cNvPr id="16" name="Text 14"/>
          <p:cNvSpPr txBox="1"/>
          <p:nvPr/>
        </p:nvSpPr>
        <p:spPr>
          <a:xfrm>
            <a:off x="6263640" y="2651760"/>
            <a:ext cx="2103120" cy="1463040"/>
          </a:xfrm>
          <a:prstGeom prst="rect">
            <a:avLst/>
          </a:prstGeom>
          <a:noFill/>
          <a:ln/>
        </p:spPr>
        <p:txBody>
          <a:bodyPr wrap="square" lIns="0" tIns="0" rIns="0" bIns="0" rtlCol="0" anchor="t"/>
          <a:lstStyle/>
          <a:p>
            <a:pPr indent="0" marL="0">
              <a:buNone/>
            </a:pPr>
            <a:r>
              <a:rPr lang="en-US" sz="1200" dirty="0">
                <a:solidFill>
                  <a:srgbClr val="5B6B7F"/>
                </a:solidFill>
              </a:rPr>
              <a:t>What it costs and earns. Owned by finance. This is what IBP adds.</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TEAM CHALLENGE  ·  20 MIN</a:t>
            </a:r>
            <a:endParaRPr lang="en-US" sz="1000" dirty="0"/>
          </a:p>
        </p:txBody>
      </p:sp>
      <p:sp>
        <p:nvSpPr>
          <p:cNvPr id="3" name="Text 1"/>
          <p:cNvSpPr txBox="1"/>
          <p:nvPr/>
        </p:nvSpPr>
        <p:spPr>
          <a:xfrm>
            <a:off x="548640" y="1005840"/>
            <a:ext cx="7680960" cy="1097280"/>
          </a:xfrm>
          <a:prstGeom prst="rect">
            <a:avLst/>
          </a:prstGeom>
          <a:noFill/>
          <a:ln/>
        </p:spPr>
        <p:txBody>
          <a:bodyPr wrap="square" lIns="0" tIns="0" rIns="0" bIns="0" rtlCol="0" anchor="t"/>
          <a:lstStyle/>
          <a:p>
            <a:pPr indent="0" marL="0">
              <a:buNone/>
            </a:pPr>
            <a:r>
              <a:rPr lang="en-US" sz="2800" b="1" dirty="0">
                <a:solidFill>
                  <a:srgbClr val="FFFFFF"/>
                </a:solidFill>
                <a:latin typeface="Sora" pitchFamily="34" charset="0"/>
                <a:ea typeface="Sora" pitchFamily="34" charset="-122"/>
                <a:cs typeface="Sora" pitchFamily="34" charset="-120"/>
              </a:rPr>
              <a:t>Run a mini S&amp;OP for November.</a:t>
            </a:r>
            <a:endParaRPr lang="en-US" sz="2800" dirty="0"/>
          </a:p>
        </p:txBody>
      </p:sp>
      <p:sp>
        <p:nvSpPr>
          <p:cNvPr id="4" name="Shape 2"/>
          <p:cNvSpPr/>
          <p:nvPr/>
        </p:nvSpPr>
        <p:spPr>
          <a:xfrm>
            <a:off x="548640" y="2377440"/>
            <a:ext cx="365760" cy="365760"/>
          </a:xfrm>
          <a:prstGeom prst="ellipse">
            <a:avLst/>
          </a:prstGeom>
          <a:solidFill>
            <a:srgbClr val="14A3A0"/>
          </a:solidFill>
          <a:ln/>
        </p:spPr>
      </p:sp>
      <p:sp>
        <p:nvSpPr>
          <p:cNvPr id="5" name="Text 3"/>
          <p:cNvSpPr txBox="1"/>
          <p:nvPr/>
        </p:nvSpPr>
        <p:spPr>
          <a:xfrm>
            <a:off x="548640" y="2377440"/>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6" name="Text 4"/>
          <p:cNvSpPr txBox="1"/>
          <p:nvPr/>
        </p:nvSpPr>
        <p:spPr>
          <a:xfrm>
            <a:off x="1097280" y="2377440"/>
            <a:ext cx="4572000" cy="365760"/>
          </a:xfrm>
          <a:prstGeom prst="rect">
            <a:avLst/>
          </a:prstGeom>
          <a:noFill/>
          <a:ln/>
        </p:spPr>
        <p:txBody>
          <a:bodyPr wrap="square" lIns="0" tIns="0" rIns="0" bIns="0" rtlCol="0" anchor="ctr"/>
          <a:lstStyle/>
          <a:p>
            <a:pPr indent="0" marL="0">
              <a:buNone/>
            </a:pPr>
            <a:r>
              <a:rPr lang="en-US" sz="1200" dirty="0">
                <a:solidFill>
                  <a:srgbClr val="E3ECF5"/>
                </a:solidFill>
              </a:rPr>
              <a:t>Sales wants 12,000. Finance says 8,000. Operations can ship 9,500</a:t>
            </a:r>
            <a:endParaRPr lang="en-US" sz="1200" dirty="0"/>
          </a:p>
        </p:txBody>
      </p:sp>
      <p:sp>
        <p:nvSpPr>
          <p:cNvPr id="7" name="Shape 5"/>
          <p:cNvSpPr/>
          <p:nvPr/>
        </p:nvSpPr>
        <p:spPr>
          <a:xfrm>
            <a:off x="548640" y="2944368"/>
            <a:ext cx="365760" cy="365760"/>
          </a:xfrm>
          <a:prstGeom prst="ellipse">
            <a:avLst/>
          </a:prstGeom>
          <a:solidFill>
            <a:srgbClr val="14A3A0"/>
          </a:solidFill>
          <a:ln/>
        </p:spPr>
      </p:sp>
      <p:sp>
        <p:nvSpPr>
          <p:cNvPr id="8" name="Text 6"/>
          <p:cNvSpPr txBox="1"/>
          <p:nvPr/>
        </p:nvSpPr>
        <p:spPr>
          <a:xfrm>
            <a:off x="548640" y="29443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9" name="Text 7"/>
          <p:cNvSpPr txBox="1"/>
          <p:nvPr/>
        </p:nvSpPr>
        <p:spPr>
          <a:xfrm>
            <a:off x="1097280" y="2944368"/>
            <a:ext cx="4572000" cy="365760"/>
          </a:xfrm>
          <a:prstGeom prst="rect">
            <a:avLst/>
          </a:prstGeom>
          <a:noFill/>
          <a:ln/>
        </p:spPr>
        <p:txBody>
          <a:bodyPr wrap="square" lIns="0" tIns="0" rIns="0" bIns="0" rtlCol="0" anchor="ctr"/>
          <a:lstStyle/>
          <a:p>
            <a:pPr indent="0" marL="0">
              <a:buNone/>
            </a:pPr>
            <a:r>
              <a:rPr lang="en-US" sz="1200" dirty="0">
                <a:solidFill>
                  <a:srgbClr val="E3ECF5"/>
                </a:solidFill>
              </a:rPr>
              <a:t>Agree one number and the reasons, in 10 minutes</a:t>
            </a:r>
            <a:endParaRPr lang="en-US" sz="1200" dirty="0"/>
          </a:p>
        </p:txBody>
      </p:sp>
      <p:sp>
        <p:nvSpPr>
          <p:cNvPr id="10" name="Shape 8"/>
          <p:cNvSpPr/>
          <p:nvPr/>
        </p:nvSpPr>
        <p:spPr>
          <a:xfrm>
            <a:off x="548640" y="3511296"/>
            <a:ext cx="365760" cy="365760"/>
          </a:xfrm>
          <a:prstGeom prst="ellipse">
            <a:avLst/>
          </a:prstGeom>
          <a:solidFill>
            <a:srgbClr val="14A3A0"/>
          </a:solidFill>
          <a:ln/>
        </p:spPr>
      </p:sp>
      <p:sp>
        <p:nvSpPr>
          <p:cNvPr id="11" name="Text 9"/>
          <p:cNvSpPr txBox="1"/>
          <p:nvPr/>
        </p:nvSpPr>
        <p:spPr>
          <a:xfrm>
            <a:off x="548640" y="3511296"/>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2" name="Text 10"/>
          <p:cNvSpPr txBox="1"/>
          <p:nvPr/>
        </p:nvSpPr>
        <p:spPr>
          <a:xfrm>
            <a:off x="1097280" y="3511296"/>
            <a:ext cx="4572000" cy="365760"/>
          </a:xfrm>
          <a:prstGeom prst="rect">
            <a:avLst/>
          </a:prstGeom>
          <a:noFill/>
          <a:ln/>
        </p:spPr>
        <p:txBody>
          <a:bodyPr wrap="square" lIns="0" tIns="0" rIns="0" bIns="0" rtlCol="0" anchor="ctr"/>
          <a:lstStyle/>
          <a:p>
            <a:pPr indent="0" marL="0">
              <a:buNone/>
            </a:pPr>
            <a:r>
              <a:rPr lang="en-US" sz="1200" dirty="0">
                <a:solidFill>
                  <a:srgbClr val="E3ECF5"/>
                </a:solidFill>
              </a:rPr>
              <a:t>Name the biggest risk and how you will watch it</a:t>
            </a:r>
            <a:endParaRPr lang="en-US" sz="1200" dirty="0"/>
          </a:p>
        </p:txBody>
      </p:sp>
      <p:sp>
        <p:nvSpPr>
          <p:cNvPr id="13" name="Shape 11"/>
          <p:cNvSpPr/>
          <p:nvPr/>
        </p:nvSpPr>
        <p:spPr>
          <a:xfrm>
            <a:off x="5852160" y="2331720"/>
            <a:ext cx="2743200" cy="2011680"/>
          </a:xfrm>
          <a:prstGeom prst="roundRect">
            <a:avLst>
              <a:gd name="adj" fmla="val 5455"/>
            </a:avLst>
          </a:prstGeom>
          <a:solidFill>
            <a:srgbClr val="E9DFC9"/>
          </a:solidFill>
          <a:ln w="15875">
            <a:solidFill>
              <a:srgbClr val="F2A33A"/>
            </a:solidFill>
            <a:prstDash val="dash"/>
          </a:ln>
        </p:spPr>
      </p:sp>
      <p:sp>
        <p:nvSpPr>
          <p:cNvPr id="14" name="Text 12"/>
          <p:cNvSpPr txBox="1"/>
          <p:nvPr/>
        </p:nvSpPr>
        <p:spPr>
          <a:xfrm>
            <a:off x="5852160" y="3017520"/>
            <a:ext cx="274320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15" name="Text 13"/>
          <p:cNvSpPr txBox="1"/>
          <p:nvPr/>
        </p:nvSpPr>
        <p:spPr>
          <a:xfrm>
            <a:off x="6035040" y="3337560"/>
            <a:ext cx="2377440" cy="548640"/>
          </a:xfrm>
          <a:prstGeom prst="rect">
            <a:avLst/>
          </a:prstGeom>
          <a:noFill/>
          <a:ln/>
        </p:spPr>
        <p:txBody>
          <a:bodyPr wrap="square" lIns="0" tIns="0" rIns="0" bIns="0" rtlCol="0" anchor="t"/>
          <a:lstStyle/>
          <a:p>
            <a:pPr algn="ctr" indent="0" marL="0">
              <a:buNone/>
            </a:pPr>
            <a:r>
              <a:rPr lang="en-US" sz="1000" dirty="0">
                <a:solidFill>
                  <a:srgbClr val="5B6B7F"/>
                </a:solidFill>
              </a:rPr>
              <a:t>Business meeting with three people debating over printed charts, meeting room</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411480"/>
            <a:ext cx="7498080" cy="731520"/>
          </a:xfrm>
          <a:prstGeom prst="rect">
            <a:avLst/>
          </a:prstGeom>
          <a:noFill/>
          <a:ln/>
        </p:spPr>
        <p:txBody>
          <a:bodyPr wrap="square" lIns="0" tIns="0" rIns="0" bIns="0" rtlCol="0" anchor="t"/>
          <a:lstStyle/>
          <a:p>
            <a:pPr indent="0" marL="0">
              <a:buNone/>
            </a:pPr>
            <a:r>
              <a:rPr lang="en-US" sz="2600" b="1" dirty="0">
                <a:solidFill>
                  <a:srgbClr val="0B1F3A"/>
                </a:solidFill>
                <a:latin typeface="Sora" pitchFamily="34" charset="0"/>
                <a:ea typeface="Sora" pitchFamily="34" charset="-122"/>
                <a:cs typeface="Sora" pitchFamily="34" charset="-120"/>
              </a:rPr>
              <a:t>Take this with you</a:t>
            </a:r>
            <a:endParaRPr lang="en-US" sz="2600" dirty="0"/>
          </a:p>
        </p:txBody>
      </p:sp>
      <p:sp>
        <p:nvSpPr>
          <p:cNvPr id="3" name="Text 1"/>
          <p:cNvSpPr txBox="1"/>
          <p:nvPr/>
        </p:nvSpPr>
        <p:spPr>
          <a:xfrm>
            <a:off x="6400800" y="457200"/>
            <a:ext cx="2194560" cy="274320"/>
          </a:xfrm>
          <a:prstGeom prst="rect">
            <a:avLst/>
          </a:prstGeom>
          <a:noFill/>
          <a:ln/>
        </p:spPr>
        <p:txBody>
          <a:bodyPr wrap="square" lIns="0" tIns="0" rIns="0" bIns="0" rtlCol="0" anchor="t"/>
          <a:lstStyle/>
          <a:p>
            <a:pPr algn="r" indent="0" marL="0">
              <a:buNone/>
            </a:pPr>
            <a:r>
              <a:rPr lang="en-US" sz="900" b="1" spc="200" kern="0" dirty="0">
                <a:solidFill>
                  <a:srgbClr val="14A3A0"/>
                </a:solidFill>
              </a:rPr>
              <a:t>5 MIN</a:t>
            </a:r>
            <a:endParaRPr lang="en-US" sz="900" dirty="0"/>
          </a:p>
        </p:txBody>
      </p:sp>
      <p:sp>
        <p:nvSpPr>
          <p:cNvPr id="4" name="Shape 2"/>
          <p:cNvSpPr/>
          <p:nvPr/>
        </p:nvSpPr>
        <p:spPr>
          <a:xfrm>
            <a:off x="548640" y="1280160"/>
            <a:ext cx="7955280" cy="685800"/>
          </a:xfrm>
          <a:prstGeom prst="roundRect">
            <a:avLst>
              <a:gd name="adj" fmla="val 16000"/>
            </a:avLst>
          </a:prstGeom>
          <a:solidFill>
            <a:srgbClr val="FFFFFF"/>
          </a:solidFill>
          <a:ln w="9525">
            <a:solidFill>
              <a:srgbClr val="E6DCC6"/>
            </a:solidFill>
            <a:prstDash val="solid"/>
          </a:ln>
        </p:spPr>
      </p:sp>
      <p:sp>
        <p:nvSpPr>
          <p:cNvPr id="5" name="Text 3"/>
          <p:cNvSpPr txBox="1"/>
          <p:nvPr/>
        </p:nvSpPr>
        <p:spPr>
          <a:xfrm>
            <a:off x="777240" y="128016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1</a:t>
            </a:r>
            <a:endParaRPr lang="en-US" sz="1800" dirty="0"/>
          </a:p>
        </p:txBody>
      </p:sp>
      <p:sp>
        <p:nvSpPr>
          <p:cNvPr id="6" name="Text 4"/>
          <p:cNvSpPr txBox="1"/>
          <p:nvPr/>
        </p:nvSpPr>
        <p:spPr>
          <a:xfrm>
            <a:off x="1371600" y="128016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Forecast with a range</a:t>
            </a:r>
            <a:endParaRPr lang="en-US" sz="1300" dirty="0"/>
          </a:p>
        </p:txBody>
      </p:sp>
      <p:sp>
        <p:nvSpPr>
          <p:cNvPr id="7" name="Text 5"/>
          <p:cNvSpPr txBox="1"/>
          <p:nvPr/>
        </p:nvSpPr>
        <p:spPr>
          <a:xfrm>
            <a:off x="3566160" y="1280160"/>
            <a:ext cx="4754880" cy="685800"/>
          </a:xfrm>
          <a:prstGeom prst="rect">
            <a:avLst/>
          </a:prstGeom>
          <a:noFill/>
          <a:ln/>
        </p:spPr>
        <p:txBody>
          <a:bodyPr wrap="square" lIns="0" tIns="0" rIns="0" bIns="0" rtlCol="0" anchor="ctr"/>
          <a:lstStyle/>
          <a:p>
            <a:pPr indent="0" marL="0">
              <a:buNone/>
            </a:pPr>
            <a:r>
              <a:rPr lang="en-US" sz="1100" dirty="0">
                <a:solidFill>
                  <a:srgbClr val="5B6B7F"/>
                </a:solidFill>
              </a:rPr>
              <a:t>A number alone is a guess dressed up</a:t>
            </a:r>
            <a:endParaRPr lang="en-US" sz="1100" dirty="0"/>
          </a:p>
        </p:txBody>
      </p:sp>
      <p:sp>
        <p:nvSpPr>
          <p:cNvPr id="8" name="Shape 6"/>
          <p:cNvSpPr/>
          <p:nvPr/>
        </p:nvSpPr>
        <p:spPr>
          <a:xfrm>
            <a:off x="548640" y="2057400"/>
            <a:ext cx="7955280" cy="685800"/>
          </a:xfrm>
          <a:prstGeom prst="roundRect">
            <a:avLst>
              <a:gd name="adj" fmla="val 16000"/>
            </a:avLst>
          </a:prstGeom>
          <a:solidFill>
            <a:srgbClr val="FFFFFF"/>
          </a:solidFill>
          <a:ln w="9525">
            <a:solidFill>
              <a:srgbClr val="E6DCC6"/>
            </a:solidFill>
            <a:prstDash val="solid"/>
          </a:ln>
        </p:spPr>
      </p:sp>
      <p:sp>
        <p:nvSpPr>
          <p:cNvPr id="9" name="Text 7"/>
          <p:cNvSpPr txBox="1"/>
          <p:nvPr/>
        </p:nvSpPr>
        <p:spPr>
          <a:xfrm>
            <a:off x="777240" y="205740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2</a:t>
            </a:r>
            <a:endParaRPr lang="en-US" sz="1800" dirty="0"/>
          </a:p>
        </p:txBody>
      </p:sp>
      <p:sp>
        <p:nvSpPr>
          <p:cNvPr id="10" name="Text 8"/>
          <p:cNvSpPr txBox="1"/>
          <p:nvPr/>
        </p:nvSpPr>
        <p:spPr>
          <a:xfrm>
            <a:off x="1371600" y="205740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Measure two ways</a:t>
            </a:r>
            <a:endParaRPr lang="en-US" sz="1300" dirty="0"/>
          </a:p>
        </p:txBody>
      </p:sp>
      <p:sp>
        <p:nvSpPr>
          <p:cNvPr id="11" name="Text 9"/>
          <p:cNvSpPr txBox="1"/>
          <p:nvPr/>
        </p:nvSpPr>
        <p:spPr>
          <a:xfrm>
            <a:off x="3566160" y="2057400"/>
            <a:ext cx="4754880" cy="685800"/>
          </a:xfrm>
          <a:prstGeom prst="rect">
            <a:avLst/>
          </a:prstGeom>
          <a:noFill/>
          <a:ln/>
        </p:spPr>
        <p:txBody>
          <a:bodyPr wrap="square" lIns="0" tIns="0" rIns="0" bIns="0" rtlCol="0" anchor="ctr"/>
          <a:lstStyle/>
          <a:p>
            <a:pPr indent="0" marL="0">
              <a:buNone/>
            </a:pPr>
            <a:r>
              <a:rPr lang="en-US" sz="1100" dirty="0">
                <a:solidFill>
                  <a:srgbClr val="5B6B7F"/>
                </a:solidFill>
              </a:rPr>
              <a:t>Error size and error direction</a:t>
            </a:r>
            <a:endParaRPr lang="en-US" sz="1100" dirty="0"/>
          </a:p>
        </p:txBody>
      </p:sp>
      <p:sp>
        <p:nvSpPr>
          <p:cNvPr id="12" name="Shape 10"/>
          <p:cNvSpPr/>
          <p:nvPr/>
        </p:nvSpPr>
        <p:spPr>
          <a:xfrm>
            <a:off x="548640" y="2834640"/>
            <a:ext cx="7955280" cy="685800"/>
          </a:xfrm>
          <a:prstGeom prst="roundRect">
            <a:avLst>
              <a:gd name="adj" fmla="val 16000"/>
            </a:avLst>
          </a:prstGeom>
          <a:solidFill>
            <a:srgbClr val="FFFFFF"/>
          </a:solidFill>
          <a:ln w="9525">
            <a:solidFill>
              <a:srgbClr val="E6DCC6"/>
            </a:solidFill>
            <a:prstDash val="solid"/>
          </a:ln>
        </p:spPr>
      </p:sp>
      <p:sp>
        <p:nvSpPr>
          <p:cNvPr id="13" name="Text 11"/>
          <p:cNvSpPr txBox="1"/>
          <p:nvPr/>
        </p:nvSpPr>
        <p:spPr>
          <a:xfrm>
            <a:off x="777240" y="283464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3</a:t>
            </a:r>
            <a:endParaRPr lang="en-US" sz="1800" dirty="0"/>
          </a:p>
        </p:txBody>
      </p:sp>
      <p:sp>
        <p:nvSpPr>
          <p:cNvPr id="14" name="Text 12"/>
          <p:cNvSpPr txBox="1"/>
          <p:nvPr/>
        </p:nvSpPr>
        <p:spPr>
          <a:xfrm>
            <a:off x="1371600" y="283464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Hunt bias first</a:t>
            </a:r>
            <a:endParaRPr lang="en-US" sz="1300" dirty="0"/>
          </a:p>
        </p:txBody>
      </p:sp>
      <p:sp>
        <p:nvSpPr>
          <p:cNvPr id="15" name="Text 13"/>
          <p:cNvSpPr txBox="1"/>
          <p:nvPr/>
        </p:nvSpPr>
        <p:spPr>
          <a:xfrm>
            <a:off x="3566160" y="2834640"/>
            <a:ext cx="4754880" cy="685800"/>
          </a:xfrm>
          <a:prstGeom prst="rect">
            <a:avLst/>
          </a:prstGeom>
          <a:noFill/>
          <a:ln/>
        </p:spPr>
        <p:txBody>
          <a:bodyPr wrap="square" lIns="0" tIns="0" rIns="0" bIns="0" rtlCol="0" anchor="ctr"/>
          <a:lstStyle/>
          <a:p>
            <a:pPr indent="0" marL="0">
              <a:buNone/>
            </a:pPr>
            <a:r>
              <a:rPr lang="en-US" sz="1100" dirty="0">
                <a:solidFill>
                  <a:srgbClr val="5B6B7F"/>
                </a:solidFill>
              </a:rPr>
              <a:t>Noise is buffered, bias is fixed</a:t>
            </a:r>
            <a:endParaRPr lang="en-US" sz="1100" dirty="0"/>
          </a:p>
        </p:txBody>
      </p:sp>
      <p:sp>
        <p:nvSpPr>
          <p:cNvPr id="16" name="Shape 14"/>
          <p:cNvSpPr/>
          <p:nvPr/>
        </p:nvSpPr>
        <p:spPr>
          <a:xfrm>
            <a:off x="548640" y="3611880"/>
            <a:ext cx="7955280" cy="685800"/>
          </a:xfrm>
          <a:prstGeom prst="roundRect">
            <a:avLst>
              <a:gd name="adj" fmla="val 16000"/>
            </a:avLst>
          </a:prstGeom>
          <a:solidFill>
            <a:srgbClr val="FFFFFF"/>
          </a:solidFill>
          <a:ln w="9525">
            <a:solidFill>
              <a:srgbClr val="E6DCC6"/>
            </a:solidFill>
            <a:prstDash val="solid"/>
          </a:ln>
        </p:spPr>
      </p:sp>
      <p:sp>
        <p:nvSpPr>
          <p:cNvPr id="17" name="Text 15"/>
          <p:cNvSpPr txBox="1"/>
          <p:nvPr/>
        </p:nvSpPr>
        <p:spPr>
          <a:xfrm>
            <a:off x="777240" y="3611880"/>
            <a:ext cx="457200" cy="685800"/>
          </a:xfrm>
          <a:prstGeom prst="rect">
            <a:avLst/>
          </a:prstGeom>
          <a:noFill/>
          <a:ln/>
        </p:spPr>
        <p:txBody>
          <a:bodyPr wrap="square" lIns="0" tIns="0" rIns="0" bIns="0" rtlCol="0" anchor="ctr"/>
          <a:lstStyle/>
          <a:p>
            <a:pPr indent="0" marL="0">
              <a:buNone/>
            </a:pPr>
            <a:r>
              <a:rPr lang="en-US" sz="1800" b="1" dirty="0">
                <a:solidFill>
                  <a:srgbClr val="F2A33A"/>
                </a:solidFill>
                <a:latin typeface="Sora" pitchFamily="34" charset="0"/>
                <a:ea typeface="Sora" pitchFamily="34" charset="-122"/>
                <a:cs typeface="Sora" pitchFamily="34" charset="-120"/>
              </a:rPr>
              <a:t>4</a:t>
            </a:r>
            <a:endParaRPr lang="en-US" sz="1800" dirty="0"/>
          </a:p>
        </p:txBody>
      </p:sp>
      <p:sp>
        <p:nvSpPr>
          <p:cNvPr id="18" name="Text 16"/>
          <p:cNvSpPr txBox="1"/>
          <p:nvPr/>
        </p:nvSpPr>
        <p:spPr>
          <a:xfrm>
            <a:off x="1371600" y="3611880"/>
            <a:ext cx="2194560" cy="685800"/>
          </a:xfrm>
          <a:prstGeom prst="rect">
            <a:avLst/>
          </a:prstGeom>
          <a:noFill/>
          <a:ln/>
        </p:spPr>
        <p:txBody>
          <a:bodyPr wrap="square" lIns="0" tIns="0" rIns="0" bIns="0" rtlCol="0" anchor="ctr"/>
          <a:lstStyle/>
          <a:p>
            <a:pPr indent="0" marL="0">
              <a:buNone/>
            </a:pPr>
            <a:r>
              <a:rPr lang="en-US" sz="1300" b="1" dirty="0">
                <a:solidFill>
                  <a:srgbClr val="0B1F3A"/>
                </a:solidFill>
              </a:rPr>
              <a:t>Agree one number</a:t>
            </a:r>
            <a:endParaRPr lang="en-US" sz="1300" dirty="0"/>
          </a:p>
        </p:txBody>
      </p:sp>
      <p:sp>
        <p:nvSpPr>
          <p:cNvPr id="19" name="Text 17"/>
          <p:cNvSpPr txBox="1"/>
          <p:nvPr/>
        </p:nvSpPr>
        <p:spPr>
          <a:xfrm>
            <a:off x="3566160" y="3611880"/>
            <a:ext cx="4754880" cy="685800"/>
          </a:xfrm>
          <a:prstGeom prst="rect">
            <a:avLst/>
          </a:prstGeom>
          <a:noFill/>
          <a:ln/>
        </p:spPr>
        <p:txBody>
          <a:bodyPr wrap="square" lIns="0" tIns="0" rIns="0" bIns="0" rtlCol="0" anchor="ctr"/>
          <a:lstStyle/>
          <a:p>
            <a:pPr indent="0" marL="0">
              <a:buNone/>
            </a:pPr>
            <a:r>
              <a:rPr lang="en-US" sz="1100" dirty="0">
                <a:solidFill>
                  <a:srgbClr val="5B6B7F"/>
                </a:solidFill>
              </a:rPr>
              <a:t>S&amp;OP turns debate into a decision</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548640"/>
            <a:ext cx="5486400" cy="274320"/>
          </a:xfrm>
          <a:prstGeom prst="rect">
            <a:avLst/>
          </a:prstGeom>
          <a:noFill/>
          <a:ln/>
        </p:spPr>
        <p:txBody>
          <a:bodyPr wrap="square" lIns="0" tIns="0" rIns="0" bIns="0" rtlCol="0" anchor="t"/>
          <a:lstStyle/>
          <a:p>
            <a:pPr indent="0" marL="0">
              <a:buNone/>
            </a:pPr>
            <a:r>
              <a:rPr lang="en-US" sz="1000" b="1" spc="300" kern="0" dirty="0">
                <a:solidFill>
                  <a:srgbClr val="F2A33A"/>
                </a:solidFill>
              </a:rPr>
              <a:t>NEXT: MODULE 3  ·  STOCK</a:t>
            </a:r>
            <a:endParaRPr lang="en-US" sz="1000" dirty="0"/>
          </a:p>
        </p:txBody>
      </p:sp>
      <p:sp>
        <p:nvSpPr>
          <p:cNvPr id="3" name="Text 1"/>
          <p:cNvSpPr txBox="1"/>
          <p:nvPr/>
        </p:nvSpPr>
        <p:spPr>
          <a:xfrm>
            <a:off x="548640" y="1188720"/>
            <a:ext cx="7680960" cy="1554480"/>
          </a:xfrm>
          <a:prstGeom prst="rect">
            <a:avLst/>
          </a:prstGeom>
          <a:noFill/>
          <a:ln/>
        </p:spPr>
        <p:txBody>
          <a:bodyPr wrap="square" lIns="0" tIns="0" rIns="0" bIns="0" rtlCol="0" anchor="t"/>
          <a:lstStyle/>
          <a:p>
            <a:pPr indent="0" marL="0">
              <a:buNone/>
            </a:pPr>
            <a:r>
              <a:rPr lang="en-US" sz="3400" b="1" dirty="0">
                <a:solidFill>
                  <a:srgbClr val="FFFFFF"/>
                </a:solidFill>
                <a:latin typeface="Sora" pitchFamily="34" charset="0"/>
                <a:ea typeface="Sora" pitchFamily="34" charset="-122"/>
                <a:cs typeface="Sora" pitchFamily="34" charset="-120"/>
              </a:rPr>
              <a:t>Forecast in hand: how much should you actually hold?</a:t>
            </a:r>
            <a:endParaRPr lang="en-US" sz="3400" dirty="0"/>
          </a:p>
        </p:txBody>
      </p:sp>
      <p:sp>
        <p:nvSpPr>
          <p:cNvPr id="4" name="Text 2"/>
          <p:cNvSpPr txBox="1"/>
          <p:nvPr/>
        </p:nvSpPr>
        <p:spPr>
          <a:xfrm>
            <a:off x="548640" y="3108960"/>
            <a:ext cx="4846320" cy="914400"/>
          </a:xfrm>
          <a:prstGeom prst="rect">
            <a:avLst/>
          </a:prstGeom>
          <a:noFill/>
          <a:ln/>
        </p:spPr>
        <p:txBody>
          <a:bodyPr wrap="square" lIns="0" tIns="0" rIns="0" bIns="0" rtlCol="0" anchor="t"/>
          <a:lstStyle/>
          <a:p>
            <a:pPr indent="0" marL="0">
              <a:buNone/>
            </a:pPr>
            <a:r>
              <a:rPr lang="en-US" sz="1600" dirty="0">
                <a:solidFill>
                  <a:srgbClr val="C9D6E3"/>
                </a:solidFill>
              </a:rPr>
              <a:t>Safety stock, reorder points, EOQ, and the real cost of a shelf.</a:t>
            </a:r>
            <a:endParaRPr lang="en-US" sz="1600" dirty="0"/>
          </a:p>
        </p:txBody>
      </p:sp>
      <p:sp>
        <p:nvSpPr>
          <p:cNvPr id="5" name="Shape 3"/>
          <p:cNvSpPr/>
          <p:nvPr/>
        </p:nvSpPr>
        <p:spPr>
          <a:xfrm>
            <a:off x="5669280" y="2834640"/>
            <a:ext cx="2926080" cy="1645920"/>
          </a:xfrm>
          <a:prstGeom prst="roundRect">
            <a:avLst>
              <a:gd name="adj" fmla="val 6667"/>
            </a:avLst>
          </a:prstGeom>
          <a:solidFill>
            <a:srgbClr val="E9DFC9"/>
          </a:solidFill>
          <a:ln w="15875">
            <a:solidFill>
              <a:srgbClr val="F2A33A"/>
            </a:solidFill>
            <a:prstDash val="dash"/>
          </a:ln>
        </p:spPr>
      </p:sp>
      <p:sp>
        <p:nvSpPr>
          <p:cNvPr id="6" name="Text 4"/>
          <p:cNvSpPr txBox="1"/>
          <p:nvPr/>
        </p:nvSpPr>
        <p:spPr>
          <a:xfrm>
            <a:off x="5669280" y="3337560"/>
            <a:ext cx="2926080" cy="274320"/>
          </a:xfrm>
          <a:prstGeom prst="rect">
            <a:avLst/>
          </a:prstGeom>
          <a:noFill/>
          <a:ln/>
        </p:spPr>
        <p:txBody>
          <a:bodyPr wrap="square" lIns="0" tIns="0" rIns="0" bIns="0" rtlCol="0" anchor="t"/>
          <a:lstStyle/>
          <a:p>
            <a:pPr algn="ctr" indent="0" marL="0">
              <a:buNone/>
            </a:pPr>
            <a:r>
              <a:rPr lang="en-US" sz="1100" b="1" spc="400" kern="0" dirty="0">
                <a:solidFill>
                  <a:srgbClr val="F2A33A"/>
                </a:solidFill>
              </a:rPr>
              <a:t>PHOTO</a:t>
            </a:r>
            <a:endParaRPr lang="en-US" sz="1100" dirty="0"/>
          </a:p>
        </p:txBody>
      </p:sp>
      <p:sp>
        <p:nvSpPr>
          <p:cNvPr id="7" name="Text 5"/>
          <p:cNvSpPr txBox="1"/>
          <p:nvPr/>
        </p:nvSpPr>
        <p:spPr>
          <a:xfrm>
            <a:off x="5852160" y="3657600"/>
            <a:ext cx="2560320" cy="548640"/>
          </a:xfrm>
          <a:prstGeom prst="rect">
            <a:avLst/>
          </a:prstGeom>
          <a:noFill/>
          <a:ln/>
        </p:spPr>
        <p:txBody>
          <a:bodyPr wrap="square" lIns="0" tIns="0" rIns="0" bIns="0" rtlCol="0" anchor="t"/>
          <a:lstStyle/>
          <a:p>
            <a:pPr algn="ctr" indent="0" marL="0">
              <a:buNone/>
            </a:pPr>
            <a:r>
              <a:rPr lang="en-US" sz="1000" dirty="0">
                <a:solidFill>
                  <a:srgbClr val="5B6B7F"/>
                </a:solidFill>
              </a:rPr>
              <a:t>Warehouse aisle with tall racking and a forklift, wide shot, bright and tidy</a:t>
            </a:r>
            <a:endParaRPr lang="en-US" sz="1000" dirty="0"/>
          </a:p>
        </p:txBody>
      </p:sp>
    </p:spTree>
  </p:cSld>
  <p:clrMapOvr>
    <a:masterClrMapping/>
  </p:clrMapOvr>
</p:sld>
</file>

<file path=ppt/theme/theme1.xml><?xml version="1.0" encoding="utf-8"?>
<a:theme xmlns:a="http://schemas.openxmlformats.org/drawingml/2006/main" name="Learn SCM">
  <a:themeElements>
    <a:clrScheme name="Learn SCM">
      <a:dk1>
        <a:srgbClr val="0B1F3A"/>
      </a:dk1>
      <a:lt1>
        <a:srgbClr val="FFFFFF"/>
      </a:lt1>
      <a:dk2>
        <a:srgbClr val="14304F"/>
      </a:dk2>
      <a:lt2>
        <a:srgbClr val="F7F1E6"/>
      </a:lt2>
      <a:accent1>
        <a:srgbClr val="14A3A0"/>
      </a:accent1>
      <a:accent2>
        <a:srgbClr val="F2A33A"/>
      </a:accent2>
      <a:accent3>
        <a:srgbClr val="3B6EA5"/>
      </a:accent3>
      <a:accent4>
        <a:srgbClr val="E4572E"/>
      </a:accent4>
      <a:accent5>
        <a:srgbClr val="7A8CA3"/>
      </a:accent5>
      <a:accent6>
        <a:srgbClr val="DCCFB5"/>
      </a:accent6>
      <a:hlink>
        <a:srgbClr val="14A3A0"/>
      </a:hlink>
      <a:folHlink>
        <a:srgbClr val="7A8CA3"/>
      </a:folHlink>
    </a:clrScheme>
    <a:fontScheme name="Learn SCM">
      <a:majorFont>
        <a:latin typeface="Sor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 SCM - Module 1: The Map</dc:title>
  <dc:subject>PptxGenJS Presentation</dc:subject>
  <dc:creator>PptxGenJS</dc:creator>
  <cp:lastModifiedBy>PptxGenJS</cp:lastModifiedBy>
  <cp:revision>1</cp:revision>
  <dcterms:created xsi:type="dcterms:W3CDTF">2026-10-02T06:30:25Z</dcterms:created>
  <dcterms:modified xsi:type="dcterms:W3CDTF">2026-10-02T06:30:25Z</dcterms:modified>
</cp:coreProperties>
</file>