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notesMasterIdLst>
    <p:notesMasterId r:id="rId2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2 min. Open the room 5 minutes early and play nothing; let people settle. Welcome everyone by name as they join.
SAY: "Welcome to Learn SCM. This is free because I believe good supply chain knowledge should not sit behind a paywall. Over eight modules we follow one company, Dune &amp; Co., and one product, from a factory in China to a customer in Abu Dhabi."
SET EXPECTATIONS: 90 minutes, roughly half talking and half doing. Cameras on if comfortable. Chat is open all session. If someone is in freight and another in procurement, good: you will learn from each other.
TECH CHECK: ask everyone to type their name and job title in the chat. This also tells you the mix of the room, which you will use later.
PHOTO BOX: Wide aerial of a busy container port at golden hour, cranes and stacked containers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3 min.
PURPOSE: remove the fear of speaking up. People join online sessions expecting to be lectured; this slide tells them they will be asked to think.
SAY: "I will often ask you to commit to an answer before I reveal mine. Being wrong in this room is cheap; being wrong in a warehouse is not."
PARKING LOT: keep a visible list (a shared doc or whiteboard). Naming it signals that you respect questions but will protect the time. Return to it in the last 5 minutes.
FACILITATOR TIP: ask a co-host, if you have one, to watch the chat and flag good questions so you can keep presenting.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5 min.
SAY: "Pick something real: trainers, a phone case, groceries. Where was it made, and how many different companies handled it before it reached you? Give me a number in the chat."
WAIT 60 seconds in silence. Do not fill the gap. Then read out 4 or 5 answers, noting the range.
DEBRIEF: most guesses sit between 2 and 6. Real answers are usually far higher once raw materials, components, packaging, freight, customs, warehousing and last-mile are counted. Do not quote a precise statistic; the point is the surprise.
BRIDGE: "Every one of those handoffs is a place where something can go late, wrong or expensive. That is what this course is about."
PHOTO BOX: Hands unboxing an online parcel at a kitchen table, product just visible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4 min.
SAY: "Here is one product. Notice that Dune &amp; Co. directly controls almost none of this. It buys, ships and sells, but depends on dozens of other parties."
WALK left to right, asking one person per stop: "What could go wrong here?" (Examples: a component shortage, a port strike, a customs hold, a missed courier slot.)
KEY POINT: the further right you go, the closer to the customer, and the more visible failures become.
SUGGESTED IMAGE (optional): a photo of a loaded container ship or Jebel Ali port on this slide makes the scale real. Search terms: "container port aerial", "container ship at sea".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5 min.
SAY: "When people say supply chain they picture lorries and ships. That is only the goods flow. There are two invisible flows that cause most of the real pain."
GOODS: the flow everybody sees. Ask: where do goods get stuck in your job?
MONEY: explain the cash gap with a simple example. Dune &amp; Co. pays the factory before the goods ship, but the customer pays weeks later. In between, the company is financing the stock. Introduce the idea that stock is money sitting on a shelf.
INFORMATION: the weakest flow in most organisations. Late forecasts, wrong stock counts and missing shipping notices create expensive surprises. Ask: when did bad information last cost you money?
LINK FORWARD: forecasting (Module 2) is an information problem; trade payments (Module 8) are a money problem.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3 min.
SAY: "Meet Dune &amp; Co., a fictional UAE retailer. It sells a countertop air fryer made by a contract manufacturer in Shenzhen. Stock lands at Jebel Ali, sits in a Dubai warehouse and is delivered to customers around the UAE."
WHY A FICTIONAL COMPANY: nobody's real business is exposed, and every learner can borrow the problems for their own context.
KEY POINT: each stop on the line is a decision with a cost, a time and a risk. Over the course we will make those decisions one by one.
ASK: "Which stop do you think is the most fragile?" Take two answers; do not resolve it. You will return to this in the final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8 min (about 2 min per item).
RUN IT: read each item, give 20 seconds, then reveal.
ANSWERS: 1 Information (the notice describes goods but is not the goods). 2 Goods. 3 Money. 4 All three: the unit moves back (goods), the refund moves out (money), and the fault reason becomes data for the supplier (information).
DEBRIEF ITEM 4: returns are the forgotten flow in most businesses. They are often handled by a different team with no feedback to buying or quality. Ask: who in your company hears about product faults?
IF THE ROOM IS QUIET: nominate someone by name, kindly, and ask for their gut reaction.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5 min.
SAY: "Why spend a whole session on a map? Because most problems in supply chains are not caused by one team doing a bad job. They happen in the gaps between teams."
CASH: give a simple example. If a container spends three weeks at sea and another week in customs and the warehouse, that is a month of paid-for stock earning nothing.
PROMISE: the customer does not care whether the delay was the supplier, the port or the courier. They blame the brand.
RISK: introduce the word single point of failure. Ask the room for one from their own work.
KEEP IT SHORT: this slide sets up the case for the rest of the course; avoid a long lecture.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
SAY: "SCOR stands for Supply Chain Operations Reference. It is a widely used model that groups supply chain work into Plan, Source, Make, Deliver and Return. Newer versions add Orchestrate. I use it as a lens, not as gospel."
WALK each chevron with one question. Then ask people to type which job they spend most time in.
READ THE CHAT: look for the pattern. Usually most people cluster in Source and Deliver, and almost nobody sits in Plan or Return. That is itself a finding.
CAUTION: no model is the real world. Real jobs overlap and blur. If someone argues their role does not fit, agree, and use that as the point.
LINK FORWARD: Modules 2 to 8 map roughly onto these five jobs.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5 min.
PURPOSE: make the abstract model concrete using the running case.
WALK EACH ROW briefly (about 45 seconds). Ask one question per row, for example: Plan: what happens if the forecast is 30 percent too high? Source: what is the risk of relying on one factory? Deliver: which of these steps does Dune &amp; Co. not control? Return: what does it cost to handle a returned unit?
KEY POINT: Dune &amp; Co. does not Make anything itself; it outsources manufacturing. This is normal and it creates dependency, which you will return to in Buy.
TRANSITION: "So that is the map. Now let us see what happens when it breaks."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4 min.
SAY: "We draw supply chains as straight lines because it is simple. In reality each stop connects to many others. Two tiers back, your supplier's supplier may be a single plant that also supplies your competitors."
EXAMPLE: one electronics component maker can quietly be the sole source for several brands. When it stops, they all stop.
ASK: "Do you know who your supplier's suppliers are?" Most do not. Visibility beyond the first tier is a major theme in risk management and we revisit it in Buy and Get Paid, Stay Standing.
IMAGE: drop a photo into the dashed frame (right click, Format Shape, Fill, Picture). A busy terminal or warehouse works well.
PHOTO BOX: Warehouse or terminal interior showing many connected flows: forklifts, pallet racking, trucks at dock doors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4 min.
SAY: "These are not rivals. They are three teams trying to solve one customer promise from different seats."
INVITE: ask someone from each area to say, in one sentence, what the other two teams do that makes their job harder. Keep it good-humoured.
KEY INSIGHT: most friction comes from different goals. Buyers chase unit price, logistics chases speed and cost of movement, warehouses chase accuracy and space. Nobody is wrong; the goals just collide.
SEED THE THEME: the rest of the course helps you speak each other's language.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8 min (2 min brief, 4 min chat or breakouts, 2 min debrief).
BRIEF: "A container of 2,000 air fryers for Dune &amp; Co. is delayed ten days at the origin port. Using the three flows, what happens?"
EXPECT: Goods: stock-out risk, customers waiting, possible air freight to recover. Money: storage or demurrage and detention charges, supplier payment timing, lost sales. Information: tell sales, tell customer service, update the forecast and the delivery promise.
PUSH THE ROOM: "Who finds out first? Who should?" Many organisations learn about delays from the customer.
COACHING POINT: the best answer is not heroics, it is early communication.
PHOTO BOX: Rows of containers waiting at a port terminal on an overcast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2 min.
SAY: "Everything on the next few slides comes down to this tension. Cheap, fast, resilient: you usually get to favour one or two."
EXAMPLES: air freight is fast and costly. A second supplier is resilient and adds cost and complexity. Lean stock is cheap until the day something is late.
TRANSITION: "Let us make it real with a decision Dune &amp; Co. has to take."
PHOTO BOX: Split image: a cargo plane being loaded beside a container ship at sea (speed vs cost)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10 min (2 min read, 2 min poll, 4 min defence, 2 min reveal).
SET UP: "Dune &amp; Co. forecasts steady demand and a thin margin. Pick A, B or C."
POLL: use the platform poll or ask for A, B or C in the chat. Commit before discussion.
DEFEND: pick one A voter and one C voter. Ask for 30 seconds each.
THERE IS NO RIGHT ANSWER. It depends on margin, demand certainty, and the cost of a stock-out. A is cheapest when everything works. C protects the customer promise but the price may not be competitive. B is the compromise most mature businesses land on.
FOLLOW-UP QUESTION: "What would change your vote?" Typical answers: higher margin, a recent disruption, a launch with uncertain demand.
KEEP DOTS IN MIND: the dot ratings are a teaching simplification, not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
SAY: "Professor Marshall Fisher popularised this idea in the 1990s: match your supply chain to your product. Functional, predictable products suit efficient chains; innovative, unpredictable ones suit responsive chains."
WALK both cards, then ask: "What happens if you run the wrong one?" An efficient chain on a fashion item leaves you with markdowns. A responsive chain on bottled water wastes money.
THE DUNE &amp; CO. QUESTION: at launch the fryer is uncertain and needs speed and flexibility. Once it matures it becomes predictable and the chain should become more efficient. The same product can need different chains at different times.
CAUTION: it is a spectrum, not two boxes.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5 min.
RUN IT: read each item, take answers, reveal.
SUGGESTED ANSWERS: 1 Efficient. 2 Responsive. 3 Responsive (short life, peaky demand). 4 Responsive at launch, often efficient later.
DISCUSSION: ask a learner to give an example from their own company that sits in the middle. Hybrid chains are common, for example a stable core range with a flexible fast-moving tail.
ENERGY CHECK: if the room is flagging, stand up, stretch, and take 60 seconds before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5 min.
SAY: "A supplier quoting two dollars cheaper per unit can be the more expensive choice. Total cost is more than price."
WALK the list. Use a simple example: a factory quotes 10 dollars. Freight and insurance add 1.50, duty and taxes add more, and weeks of waiting stock add holding cost. A nearer supplier at 11 dollars with shorter transit and lower risk may be cheaper in total. Use your own made-up numbers and say so.
NAME THE IDEA: total cost of ownership, which we use again in Buy.
LINK FORWARD: Module 7 shows exactly how duty and VAT are calculated under UK and UAE 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3 min.
SAY: "Here is where we are going. Eight stops, one journey. Each module takes one of the decisions we met today and goes deep."
PREVIEW in one line each: Predict: forecasting demand. Stock: how much to hold. Buy: choosing and managing suppliers. Store: warehouses and networks. Move: transport and freight. Cross the Border: Incoterms, customs, duty (UK baseline, UAE equivalents). Get Paid, Stay Standing: payments, then a crisis simulation.
ASK: "Which stop are you most looking forward to?" Take two or three answers; it tells you what to emphasise.
HOUSEKEEPING: tell them when the next module is and how they will receive materials.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25 min (3 min brief, 15 min work, 7 min playback).
SETUP: breakout rooms of 3 or 4, mixed by function where you can. Give each room a shared blank page or whiteboard.
BRIEF: "You are the supply chain team. Saudi demand is uncertain. Sketch the chain, list the risks, choose a strategy."
WHILE THEY WORK: visit rooms silently, listen, and note good ideas to quote back.
PLAYBACK: ask two or three groups for 60 seconds each.
SAFETY NET: if rooms stall, offer a prompt: where does the stock enter the country, who clears customs, who delivers?
PHOTO BOX: Jeddah Islamic Port or Riyadh dry port: containers, trucks and cranes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5 min.
PURPOSE: close the loop on the team challenge. Praise specific things you heard, by name, then tie them to the ideas in this module.
RETURNS: usually missed. Say so kindly and link to the five jobs.
SINGLE POINTS OF FAILURE: connect to risk and resilience, which return in Buy and in the final module.
BORDER TIME: a lot of teams forget customs. Note it and promise Module 7.
INFORMATION: congratulate any team that thought about who gets told when something goes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4 min.
SAY: "If you remember nothing else: three flows, five jobs, one tension."
INVITE one takeaway from each of three learners in the chat: "What is one thing you will look at differently at work this week?"
ASK for feedback: put a short link or question in the chat. Ask what was most useful and what was confusing. Use it to improve Module 2.
THANK the room sincerely; they gave 90 minutes of their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1 min.
SAY: "Next time we tackle the question underneath every other decision: how many fryers will Dune &amp; Co. sell? We will forecast, get it wrong, and learn how to get it less wrong."
HOMEWORK (optional, 2 min): ask learners to find one number their team forecasts at work and bring it, with how it is currently produced.
CLOSE: share the date of the next session and where recordings or slides will be posted.
PHOTO BOX: Analyst reviewing demand charts on a screen in a bright office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IGHT">
    <p:bg>
      <p:bgPr>
        <a:solidFill>
          <a:srgbClr val="F7F1E6"/>
        </a:solidFill>
      </p:bgPr>
    </p:bg>
    <p:spTree>
      <p:nvGrpSpPr>
        <p:cNvPr id="1" name=""/>
        <p:cNvGrpSpPr/>
        <p:nvPr/>
      </p:nvGrpSpPr>
      <p:grpSpPr>
        <a:xfrm>
          <a:off x="0" y="0"/>
          <a:ext cx="0" cy="0"/>
          <a:chOff x="0" y="0"/>
          <a:chExt cx="0" cy="0"/>
        </a:xfrm>
      </p:grpSpPr>
      <p:sp>
        <p:nvSpPr>
          <p:cNvPr id="2" name="Shape 0"/>
          <p:cNvSpPr/>
          <p:nvPr/>
        </p:nvSpPr>
        <p:spPr>
          <a:xfrm>
            <a:off x="548640" y="4818888"/>
            <a:ext cx="3840480" cy="0"/>
          </a:xfrm>
          <a:prstGeom prst="line">
            <a:avLst/>
          </a:prstGeom>
          <a:noFill/>
          <a:ln w="12700">
            <a:solidFill>
              <a:srgbClr val="DCCFB5"/>
            </a:solidFill>
            <a:prstDash val="solid"/>
          </a:ln>
        </p:spPr>
      </p:sp>
      <p:sp>
        <p:nvSpPr>
          <p:cNvPr id="3" name="Text 1"/>
          <p:cNvSpPr/>
          <p:nvPr/>
        </p:nvSpPr>
        <p:spPr>
          <a:xfrm>
            <a:off x="5852160" y="4681728"/>
            <a:ext cx="2743200" cy="274320"/>
          </a:xfrm>
          <a:prstGeom prst="rect">
            <a:avLst/>
          </a:prstGeom>
          <a:noFill/>
          <a:ln/>
        </p:spPr>
        <p:txBody>
          <a:bodyPr wrap="square" lIns="0" tIns="0" rIns="0" bIns="0" rtlCol="0" anchor="ctr"/>
          <a:lstStyle/>
          <a:p>
            <a:pPr algn="r" indent="0" marL="0">
              <a:buNone/>
            </a:pPr>
            <a:r>
              <a:rPr lang="en-US" sz="800" spc="300" kern="0" dirty="0">
                <a:solidFill>
                  <a:srgbClr val="5B6B7F"/>
                </a:solidFill>
              </a:rPr>
              <a:t>LEARN SCM  ·  MODULE 1</a:t>
            </a:r>
            <a:endParaRPr lang="en-US" sz="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ARK">
    <p:bg>
      <p:bgPr>
        <a:solidFill>
          <a:srgbClr val="0B1F3A"/>
        </a:solidFill>
      </p:bgPr>
    </p:bg>
    <p:spTree>
      <p:nvGrpSpPr>
        <p:cNvPr id="1" name=""/>
        <p:cNvGrpSpPr/>
        <p:nvPr/>
      </p:nvGrpSpPr>
      <p:grpSpPr>
        <a:xfrm>
          <a:off x="0" y="0"/>
          <a:ext cx="0" cy="0"/>
          <a:chOff x="0" y="0"/>
          <a:chExt cx="0" cy="0"/>
        </a:xfrm>
      </p:grpSpPr>
      <p:sp>
        <p:nvSpPr>
          <p:cNvPr id="2" name="Shape 0"/>
          <p:cNvSpPr/>
          <p:nvPr/>
        </p:nvSpPr>
        <p:spPr>
          <a:xfrm>
            <a:off x="548640" y="4818888"/>
            <a:ext cx="3840480" cy="0"/>
          </a:xfrm>
          <a:prstGeom prst="line">
            <a:avLst/>
          </a:prstGeom>
          <a:noFill/>
          <a:ln w="12700">
            <a:solidFill>
              <a:srgbClr val="3B5272"/>
            </a:solidFill>
            <a:prstDash val="solid"/>
          </a:ln>
        </p:spPr>
      </p:sp>
      <p:sp>
        <p:nvSpPr>
          <p:cNvPr id="3" name="Text 1"/>
          <p:cNvSpPr/>
          <p:nvPr/>
        </p:nvSpPr>
        <p:spPr>
          <a:xfrm>
            <a:off x="5852160" y="4681728"/>
            <a:ext cx="2743200" cy="274320"/>
          </a:xfrm>
          <a:prstGeom prst="rect">
            <a:avLst/>
          </a:prstGeom>
          <a:noFill/>
          <a:ln/>
        </p:spPr>
        <p:txBody>
          <a:bodyPr wrap="square" lIns="0" tIns="0" rIns="0" bIns="0" rtlCol="0" anchor="ctr"/>
          <a:lstStyle/>
          <a:p>
            <a:pPr algn="r" indent="0" marL="0">
              <a:buNone/>
            </a:pPr>
            <a:r>
              <a:rPr lang="en-US" sz="800" spc="300" kern="0" dirty="0">
                <a:solidFill>
                  <a:srgbClr val="9FB3C8"/>
                </a:solidFill>
              </a:rPr>
              <a:t>LEARN SCM  ·  MODULE 1</a:t>
            </a:r>
            <a:endParaRPr lang="en-US" sz="8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5852160" y="640080"/>
            <a:ext cx="2743200" cy="3566160"/>
          </a:xfrm>
          <a:prstGeom prst="roundRect">
            <a:avLst>
              <a:gd name="adj" fmla="val 4000"/>
            </a:avLst>
          </a:prstGeom>
          <a:solidFill>
            <a:srgbClr val="E9DFC9"/>
          </a:solidFill>
          <a:ln w="15875">
            <a:solidFill>
              <a:srgbClr val="F2A33A"/>
            </a:solidFill>
            <a:prstDash val="dash"/>
          </a:ln>
        </p:spPr>
      </p:sp>
      <p:sp>
        <p:nvSpPr>
          <p:cNvPr id="3" name="Text 1"/>
          <p:cNvSpPr txBox="1"/>
          <p:nvPr/>
        </p:nvSpPr>
        <p:spPr>
          <a:xfrm>
            <a:off x="5852160" y="2103120"/>
            <a:ext cx="2743200" cy="274320"/>
          </a:xfrm>
          <a:prstGeom prst="rect">
            <a:avLst/>
          </a:prstGeom>
          <a:noFill/>
          <a:ln/>
        </p:spPr>
        <p:txBody>
          <a:bodyPr wrap="square" lIns="0" tIns="0" rIns="0" bIns="0" rtlCol="0" anchor="t"/>
          <a:lstStyle/>
          <a:p>
            <a:pPr algn="ctr" indent="0" marL="0">
              <a:buNone/>
            </a:pPr>
            <a:r>
              <a:rPr lang="en-US" sz="1100" b="1" spc="400" kern="0" dirty="0">
                <a:solidFill>
                  <a:srgbClr val="F2A33A"/>
                </a:solidFill>
              </a:rPr>
              <a:t>PHOTO</a:t>
            </a:r>
            <a:endParaRPr lang="en-US" sz="1100" dirty="0"/>
          </a:p>
        </p:txBody>
      </p:sp>
      <p:sp>
        <p:nvSpPr>
          <p:cNvPr id="4" name="Text 2"/>
          <p:cNvSpPr txBox="1"/>
          <p:nvPr/>
        </p:nvSpPr>
        <p:spPr>
          <a:xfrm>
            <a:off x="6035040" y="2423160"/>
            <a:ext cx="2377440" cy="548640"/>
          </a:xfrm>
          <a:prstGeom prst="rect">
            <a:avLst/>
          </a:prstGeom>
          <a:noFill/>
          <a:ln/>
        </p:spPr>
        <p:txBody>
          <a:bodyPr wrap="square" lIns="0" tIns="0" rIns="0" bIns="0" rtlCol="0" anchor="t"/>
          <a:lstStyle/>
          <a:p>
            <a:pPr algn="ctr" indent="0" marL="0">
              <a:buNone/>
            </a:pPr>
            <a:r>
              <a:rPr lang="en-US" sz="1000" dirty="0">
                <a:solidFill>
                  <a:srgbClr val="5B6B7F"/>
                </a:solidFill>
              </a:rPr>
              <a:t>Wide aerial of a busy container port at golden hour, cranes and stacked containers</a:t>
            </a:r>
            <a:endParaRPr lang="en-US" sz="1000" dirty="0"/>
          </a:p>
        </p:txBody>
      </p:sp>
      <p:sp>
        <p:nvSpPr>
          <p:cNvPr id="5" name="Text 3"/>
          <p:cNvSpPr txBox="1"/>
          <p:nvPr/>
        </p:nvSpPr>
        <p:spPr>
          <a:xfrm>
            <a:off x="548640" y="640080"/>
            <a:ext cx="5486400" cy="274320"/>
          </a:xfrm>
          <a:prstGeom prst="rect">
            <a:avLst/>
          </a:prstGeom>
          <a:noFill/>
          <a:ln/>
        </p:spPr>
        <p:txBody>
          <a:bodyPr wrap="square" lIns="0" tIns="0" rIns="0" bIns="0" rtlCol="0" anchor="t"/>
          <a:lstStyle/>
          <a:p>
            <a:pPr indent="0" marL="0">
              <a:buNone/>
            </a:pPr>
            <a:r>
              <a:rPr lang="en-US" sz="1000" b="1" spc="400" kern="0" dirty="0">
                <a:solidFill>
                  <a:srgbClr val="F2A33A"/>
                </a:solidFill>
              </a:rPr>
              <a:t>LEARN SCM  ·  FREE FOR EVERYONE</a:t>
            </a:r>
            <a:endParaRPr lang="en-US" sz="1000" dirty="0"/>
          </a:p>
        </p:txBody>
      </p:sp>
      <p:sp>
        <p:nvSpPr>
          <p:cNvPr id="6" name="Text 4"/>
          <p:cNvSpPr txBox="1"/>
          <p:nvPr/>
        </p:nvSpPr>
        <p:spPr>
          <a:xfrm>
            <a:off x="548640" y="1371600"/>
            <a:ext cx="5486400" cy="1005840"/>
          </a:xfrm>
          <a:prstGeom prst="rect">
            <a:avLst/>
          </a:prstGeom>
          <a:noFill/>
          <a:ln/>
        </p:spPr>
        <p:txBody>
          <a:bodyPr wrap="square" lIns="0" tIns="0" rIns="0" bIns="0" rtlCol="0" anchor="t"/>
          <a:lstStyle/>
          <a:p>
            <a:pPr indent="0" marL="0">
              <a:buNone/>
            </a:pPr>
            <a:r>
              <a:rPr lang="en-US" sz="5400" b="1" dirty="0">
                <a:solidFill>
                  <a:srgbClr val="FFFFFF"/>
                </a:solidFill>
                <a:latin typeface="Sora" pitchFamily="34" charset="0"/>
                <a:ea typeface="Sora" pitchFamily="34" charset="-122"/>
                <a:cs typeface="Sora" pitchFamily="34" charset="-120"/>
              </a:rPr>
              <a:t>The Map</a:t>
            </a:r>
            <a:endParaRPr lang="en-US" sz="5400" dirty="0"/>
          </a:p>
        </p:txBody>
      </p:sp>
      <p:sp>
        <p:nvSpPr>
          <p:cNvPr id="7" name="Text 5"/>
          <p:cNvSpPr txBox="1"/>
          <p:nvPr/>
        </p:nvSpPr>
        <p:spPr>
          <a:xfrm>
            <a:off x="548640" y="2468880"/>
            <a:ext cx="4754880" cy="640080"/>
          </a:xfrm>
          <a:prstGeom prst="rect">
            <a:avLst/>
          </a:prstGeom>
          <a:noFill/>
          <a:ln/>
        </p:spPr>
        <p:txBody>
          <a:bodyPr wrap="square" lIns="0" tIns="0" rIns="0" bIns="0" rtlCol="0" anchor="t"/>
          <a:lstStyle/>
          <a:p>
            <a:pPr indent="0" marL="0">
              <a:buNone/>
            </a:pPr>
            <a:r>
              <a:rPr lang="en-US" sz="1600" dirty="0">
                <a:solidFill>
                  <a:srgbClr val="C9D6E3"/>
                </a:solidFill>
              </a:rPr>
              <a:t>Module 1  ·  How goods, money and information really move</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How we will work together</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3 MIN</a:t>
            </a:r>
            <a:endParaRPr lang="en-US" sz="900" dirty="0"/>
          </a:p>
        </p:txBody>
      </p:sp>
      <p:sp>
        <p:nvSpPr>
          <p:cNvPr id="4" name="Shape 2"/>
          <p:cNvSpPr/>
          <p:nvPr/>
        </p:nvSpPr>
        <p:spPr>
          <a:xfrm>
            <a:off x="548640" y="1280160"/>
            <a:ext cx="7955280" cy="685800"/>
          </a:xfrm>
          <a:prstGeom prst="roundRect">
            <a:avLst>
              <a:gd name="adj" fmla="val 16000"/>
            </a:avLst>
          </a:prstGeom>
          <a:solidFill>
            <a:srgbClr val="FFFFFF"/>
          </a:solidFill>
          <a:ln w="9525">
            <a:solidFill>
              <a:srgbClr val="E6DCC6"/>
            </a:solidFill>
            <a:prstDash val="solid"/>
          </a:ln>
        </p:spPr>
      </p:sp>
      <p:sp>
        <p:nvSpPr>
          <p:cNvPr id="5" name="Text 3"/>
          <p:cNvSpPr txBox="1"/>
          <p:nvPr/>
        </p:nvSpPr>
        <p:spPr>
          <a:xfrm>
            <a:off x="777240" y="1280160"/>
            <a:ext cx="457200" cy="685800"/>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1</a:t>
            </a:r>
            <a:endParaRPr lang="en-US" sz="1800" dirty="0"/>
          </a:p>
        </p:txBody>
      </p:sp>
      <p:sp>
        <p:nvSpPr>
          <p:cNvPr id="6" name="Text 4"/>
          <p:cNvSpPr txBox="1"/>
          <p:nvPr/>
        </p:nvSpPr>
        <p:spPr>
          <a:xfrm>
            <a:off x="1371600" y="1280160"/>
            <a:ext cx="2194560" cy="685800"/>
          </a:xfrm>
          <a:prstGeom prst="rect">
            <a:avLst/>
          </a:prstGeom>
          <a:noFill/>
          <a:ln/>
        </p:spPr>
        <p:txBody>
          <a:bodyPr wrap="square" lIns="0" tIns="0" rIns="0" bIns="0" rtlCol="0" anchor="ctr"/>
          <a:lstStyle/>
          <a:p>
            <a:pPr indent="0" marL="0">
              <a:buNone/>
            </a:pPr>
            <a:r>
              <a:rPr lang="en-US" sz="1300" b="1" dirty="0">
                <a:solidFill>
                  <a:srgbClr val="0B1F3A"/>
                </a:solidFill>
              </a:rPr>
              <a:t>Chat is live</a:t>
            </a:r>
            <a:endParaRPr lang="en-US" sz="1300" dirty="0"/>
          </a:p>
        </p:txBody>
      </p:sp>
      <p:sp>
        <p:nvSpPr>
          <p:cNvPr id="7" name="Text 5"/>
          <p:cNvSpPr txBox="1"/>
          <p:nvPr/>
        </p:nvSpPr>
        <p:spPr>
          <a:xfrm>
            <a:off x="3566160" y="1280160"/>
            <a:ext cx="4754880" cy="685800"/>
          </a:xfrm>
          <a:prstGeom prst="rect">
            <a:avLst/>
          </a:prstGeom>
          <a:noFill/>
          <a:ln/>
        </p:spPr>
        <p:txBody>
          <a:bodyPr wrap="square" lIns="0" tIns="0" rIns="0" bIns="0" rtlCol="0" anchor="ctr"/>
          <a:lstStyle/>
          <a:p>
            <a:pPr indent="0" marL="0">
              <a:buNone/>
            </a:pPr>
            <a:r>
              <a:rPr lang="en-US" sz="1100" dirty="0">
                <a:solidFill>
                  <a:srgbClr val="5B6B7F"/>
                </a:solidFill>
              </a:rPr>
              <a:t>Answer prompts in the chat, not just in your head</a:t>
            </a:r>
            <a:endParaRPr lang="en-US" sz="1100" dirty="0"/>
          </a:p>
        </p:txBody>
      </p:sp>
      <p:sp>
        <p:nvSpPr>
          <p:cNvPr id="8" name="Shape 6"/>
          <p:cNvSpPr/>
          <p:nvPr/>
        </p:nvSpPr>
        <p:spPr>
          <a:xfrm>
            <a:off x="548640" y="2057400"/>
            <a:ext cx="7955280" cy="685800"/>
          </a:xfrm>
          <a:prstGeom prst="roundRect">
            <a:avLst>
              <a:gd name="adj" fmla="val 16000"/>
            </a:avLst>
          </a:prstGeom>
          <a:solidFill>
            <a:srgbClr val="FFFFFF"/>
          </a:solidFill>
          <a:ln w="9525">
            <a:solidFill>
              <a:srgbClr val="E6DCC6"/>
            </a:solidFill>
            <a:prstDash val="solid"/>
          </a:ln>
        </p:spPr>
      </p:sp>
      <p:sp>
        <p:nvSpPr>
          <p:cNvPr id="9" name="Text 7"/>
          <p:cNvSpPr txBox="1"/>
          <p:nvPr/>
        </p:nvSpPr>
        <p:spPr>
          <a:xfrm>
            <a:off x="777240" y="2057400"/>
            <a:ext cx="457200" cy="685800"/>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2</a:t>
            </a:r>
            <a:endParaRPr lang="en-US" sz="1800" dirty="0"/>
          </a:p>
        </p:txBody>
      </p:sp>
      <p:sp>
        <p:nvSpPr>
          <p:cNvPr id="10" name="Text 8"/>
          <p:cNvSpPr txBox="1"/>
          <p:nvPr/>
        </p:nvSpPr>
        <p:spPr>
          <a:xfrm>
            <a:off x="1371600" y="2057400"/>
            <a:ext cx="2194560" cy="685800"/>
          </a:xfrm>
          <a:prstGeom prst="rect">
            <a:avLst/>
          </a:prstGeom>
          <a:noFill/>
          <a:ln/>
        </p:spPr>
        <p:txBody>
          <a:bodyPr wrap="square" lIns="0" tIns="0" rIns="0" bIns="0" rtlCol="0" anchor="ctr"/>
          <a:lstStyle/>
          <a:p>
            <a:pPr indent="0" marL="0">
              <a:buNone/>
            </a:pPr>
            <a:r>
              <a:rPr lang="en-US" sz="1300" b="1" dirty="0">
                <a:solidFill>
                  <a:srgbClr val="0B1F3A"/>
                </a:solidFill>
              </a:rPr>
              <a:t>Polls and votes</a:t>
            </a:r>
            <a:endParaRPr lang="en-US" sz="1300" dirty="0"/>
          </a:p>
        </p:txBody>
      </p:sp>
      <p:sp>
        <p:nvSpPr>
          <p:cNvPr id="11" name="Text 9"/>
          <p:cNvSpPr txBox="1"/>
          <p:nvPr/>
        </p:nvSpPr>
        <p:spPr>
          <a:xfrm>
            <a:off x="3566160" y="2057400"/>
            <a:ext cx="4754880" cy="685800"/>
          </a:xfrm>
          <a:prstGeom prst="rect">
            <a:avLst/>
          </a:prstGeom>
          <a:noFill/>
          <a:ln/>
        </p:spPr>
        <p:txBody>
          <a:bodyPr wrap="square" lIns="0" tIns="0" rIns="0" bIns="0" rtlCol="0" anchor="ctr"/>
          <a:lstStyle/>
          <a:p>
            <a:pPr indent="0" marL="0">
              <a:buNone/>
            </a:pPr>
            <a:r>
              <a:rPr lang="en-US" sz="1100" dirty="0">
                <a:solidFill>
                  <a:srgbClr val="5B6B7F"/>
                </a:solidFill>
              </a:rPr>
              <a:t>Quick A, B, C decisions. Commit before you hear others</a:t>
            </a:r>
            <a:endParaRPr lang="en-US" sz="1100" dirty="0"/>
          </a:p>
        </p:txBody>
      </p:sp>
      <p:sp>
        <p:nvSpPr>
          <p:cNvPr id="12" name="Shape 10"/>
          <p:cNvSpPr/>
          <p:nvPr/>
        </p:nvSpPr>
        <p:spPr>
          <a:xfrm>
            <a:off x="548640" y="2834640"/>
            <a:ext cx="7955280" cy="685800"/>
          </a:xfrm>
          <a:prstGeom prst="roundRect">
            <a:avLst>
              <a:gd name="adj" fmla="val 16000"/>
            </a:avLst>
          </a:prstGeom>
          <a:solidFill>
            <a:srgbClr val="FFFFFF"/>
          </a:solidFill>
          <a:ln w="9525">
            <a:solidFill>
              <a:srgbClr val="E6DCC6"/>
            </a:solidFill>
            <a:prstDash val="solid"/>
          </a:ln>
        </p:spPr>
      </p:sp>
      <p:sp>
        <p:nvSpPr>
          <p:cNvPr id="13" name="Text 11"/>
          <p:cNvSpPr txBox="1"/>
          <p:nvPr/>
        </p:nvSpPr>
        <p:spPr>
          <a:xfrm>
            <a:off x="777240" y="2834640"/>
            <a:ext cx="457200" cy="685800"/>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3</a:t>
            </a:r>
            <a:endParaRPr lang="en-US" sz="1800" dirty="0"/>
          </a:p>
        </p:txBody>
      </p:sp>
      <p:sp>
        <p:nvSpPr>
          <p:cNvPr id="14" name="Text 12"/>
          <p:cNvSpPr txBox="1"/>
          <p:nvPr/>
        </p:nvSpPr>
        <p:spPr>
          <a:xfrm>
            <a:off x="1371600" y="2834640"/>
            <a:ext cx="2194560" cy="685800"/>
          </a:xfrm>
          <a:prstGeom prst="rect">
            <a:avLst/>
          </a:prstGeom>
          <a:noFill/>
          <a:ln/>
        </p:spPr>
        <p:txBody>
          <a:bodyPr wrap="square" lIns="0" tIns="0" rIns="0" bIns="0" rtlCol="0" anchor="ctr"/>
          <a:lstStyle/>
          <a:p>
            <a:pPr indent="0" marL="0">
              <a:buNone/>
            </a:pPr>
            <a:r>
              <a:rPr lang="en-US" sz="1300" b="1" dirty="0">
                <a:solidFill>
                  <a:srgbClr val="0B1F3A"/>
                </a:solidFill>
              </a:rPr>
              <a:t>Breakouts</a:t>
            </a:r>
            <a:endParaRPr lang="en-US" sz="1300" dirty="0"/>
          </a:p>
        </p:txBody>
      </p:sp>
      <p:sp>
        <p:nvSpPr>
          <p:cNvPr id="15" name="Text 13"/>
          <p:cNvSpPr txBox="1"/>
          <p:nvPr/>
        </p:nvSpPr>
        <p:spPr>
          <a:xfrm>
            <a:off x="3566160" y="2834640"/>
            <a:ext cx="4754880" cy="685800"/>
          </a:xfrm>
          <a:prstGeom prst="rect">
            <a:avLst/>
          </a:prstGeom>
          <a:noFill/>
          <a:ln/>
        </p:spPr>
        <p:txBody>
          <a:bodyPr wrap="square" lIns="0" tIns="0" rIns="0" bIns="0" rtlCol="0" anchor="ctr"/>
          <a:lstStyle/>
          <a:p>
            <a:pPr indent="0" marL="0">
              <a:buNone/>
            </a:pPr>
            <a:r>
              <a:rPr lang="en-US" sz="1100" dirty="0">
                <a:solidFill>
                  <a:srgbClr val="5B6B7F"/>
                </a:solidFill>
              </a:rPr>
              <a:t>Small teams solve one problem near the end</a:t>
            </a:r>
            <a:endParaRPr lang="en-US" sz="1100" dirty="0"/>
          </a:p>
        </p:txBody>
      </p:sp>
      <p:sp>
        <p:nvSpPr>
          <p:cNvPr id="16" name="Shape 14"/>
          <p:cNvSpPr/>
          <p:nvPr/>
        </p:nvSpPr>
        <p:spPr>
          <a:xfrm>
            <a:off x="548640" y="3611880"/>
            <a:ext cx="7955280" cy="685800"/>
          </a:xfrm>
          <a:prstGeom prst="roundRect">
            <a:avLst>
              <a:gd name="adj" fmla="val 16000"/>
            </a:avLst>
          </a:prstGeom>
          <a:solidFill>
            <a:srgbClr val="FFFFFF"/>
          </a:solidFill>
          <a:ln w="9525">
            <a:solidFill>
              <a:srgbClr val="E6DCC6"/>
            </a:solidFill>
            <a:prstDash val="solid"/>
          </a:ln>
        </p:spPr>
      </p:sp>
      <p:sp>
        <p:nvSpPr>
          <p:cNvPr id="17" name="Text 15"/>
          <p:cNvSpPr txBox="1"/>
          <p:nvPr/>
        </p:nvSpPr>
        <p:spPr>
          <a:xfrm>
            <a:off x="777240" y="3611880"/>
            <a:ext cx="457200" cy="685800"/>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4</a:t>
            </a:r>
            <a:endParaRPr lang="en-US" sz="1800" dirty="0"/>
          </a:p>
        </p:txBody>
      </p:sp>
      <p:sp>
        <p:nvSpPr>
          <p:cNvPr id="18" name="Text 16"/>
          <p:cNvSpPr txBox="1"/>
          <p:nvPr/>
        </p:nvSpPr>
        <p:spPr>
          <a:xfrm>
            <a:off x="1371600" y="3611880"/>
            <a:ext cx="2194560" cy="685800"/>
          </a:xfrm>
          <a:prstGeom prst="rect">
            <a:avLst/>
          </a:prstGeom>
          <a:noFill/>
          <a:ln/>
        </p:spPr>
        <p:txBody>
          <a:bodyPr wrap="square" lIns="0" tIns="0" rIns="0" bIns="0" rtlCol="0" anchor="ctr"/>
          <a:lstStyle/>
          <a:p>
            <a:pPr indent="0" marL="0">
              <a:buNone/>
            </a:pPr>
            <a:r>
              <a:rPr lang="en-US" sz="1300" b="1" dirty="0">
                <a:solidFill>
                  <a:srgbClr val="0B1F3A"/>
                </a:solidFill>
              </a:rPr>
              <a:t>Parking lot</a:t>
            </a:r>
            <a:endParaRPr lang="en-US" sz="1300" dirty="0"/>
          </a:p>
        </p:txBody>
      </p:sp>
      <p:sp>
        <p:nvSpPr>
          <p:cNvPr id="19" name="Text 17"/>
          <p:cNvSpPr txBox="1"/>
          <p:nvPr/>
        </p:nvSpPr>
        <p:spPr>
          <a:xfrm>
            <a:off x="3566160" y="3611880"/>
            <a:ext cx="4754880" cy="685800"/>
          </a:xfrm>
          <a:prstGeom prst="rect">
            <a:avLst/>
          </a:prstGeom>
          <a:noFill/>
          <a:ln/>
        </p:spPr>
        <p:txBody>
          <a:bodyPr wrap="square" lIns="0" tIns="0" rIns="0" bIns="0" rtlCol="0" anchor="ctr"/>
          <a:lstStyle/>
          <a:p>
            <a:pPr indent="0" marL="0">
              <a:buNone/>
            </a:pPr>
            <a:r>
              <a:rPr lang="en-US" sz="1100" dirty="0">
                <a:solidFill>
                  <a:srgbClr val="5B6B7F"/>
                </a:solidFill>
              </a:rPr>
              <a:t>Off-topic questions go here; we return to them after</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548640" y="548640"/>
            <a:ext cx="5486400" cy="274320"/>
          </a:xfrm>
          <a:prstGeom prst="rect">
            <a:avLst/>
          </a:prstGeom>
          <a:noFill/>
          <a:ln/>
        </p:spPr>
        <p:txBody>
          <a:bodyPr wrap="square" lIns="0" tIns="0" rIns="0" bIns="0" rtlCol="0" anchor="t"/>
          <a:lstStyle/>
          <a:p>
            <a:pPr indent="0" marL="0">
              <a:buNone/>
            </a:pPr>
            <a:r>
              <a:rPr lang="en-US" sz="1000" b="1" spc="300" kern="0" dirty="0">
                <a:solidFill>
                  <a:srgbClr val="F2A33A"/>
                </a:solidFill>
              </a:rPr>
              <a:t>WARM-UP  ·  5 MIN</a:t>
            </a:r>
            <a:endParaRPr lang="en-US" sz="1000" dirty="0"/>
          </a:p>
        </p:txBody>
      </p:sp>
      <p:sp>
        <p:nvSpPr>
          <p:cNvPr id="3" name="Text 1"/>
          <p:cNvSpPr txBox="1"/>
          <p:nvPr/>
        </p:nvSpPr>
        <p:spPr>
          <a:xfrm>
            <a:off x="548640" y="1188720"/>
            <a:ext cx="7680960" cy="1554480"/>
          </a:xfrm>
          <a:prstGeom prst="rect">
            <a:avLst/>
          </a:prstGeom>
          <a:noFill/>
          <a:ln/>
        </p:spPr>
        <p:txBody>
          <a:bodyPr wrap="square" lIns="0" tIns="0" rIns="0" bIns="0" rtlCol="0" anchor="t"/>
          <a:lstStyle/>
          <a:p>
            <a:pPr indent="0" marL="0">
              <a:buNone/>
            </a:pPr>
            <a:r>
              <a:rPr lang="en-US" sz="3400" b="1" dirty="0">
                <a:solidFill>
                  <a:srgbClr val="FFFFFF"/>
                </a:solidFill>
                <a:latin typeface="Sora" pitchFamily="34" charset="0"/>
                <a:ea typeface="Sora" pitchFamily="34" charset="-122"/>
                <a:cs typeface="Sora" pitchFamily="34" charset="-120"/>
              </a:rPr>
              <a:t>Think of the last thing you ordered online.</a:t>
            </a:r>
            <a:endParaRPr lang="en-US" sz="3400" dirty="0"/>
          </a:p>
        </p:txBody>
      </p:sp>
      <p:sp>
        <p:nvSpPr>
          <p:cNvPr id="4" name="Text 2"/>
          <p:cNvSpPr txBox="1"/>
          <p:nvPr/>
        </p:nvSpPr>
        <p:spPr>
          <a:xfrm>
            <a:off x="548640" y="3108960"/>
            <a:ext cx="4846320" cy="914400"/>
          </a:xfrm>
          <a:prstGeom prst="rect">
            <a:avLst/>
          </a:prstGeom>
          <a:noFill/>
          <a:ln/>
        </p:spPr>
        <p:txBody>
          <a:bodyPr wrap="square" lIns="0" tIns="0" rIns="0" bIns="0" rtlCol="0" anchor="t"/>
          <a:lstStyle/>
          <a:p>
            <a:pPr indent="0" marL="0">
              <a:buNone/>
            </a:pPr>
            <a:r>
              <a:rPr lang="en-US" sz="1600" dirty="0">
                <a:solidFill>
                  <a:srgbClr val="C9D6E3"/>
                </a:solidFill>
              </a:rPr>
              <a:t>Where was it made? How many hands touched it before yours? Type your best guess in the chat.</a:t>
            </a:r>
            <a:endParaRPr lang="en-US" sz="1600" dirty="0"/>
          </a:p>
        </p:txBody>
      </p:sp>
      <p:sp>
        <p:nvSpPr>
          <p:cNvPr id="5" name="Shape 3"/>
          <p:cNvSpPr/>
          <p:nvPr/>
        </p:nvSpPr>
        <p:spPr>
          <a:xfrm>
            <a:off x="5669280" y="2834640"/>
            <a:ext cx="2926080" cy="1645920"/>
          </a:xfrm>
          <a:prstGeom prst="roundRect">
            <a:avLst>
              <a:gd name="adj" fmla="val 6667"/>
            </a:avLst>
          </a:prstGeom>
          <a:solidFill>
            <a:srgbClr val="E9DFC9"/>
          </a:solidFill>
          <a:ln w="15875">
            <a:solidFill>
              <a:srgbClr val="F2A33A"/>
            </a:solidFill>
            <a:prstDash val="dash"/>
          </a:ln>
        </p:spPr>
      </p:sp>
      <p:sp>
        <p:nvSpPr>
          <p:cNvPr id="6" name="Text 4"/>
          <p:cNvSpPr txBox="1"/>
          <p:nvPr/>
        </p:nvSpPr>
        <p:spPr>
          <a:xfrm>
            <a:off x="5669280" y="3337560"/>
            <a:ext cx="2926080" cy="274320"/>
          </a:xfrm>
          <a:prstGeom prst="rect">
            <a:avLst/>
          </a:prstGeom>
          <a:noFill/>
          <a:ln/>
        </p:spPr>
        <p:txBody>
          <a:bodyPr wrap="square" lIns="0" tIns="0" rIns="0" bIns="0" rtlCol="0" anchor="t"/>
          <a:lstStyle/>
          <a:p>
            <a:pPr algn="ctr" indent="0" marL="0">
              <a:buNone/>
            </a:pPr>
            <a:r>
              <a:rPr lang="en-US" sz="1100" b="1" spc="400" kern="0" dirty="0">
                <a:solidFill>
                  <a:srgbClr val="F2A33A"/>
                </a:solidFill>
              </a:rPr>
              <a:t>PHOTO</a:t>
            </a:r>
            <a:endParaRPr lang="en-US" sz="1100" dirty="0"/>
          </a:p>
        </p:txBody>
      </p:sp>
      <p:sp>
        <p:nvSpPr>
          <p:cNvPr id="7" name="Text 5"/>
          <p:cNvSpPr txBox="1"/>
          <p:nvPr/>
        </p:nvSpPr>
        <p:spPr>
          <a:xfrm>
            <a:off x="5852160" y="3657600"/>
            <a:ext cx="2560320" cy="548640"/>
          </a:xfrm>
          <a:prstGeom prst="rect">
            <a:avLst/>
          </a:prstGeom>
          <a:noFill/>
          <a:ln/>
        </p:spPr>
        <p:txBody>
          <a:bodyPr wrap="square" lIns="0" tIns="0" rIns="0" bIns="0" rtlCol="0" anchor="t"/>
          <a:lstStyle/>
          <a:p>
            <a:pPr algn="ctr" indent="0" marL="0">
              <a:buNone/>
            </a:pPr>
            <a:r>
              <a:rPr lang="en-US" sz="1000" dirty="0">
                <a:solidFill>
                  <a:srgbClr val="5B6B7F"/>
                </a:solidFill>
              </a:rPr>
              <a:t>Hands unboxing an online parcel at a kitchen table, product just visible</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Count the hands</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4 MIN</a:t>
            </a:r>
            <a:endParaRPr lang="en-US" sz="900" dirty="0"/>
          </a:p>
        </p:txBody>
      </p:sp>
      <p:sp>
        <p:nvSpPr>
          <p:cNvPr id="4" name="Text 2"/>
          <p:cNvSpPr txBox="1"/>
          <p:nvPr/>
        </p:nvSpPr>
        <p:spPr>
          <a:xfrm>
            <a:off x="548640" y="1143000"/>
            <a:ext cx="7680960" cy="457200"/>
          </a:xfrm>
          <a:prstGeom prst="rect">
            <a:avLst/>
          </a:prstGeom>
          <a:noFill/>
          <a:ln/>
        </p:spPr>
        <p:txBody>
          <a:bodyPr wrap="square" lIns="0" tIns="0" rIns="0" bIns="0" rtlCol="0" anchor="t"/>
          <a:lstStyle/>
          <a:p>
            <a:pPr indent="0" marL="0">
              <a:buNone/>
            </a:pPr>
            <a:r>
              <a:rPr lang="en-US" sz="1300" dirty="0">
                <a:solidFill>
                  <a:srgbClr val="5B6B7F"/>
                </a:solidFill>
              </a:rPr>
              <a:t>One air fryer, a few of the hands involved before it reaches a kitchen in Abu Dhabi.</a:t>
            </a:r>
            <a:endParaRPr lang="en-US" sz="1300" dirty="0"/>
          </a:p>
        </p:txBody>
      </p:sp>
      <p:sp>
        <p:nvSpPr>
          <p:cNvPr id="5" name="Shape 3"/>
          <p:cNvSpPr/>
          <p:nvPr/>
        </p:nvSpPr>
        <p:spPr>
          <a:xfrm>
            <a:off x="548640" y="1920240"/>
            <a:ext cx="1432560" cy="822960"/>
          </a:xfrm>
          <a:prstGeom prst="chevron">
            <a:avLst/>
          </a:prstGeom>
          <a:solidFill>
            <a:srgbClr val="14A3A0"/>
          </a:solidFill>
          <a:ln w="25400">
            <a:solidFill>
              <a:srgbClr val="F7F1E6"/>
            </a:solidFill>
            <a:prstDash val="solid"/>
          </a:ln>
        </p:spPr>
      </p:sp>
      <p:sp>
        <p:nvSpPr>
          <p:cNvPr id="6" name="Text 4"/>
          <p:cNvSpPr txBox="1"/>
          <p:nvPr/>
        </p:nvSpPr>
        <p:spPr>
          <a:xfrm>
            <a:off x="822960" y="1920240"/>
            <a:ext cx="975360" cy="822960"/>
          </a:xfrm>
          <a:prstGeom prst="rect">
            <a:avLst/>
          </a:prstGeom>
          <a:noFill/>
          <a:ln/>
        </p:spPr>
        <p:txBody>
          <a:bodyPr wrap="square" lIns="0" tIns="0" rIns="0" bIns="0" rtlCol="0" anchor="ctr"/>
          <a:lstStyle/>
          <a:p>
            <a:pPr algn="ctr" indent="0" marL="0">
              <a:buNone/>
            </a:pPr>
            <a:r>
              <a:rPr lang="en-US" sz="1200" b="1" dirty="0">
                <a:solidFill>
                  <a:srgbClr val="FFFFFF"/>
                </a:solidFill>
              </a:rPr>
              <a:t>Materials</a:t>
            </a:r>
            <a:endParaRPr lang="en-US" sz="1200" dirty="0"/>
          </a:p>
        </p:txBody>
      </p:sp>
      <p:sp>
        <p:nvSpPr>
          <p:cNvPr id="7" name="Text 5"/>
          <p:cNvSpPr txBox="1"/>
          <p:nvPr/>
        </p:nvSpPr>
        <p:spPr>
          <a:xfrm>
            <a:off x="594360" y="2926080"/>
            <a:ext cx="1249680" cy="822960"/>
          </a:xfrm>
          <a:prstGeom prst="rect">
            <a:avLst/>
          </a:prstGeom>
          <a:noFill/>
          <a:ln/>
        </p:spPr>
        <p:txBody>
          <a:bodyPr wrap="square" lIns="0" tIns="0" rIns="0" bIns="0" rtlCol="0" anchor="t"/>
          <a:lstStyle/>
          <a:p>
            <a:pPr algn="ctr" indent="0" marL="0">
              <a:buNone/>
            </a:pPr>
            <a:r>
              <a:rPr lang="en-US" sz="1000" dirty="0">
                <a:solidFill>
                  <a:srgbClr val="5B6B7F"/>
                </a:solidFill>
              </a:rPr>
              <a:t>Metals, plastics, chemicals</a:t>
            </a:r>
            <a:endParaRPr lang="en-US" sz="1000" dirty="0"/>
          </a:p>
        </p:txBody>
      </p:sp>
      <p:sp>
        <p:nvSpPr>
          <p:cNvPr id="8" name="Shape 6"/>
          <p:cNvSpPr/>
          <p:nvPr/>
        </p:nvSpPr>
        <p:spPr>
          <a:xfrm>
            <a:off x="1889760" y="1920240"/>
            <a:ext cx="1432560" cy="822960"/>
          </a:xfrm>
          <a:prstGeom prst="chevron">
            <a:avLst/>
          </a:prstGeom>
          <a:solidFill>
            <a:srgbClr val="3B6EA5"/>
          </a:solidFill>
          <a:ln w="25400">
            <a:solidFill>
              <a:srgbClr val="F7F1E6"/>
            </a:solidFill>
            <a:prstDash val="solid"/>
          </a:ln>
        </p:spPr>
      </p:sp>
      <p:sp>
        <p:nvSpPr>
          <p:cNvPr id="9" name="Text 7"/>
          <p:cNvSpPr txBox="1"/>
          <p:nvPr/>
        </p:nvSpPr>
        <p:spPr>
          <a:xfrm>
            <a:off x="2164080" y="1920240"/>
            <a:ext cx="975360" cy="822960"/>
          </a:xfrm>
          <a:prstGeom prst="rect">
            <a:avLst/>
          </a:prstGeom>
          <a:noFill/>
          <a:ln/>
        </p:spPr>
        <p:txBody>
          <a:bodyPr wrap="square" lIns="0" tIns="0" rIns="0" bIns="0" rtlCol="0" anchor="ctr"/>
          <a:lstStyle/>
          <a:p>
            <a:pPr algn="ctr" indent="0" marL="0">
              <a:buNone/>
            </a:pPr>
            <a:r>
              <a:rPr lang="en-US" sz="1200" b="1" dirty="0">
                <a:solidFill>
                  <a:srgbClr val="FFFFFF"/>
                </a:solidFill>
              </a:rPr>
              <a:t>Parts</a:t>
            </a:r>
            <a:endParaRPr lang="en-US" sz="1200" dirty="0"/>
          </a:p>
        </p:txBody>
      </p:sp>
      <p:sp>
        <p:nvSpPr>
          <p:cNvPr id="10" name="Text 8"/>
          <p:cNvSpPr txBox="1"/>
          <p:nvPr/>
        </p:nvSpPr>
        <p:spPr>
          <a:xfrm>
            <a:off x="1935480" y="2926080"/>
            <a:ext cx="1249680" cy="822960"/>
          </a:xfrm>
          <a:prstGeom prst="rect">
            <a:avLst/>
          </a:prstGeom>
          <a:noFill/>
          <a:ln/>
        </p:spPr>
        <p:txBody>
          <a:bodyPr wrap="square" lIns="0" tIns="0" rIns="0" bIns="0" rtlCol="0" anchor="t"/>
          <a:lstStyle/>
          <a:p>
            <a:pPr algn="ctr" indent="0" marL="0">
              <a:buNone/>
            </a:pPr>
            <a:r>
              <a:rPr lang="en-US" sz="1000" dirty="0">
                <a:solidFill>
                  <a:srgbClr val="5B6B7F"/>
                </a:solidFill>
              </a:rPr>
              <a:t>Heating element, fan, controller</a:t>
            </a:r>
            <a:endParaRPr lang="en-US" sz="1000" dirty="0"/>
          </a:p>
        </p:txBody>
      </p:sp>
      <p:sp>
        <p:nvSpPr>
          <p:cNvPr id="11" name="Shape 9"/>
          <p:cNvSpPr/>
          <p:nvPr/>
        </p:nvSpPr>
        <p:spPr>
          <a:xfrm>
            <a:off x="3230880" y="1920240"/>
            <a:ext cx="1432560" cy="822960"/>
          </a:xfrm>
          <a:prstGeom prst="chevron">
            <a:avLst/>
          </a:prstGeom>
          <a:solidFill>
            <a:srgbClr val="F2A33A"/>
          </a:solidFill>
          <a:ln w="25400">
            <a:solidFill>
              <a:srgbClr val="F7F1E6"/>
            </a:solidFill>
            <a:prstDash val="solid"/>
          </a:ln>
        </p:spPr>
      </p:sp>
      <p:sp>
        <p:nvSpPr>
          <p:cNvPr id="12" name="Text 10"/>
          <p:cNvSpPr txBox="1"/>
          <p:nvPr/>
        </p:nvSpPr>
        <p:spPr>
          <a:xfrm>
            <a:off x="3505200" y="1920240"/>
            <a:ext cx="975360" cy="822960"/>
          </a:xfrm>
          <a:prstGeom prst="rect">
            <a:avLst/>
          </a:prstGeom>
          <a:noFill/>
          <a:ln/>
        </p:spPr>
        <p:txBody>
          <a:bodyPr wrap="square" lIns="0" tIns="0" rIns="0" bIns="0" rtlCol="0" anchor="ctr"/>
          <a:lstStyle/>
          <a:p>
            <a:pPr algn="ctr" indent="0" marL="0">
              <a:buNone/>
            </a:pPr>
            <a:r>
              <a:rPr lang="en-US" sz="1200" b="1" dirty="0">
                <a:solidFill>
                  <a:srgbClr val="FFFFFF"/>
                </a:solidFill>
              </a:rPr>
              <a:t>Assembly</a:t>
            </a:r>
            <a:endParaRPr lang="en-US" sz="1200" dirty="0"/>
          </a:p>
        </p:txBody>
      </p:sp>
      <p:sp>
        <p:nvSpPr>
          <p:cNvPr id="13" name="Text 11"/>
          <p:cNvSpPr txBox="1"/>
          <p:nvPr/>
        </p:nvSpPr>
        <p:spPr>
          <a:xfrm>
            <a:off x="3276600" y="2926080"/>
            <a:ext cx="1249680" cy="822960"/>
          </a:xfrm>
          <a:prstGeom prst="rect">
            <a:avLst/>
          </a:prstGeom>
          <a:noFill/>
          <a:ln/>
        </p:spPr>
        <p:txBody>
          <a:bodyPr wrap="square" lIns="0" tIns="0" rIns="0" bIns="0" rtlCol="0" anchor="t"/>
          <a:lstStyle/>
          <a:p>
            <a:pPr algn="ctr" indent="0" marL="0">
              <a:buNone/>
            </a:pPr>
            <a:r>
              <a:rPr lang="en-US" sz="1000" dirty="0">
                <a:solidFill>
                  <a:srgbClr val="5B6B7F"/>
                </a:solidFill>
              </a:rPr>
              <a:t>Contract factory</a:t>
            </a:r>
            <a:endParaRPr lang="en-US" sz="1000" dirty="0"/>
          </a:p>
        </p:txBody>
      </p:sp>
      <p:sp>
        <p:nvSpPr>
          <p:cNvPr id="14" name="Shape 12"/>
          <p:cNvSpPr/>
          <p:nvPr/>
        </p:nvSpPr>
        <p:spPr>
          <a:xfrm>
            <a:off x="4572000" y="1920240"/>
            <a:ext cx="1432560" cy="822960"/>
          </a:xfrm>
          <a:prstGeom prst="chevron">
            <a:avLst/>
          </a:prstGeom>
          <a:solidFill>
            <a:srgbClr val="7A8CA3"/>
          </a:solidFill>
          <a:ln w="25400">
            <a:solidFill>
              <a:srgbClr val="F7F1E6"/>
            </a:solidFill>
            <a:prstDash val="solid"/>
          </a:ln>
        </p:spPr>
      </p:sp>
      <p:sp>
        <p:nvSpPr>
          <p:cNvPr id="15" name="Text 13"/>
          <p:cNvSpPr txBox="1"/>
          <p:nvPr/>
        </p:nvSpPr>
        <p:spPr>
          <a:xfrm>
            <a:off x="4846320" y="1920240"/>
            <a:ext cx="975360" cy="822960"/>
          </a:xfrm>
          <a:prstGeom prst="rect">
            <a:avLst/>
          </a:prstGeom>
          <a:noFill/>
          <a:ln/>
        </p:spPr>
        <p:txBody>
          <a:bodyPr wrap="square" lIns="0" tIns="0" rIns="0" bIns="0" rtlCol="0" anchor="ctr"/>
          <a:lstStyle/>
          <a:p>
            <a:pPr algn="ctr" indent="0" marL="0">
              <a:buNone/>
            </a:pPr>
            <a:r>
              <a:rPr lang="en-US" sz="1200" b="1" dirty="0">
                <a:solidFill>
                  <a:srgbClr val="FFFFFF"/>
                </a:solidFill>
              </a:rPr>
              <a:t>Freight</a:t>
            </a:r>
            <a:endParaRPr lang="en-US" sz="1200" dirty="0"/>
          </a:p>
        </p:txBody>
      </p:sp>
      <p:sp>
        <p:nvSpPr>
          <p:cNvPr id="16" name="Text 14"/>
          <p:cNvSpPr txBox="1"/>
          <p:nvPr/>
        </p:nvSpPr>
        <p:spPr>
          <a:xfrm>
            <a:off x="4617720" y="2926080"/>
            <a:ext cx="1249680" cy="822960"/>
          </a:xfrm>
          <a:prstGeom prst="rect">
            <a:avLst/>
          </a:prstGeom>
          <a:noFill/>
          <a:ln/>
        </p:spPr>
        <p:txBody>
          <a:bodyPr wrap="square" lIns="0" tIns="0" rIns="0" bIns="0" rtlCol="0" anchor="t"/>
          <a:lstStyle/>
          <a:p>
            <a:pPr algn="ctr" indent="0" marL="0">
              <a:buNone/>
            </a:pPr>
            <a:r>
              <a:rPr lang="en-US" sz="1000" dirty="0">
                <a:solidFill>
                  <a:srgbClr val="5B6B7F"/>
                </a:solidFill>
              </a:rPr>
              <a:t>Truck, port, ship</a:t>
            </a:r>
            <a:endParaRPr lang="en-US" sz="1000" dirty="0"/>
          </a:p>
        </p:txBody>
      </p:sp>
      <p:sp>
        <p:nvSpPr>
          <p:cNvPr id="17" name="Shape 15"/>
          <p:cNvSpPr/>
          <p:nvPr/>
        </p:nvSpPr>
        <p:spPr>
          <a:xfrm>
            <a:off x="5913120" y="1920240"/>
            <a:ext cx="1432560" cy="822960"/>
          </a:xfrm>
          <a:prstGeom prst="chevron">
            <a:avLst/>
          </a:prstGeom>
          <a:solidFill>
            <a:srgbClr val="0B1F3A"/>
          </a:solidFill>
          <a:ln w="25400">
            <a:solidFill>
              <a:srgbClr val="F7F1E6"/>
            </a:solidFill>
            <a:prstDash val="solid"/>
          </a:ln>
        </p:spPr>
      </p:sp>
      <p:sp>
        <p:nvSpPr>
          <p:cNvPr id="18" name="Text 16"/>
          <p:cNvSpPr txBox="1"/>
          <p:nvPr/>
        </p:nvSpPr>
        <p:spPr>
          <a:xfrm>
            <a:off x="6187440" y="1920240"/>
            <a:ext cx="975360" cy="822960"/>
          </a:xfrm>
          <a:prstGeom prst="rect">
            <a:avLst/>
          </a:prstGeom>
          <a:noFill/>
          <a:ln/>
        </p:spPr>
        <p:txBody>
          <a:bodyPr wrap="square" lIns="0" tIns="0" rIns="0" bIns="0" rtlCol="0" anchor="ctr"/>
          <a:lstStyle/>
          <a:p>
            <a:pPr algn="ctr" indent="0" marL="0">
              <a:buNone/>
            </a:pPr>
            <a:r>
              <a:rPr lang="en-US" sz="1200" b="1" dirty="0">
                <a:solidFill>
                  <a:srgbClr val="FFFFFF"/>
                </a:solidFill>
              </a:rPr>
              <a:t>Customs</a:t>
            </a:r>
            <a:endParaRPr lang="en-US" sz="1200" dirty="0"/>
          </a:p>
        </p:txBody>
      </p:sp>
      <p:sp>
        <p:nvSpPr>
          <p:cNvPr id="19" name="Text 17"/>
          <p:cNvSpPr txBox="1"/>
          <p:nvPr/>
        </p:nvSpPr>
        <p:spPr>
          <a:xfrm>
            <a:off x="5958840" y="2926080"/>
            <a:ext cx="1249680" cy="822960"/>
          </a:xfrm>
          <a:prstGeom prst="rect">
            <a:avLst/>
          </a:prstGeom>
          <a:noFill/>
          <a:ln/>
        </p:spPr>
        <p:txBody>
          <a:bodyPr wrap="square" lIns="0" tIns="0" rIns="0" bIns="0" rtlCol="0" anchor="t"/>
          <a:lstStyle/>
          <a:p>
            <a:pPr algn="ctr" indent="0" marL="0">
              <a:buNone/>
            </a:pPr>
            <a:r>
              <a:rPr lang="en-US" sz="1000" dirty="0">
                <a:solidFill>
                  <a:srgbClr val="5B6B7F"/>
                </a:solidFill>
              </a:rPr>
              <a:t>Clearance, duty, VAT</a:t>
            </a:r>
            <a:endParaRPr lang="en-US" sz="1000" dirty="0"/>
          </a:p>
        </p:txBody>
      </p:sp>
      <p:sp>
        <p:nvSpPr>
          <p:cNvPr id="20" name="Shape 18"/>
          <p:cNvSpPr/>
          <p:nvPr/>
        </p:nvSpPr>
        <p:spPr>
          <a:xfrm>
            <a:off x="7254240" y="1920240"/>
            <a:ext cx="1432560" cy="822960"/>
          </a:xfrm>
          <a:prstGeom prst="chevron">
            <a:avLst/>
          </a:prstGeom>
          <a:solidFill>
            <a:srgbClr val="14A3A0"/>
          </a:solidFill>
          <a:ln w="25400">
            <a:solidFill>
              <a:srgbClr val="F7F1E6"/>
            </a:solidFill>
            <a:prstDash val="solid"/>
          </a:ln>
        </p:spPr>
      </p:sp>
      <p:sp>
        <p:nvSpPr>
          <p:cNvPr id="21" name="Text 19"/>
          <p:cNvSpPr txBox="1"/>
          <p:nvPr/>
        </p:nvSpPr>
        <p:spPr>
          <a:xfrm>
            <a:off x="7528560" y="1920240"/>
            <a:ext cx="975360" cy="822960"/>
          </a:xfrm>
          <a:prstGeom prst="rect">
            <a:avLst/>
          </a:prstGeom>
          <a:noFill/>
          <a:ln/>
        </p:spPr>
        <p:txBody>
          <a:bodyPr wrap="square" lIns="0" tIns="0" rIns="0" bIns="0" rtlCol="0" anchor="ctr"/>
          <a:lstStyle/>
          <a:p>
            <a:pPr algn="ctr" indent="0" marL="0">
              <a:buNone/>
            </a:pPr>
            <a:r>
              <a:rPr lang="en-US" sz="1200" b="1" dirty="0">
                <a:solidFill>
                  <a:srgbClr val="FFFFFF"/>
                </a:solidFill>
              </a:rPr>
              <a:t>Delivery</a:t>
            </a:r>
            <a:endParaRPr lang="en-US" sz="1200" dirty="0"/>
          </a:p>
        </p:txBody>
      </p:sp>
      <p:sp>
        <p:nvSpPr>
          <p:cNvPr id="22" name="Text 20"/>
          <p:cNvSpPr txBox="1"/>
          <p:nvPr/>
        </p:nvSpPr>
        <p:spPr>
          <a:xfrm>
            <a:off x="7299960" y="2926080"/>
            <a:ext cx="1249680" cy="822960"/>
          </a:xfrm>
          <a:prstGeom prst="rect">
            <a:avLst/>
          </a:prstGeom>
          <a:noFill/>
          <a:ln/>
        </p:spPr>
        <p:txBody>
          <a:bodyPr wrap="square" lIns="0" tIns="0" rIns="0" bIns="0" rtlCol="0" anchor="t"/>
          <a:lstStyle/>
          <a:p>
            <a:pPr algn="ctr" indent="0" marL="0">
              <a:buNone/>
            </a:pPr>
            <a:r>
              <a:rPr lang="en-US" sz="1000" dirty="0">
                <a:solidFill>
                  <a:srgbClr val="5B6B7F"/>
                </a:solidFill>
              </a:rPr>
              <a:t>Warehouse, courier, door</a:t>
            </a:r>
            <a:endParaRPr lang="en-US" sz="1000" dirty="0"/>
          </a:p>
        </p:txBody>
      </p:sp>
      <p:sp>
        <p:nvSpPr>
          <p:cNvPr id="23" name="Text 21"/>
          <p:cNvSpPr txBox="1"/>
          <p:nvPr/>
        </p:nvSpPr>
        <p:spPr>
          <a:xfrm>
            <a:off x="548640" y="4023360"/>
            <a:ext cx="7680960" cy="365760"/>
          </a:xfrm>
          <a:prstGeom prst="rect">
            <a:avLst/>
          </a:prstGeom>
          <a:noFill/>
          <a:ln/>
        </p:spPr>
        <p:txBody>
          <a:bodyPr wrap="square" lIns="0" tIns="0" rIns="0" bIns="0" rtlCol="0" anchor="t"/>
          <a:lstStyle/>
          <a:p>
            <a:pPr algn="ctr" indent="0" marL="0">
              <a:buNone/>
            </a:pPr>
            <a:r>
              <a:rPr lang="en-US" sz="1200" b="1" dirty="0">
                <a:solidFill>
                  <a:srgbClr val="0B1F3A"/>
                </a:solidFill>
              </a:rPr>
              <a:t>Each handoff is a promise someone else has to keep.</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A supply chain is three flows, not one</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5 MIN</a:t>
            </a:r>
            <a:endParaRPr lang="en-US" sz="900" dirty="0"/>
          </a:p>
        </p:txBody>
      </p:sp>
      <p:sp>
        <p:nvSpPr>
          <p:cNvPr id="4" name="Text 2"/>
          <p:cNvSpPr txBox="1"/>
          <p:nvPr/>
        </p:nvSpPr>
        <p:spPr>
          <a:xfrm>
            <a:off x="548640" y="1143000"/>
            <a:ext cx="7680960" cy="365760"/>
          </a:xfrm>
          <a:prstGeom prst="rect">
            <a:avLst/>
          </a:prstGeom>
          <a:noFill/>
          <a:ln/>
        </p:spPr>
        <p:txBody>
          <a:bodyPr wrap="square" lIns="0" tIns="0" rIns="0" bIns="0" rtlCol="0" anchor="t"/>
          <a:lstStyle/>
          <a:p>
            <a:pPr indent="0" marL="0">
              <a:buNone/>
            </a:pPr>
            <a:r>
              <a:rPr lang="en-US" sz="1300" dirty="0">
                <a:solidFill>
                  <a:srgbClr val="5B6B7F"/>
                </a:solidFill>
              </a:rPr>
              <a:t>Most teams manage the first well and the other two badly.</a:t>
            </a:r>
            <a:endParaRPr lang="en-US" sz="1300" dirty="0"/>
          </a:p>
        </p:txBody>
      </p:sp>
      <p:sp>
        <p:nvSpPr>
          <p:cNvPr id="5" name="Shape 3"/>
          <p:cNvSpPr/>
          <p:nvPr/>
        </p:nvSpPr>
        <p:spPr>
          <a:xfrm>
            <a:off x="548640" y="1691640"/>
            <a:ext cx="2560320" cy="2560320"/>
          </a:xfrm>
          <a:prstGeom prst="roundRect">
            <a:avLst>
              <a:gd name="adj" fmla="val 4286"/>
            </a:avLst>
          </a:prstGeom>
          <a:solidFill>
            <a:srgbClr val="FFFFFF"/>
          </a:solidFill>
          <a:ln w="9525">
            <a:solidFill>
              <a:srgbClr val="E6DCC6"/>
            </a:solidFill>
            <a:prstDash val="solid"/>
          </a:ln>
        </p:spPr>
      </p:sp>
      <p:sp>
        <p:nvSpPr>
          <p:cNvPr id="6" name="Shape 4"/>
          <p:cNvSpPr/>
          <p:nvPr/>
        </p:nvSpPr>
        <p:spPr>
          <a:xfrm>
            <a:off x="777240" y="1920240"/>
            <a:ext cx="457200" cy="73152"/>
          </a:xfrm>
          <a:prstGeom prst="rect">
            <a:avLst/>
          </a:prstGeom>
          <a:solidFill>
            <a:srgbClr val="14A3A0"/>
          </a:solidFill>
          <a:ln w="12700">
            <a:solidFill>
              <a:srgbClr val="14A3A0"/>
            </a:solidFill>
            <a:prstDash val="solid"/>
          </a:ln>
        </p:spPr>
      </p:sp>
      <p:sp>
        <p:nvSpPr>
          <p:cNvPr id="7" name="Text 5"/>
          <p:cNvSpPr txBox="1"/>
          <p:nvPr/>
        </p:nvSpPr>
        <p:spPr>
          <a:xfrm>
            <a:off x="777240" y="2103120"/>
            <a:ext cx="2103120" cy="457200"/>
          </a:xfrm>
          <a:prstGeom prst="rect">
            <a:avLst/>
          </a:prstGeom>
          <a:noFill/>
          <a:ln/>
        </p:spPr>
        <p:txBody>
          <a:bodyPr wrap="square" lIns="0" tIns="0" rIns="0" bIns="0" rtlCol="0" anchor="t"/>
          <a:lstStyle/>
          <a:p>
            <a:pPr indent="0" marL="0">
              <a:buNone/>
            </a:pPr>
            <a:r>
              <a:rPr lang="en-US" sz="1900" b="1" dirty="0">
                <a:solidFill>
                  <a:srgbClr val="0B1F3A"/>
                </a:solidFill>
                <a:latin typeface="Sora" pitchFamily="34" charset="0"/>
                <a:ea typeface="Sora" pitchFamily="34" charset="-122"/>
                <a:cs typeface="Sora" pitchFamily="34" charset="-120"/>
              </a:rPr>
              <a:t>Goods</a:t>
            </a:r>
            <a:endParaRPr lang="en-US" sz="1900" dirty="0"/>
          </a:p>
        </p:txBody>
      </p:sp>
      <p:sp>
        <p:nvSpPr>
          <p:cNvPr id="8" name="Text 6"/>
          <p:cNvSpPr txBox="1"/>
          <p:nvPr/>
        </p:nvSpPr>
        <p:spPr>
          <a:xfrm>
            <a:off x="777240" y="2651760"/>
            <a:ext cx="2103120" cy="1463040"/>
          </a:xfrm>
          <a:prstGeom prst="rect">
            <a:avLst/>
          </a:prstGeom>
          <a:noFill/>
          <a:ln/>
        </p:spPr>
        <p:txBody>
          <a:bodyPr wrap="square" lIns="0" tIns="0" rIns="0" bIns="0" rtlCol="0" anchor="t"/>
          <a:lstStyle/>
          <a:p>
            <a:pPr indent="0" marL="0">
              <a:buNone/>
            </a:pPr>
            <a:r>
              <a:rPr lang="en-US" sz="1200" dirty="0">
                <a:solidFill>
                  <a:srgbClr val="5B6B7F"/>
                </a:solidFill>
              </a:rPr>
              <a:t>Physical things moving: materials, parts, finished products and returns. Moves downstream towards the customer.</a:t>
            </a:r>
            <a:endParaRPr lang="en-US" sz="1200" dirty="0"/>
          </a:p>
        </p:txBody>
      </p:sp>
      <p:sp>
        <p:nvSpPr>
          <p:cNvPr id="9" name="Shape 7"/>
          <p:cNvSpPr/>
          <p:nvPr/>
        </p:nvSpPr>
        <p:spPr>
          <a:xfrm>
            <a:off x="3291840" y="1691640"/>
            <a:ext cx="2560320" cy="2560320"/>
          </a:xfrm>
          <a:prstGeom prst="roundRect">
            <a:avLst>
              <a:gd name="adj" fmla="val 4286"/>
            </a:avLst>
          </a:prstGeom>
          <a:solidFill>
            <a:srgbClr val="FFFFFF"/>
          </a:solidFill>
          <a:ln w="9525">
            <a:solidFill>
              <a:srgbClr val="E6DCC6"/>
            </a:solidFill>
            <a:prstDash val="solid"/>
          </a:ln>
        </p:spPr>
      </p:sp>
      <p:sp>
        <p:nvSpPr>
          <p:cNvPr id="10" name="Shape 8"/>
          <p:cNvSpPr/>
          <p:nvPr/>
        </p:nvSpPr>
        <p:spPr>
          <a:xfrm>
            <a:off x="3520440" y="1920240"/>
            <a:ext cx="457200" cy="73152"/>
          </a:xfrm>
          <a:prstGeom prst="rect">
            <a:avLst/>
          </a:prstGeom>
          <a:solidFill>
            <a:srgbClr val="3B6EA5"/>
          </a:solidFill>
          <a:ln w="12700">
            <a:solidFill>
              <a:srgbClr val="3B6EA5"/>
            </a:solidFill>
            <a:prstDash val="solid"/>
          </a:ln>
        </p:spPr>
      </p:sp>
      <p:sp>
        <p:nvSpPr>
          <p:cNvPr id="11" name="Text 9"/>
          <p:cNvSpPr txBox="1"/>
          <p:nvPr/>
        </p:nvSpPr>
        <p:spPr>
          <a:xfrm>
            <a:off x="3520440" y="2103120"/>
            <a:ext cx="2103120" cy="457200"/>
          </a:xfrm>
          <a:prstGeom prst="rect">
            <a:avLst/>
          </a:prstGeom>
          <a:noFill/>
          <a:ln/>
        </p:spPr>
        <p:txBody>
          <a:bodyPr wrap="square" lIns="0" tIns="0" rIns="0" bIns="0" rtlCol="0" anchor="t"/>
          <a:lstStyle/>
          <a:p>
            <a:pPr indent="0" marL="0">
              <a:buNone/>
            </a:pPr>
            <a:r>
              <a:rPr lang="en-US" sz="1900" b="1" dirty="0">
                <a:solidFill>
                  <a:srgbClr val="0B1F3A"/>
                </a:solidFill>
                <a:latin typeface="Sora" pitchFamily="34" charset="0"/>
                <a:ea typeface="Sora" pitchFamily="34" charset="-122"/>
                <a:cs typeface="Sora" pitchFamily="34" charset="-120"/>
              </a:rPr>
              <a:t>Money</a:t>
            </a:r>
            <a:endParaRPr lang="en-US" sz="1900" dirty="0"/>
          </a:p>
        </p:txBody>
      </p:sp>
      <p:sp>
        <p:nvSpPr>
          <p:cNvPr id="12" name="Text 10"/>
          <p:cNvSpPr txBox="1"/>
          <p:nvPr/>
        </p:nvSpPr>
        <p:spPr>
          <a:xfrm>
            <a:off x="3520440" y="2651760"/>
            <a:ext cx="2103120" cy="1463040"/>
          </a:xfrm>
          <a:prstGeom prst="rect">
            <a:avLst/>
          </a:prstGeom>
          <a:noFill/>
          <a:ln/>
        </p:spPr>
        <p:txBody>
          <a:bodyPr wrap="square" lIns="0" tIns="0" rIns="0" bIns="0" rtlCol="0" anchor="t"/>
          <a:lstStyle/>
          <a:p>
            <a:pPr indent="0" marL="0">
              <a:buNone/>
            </a:pPr>
            <a:r>
              <a:rPr lang="en-US" sz="1200" dirty="0">
                <a:solidFill>
                  <a:srgbClr val="5B6B7F"/>
                </a:solidFill>
              </a:rPr>
              <a:t>Who pays whom, and when. Cash gets tied up in stock and unpaid invoices. Moves upstream, usually slowly.</a:t>
            </a:r>
            <a:endParaRPr lang="en-US" sz="1200" dirty="0"/>
          </a:p>
        </p:txBody>
      </p:sp>
      <p:sp>
        <p:nvSpPr>
          <p:cNvPr id="13" name="Shape 11"/>
          <p:cNvSpPr/>
          <p:nvPr/>
        </p:nvSpPr>
        <p:spPr>
          <a:xfrm>
            <a:off x="6035040" y="1691640"/>
            <a:ext cx="2560320" cy="2560320"/>
          </a:xfrm>
          <a:prstGeom prst="roundRect">
            <a:avLst>
              <a:gd name="adj" fmla="val 4286"/>
            </a:avLst>
          </a:prstGeom>
          <a:solidFill>
            <a:srgbClr val="FFFFFF"/>
          </a:solidFill>
          <a:ln w="9525">
            <a:solidFill>
              <a:srgbClr val="E6DCC6"/>
            </a:solidFill>
            <a:prstDash val="solid"/>
          </a:ln>
        </p:spPr>
      </p:sp>
      <p:sp>
        <p:nvSpPr>
          <p:cNvPr id="14" name="Shape 12"/>
          <p:cNvSpPr/>
          <p:nvPr/>
        </p:nvSpPr>
        <p:spPr>
          <a:xfrm>
            <a:off x="6263640" y="1920240"/>
            <a:ext cx="457200" cy="73152"/>
          </a:xfrm>
          <a:prstGeom prst="rect">
            <a:avLst/>
          </a:prstGeom>
          <a:solidFill>
            <a:srgbClr val="F2A33A"/>
          </a:solidFill>
          <a:ln w="12700">
            <a:solidFill>
              <a:srgbClr val="F2A33A"/>
            </a:solidFill>
            <a:prstDash val="solid"/>
          </a:ln>
        </p:spPr>
      </p:sp>
      <p:sp>
        <p:nvSpPr>
          <p:cNvPr id="15" name="Text 13"/>
          <p:cNvSpPr txBox="1"/>
          <p:nvPr/>
        </p:nvSpPr>
        <p:spPr>
          <a:xfrm>
            <a:off x="6263640" y="2103120"/>
            <a:ext cx="2103120" cy="457200"/>
          </a:xfrm>
          <a:prstGeom prst="rect">
            <a:avLst/>
          </a:prstGeom>
          <a:noFill/>
          <a:ln/>
        </p:spPr>
        <p:txBody>
          <a:bodyPr wrap="square" lIns="0" tIns="0" rIns="0" bIns="0" rtlCol="0" anchor="t"/>
          <a:lstStyle/>
          <a:p>
            <a:pPr indent="0" marL="0">
              <a:buNone/>
            </a:pPr>
            <a:r>
              <a:rPr lang="en-US" sz="1900" b="1" dirty="0">
                <a:solidFill>
                  <a:srgbClr val="0B1F3A"/>
                </a:solidFill>
                <a:latin typeface="Sora" pitchFamily="34" charset="0"/>
                <a:ea typeface="Sora" pitchFamily="34" charset="-122"/>
                <a:cs typeface="Sora" pitchFamily="34" charset="-120"/>
              </a:rPr>
              <a:t>Information</a:t>
            </a:r>
            <a:endParaRPr lang="en-US" sz="1900" dirty="0"/>
          </a:p>
        </p:txBody>
      </p:sp>
      <p:sp>
        <p:nvSpPr>
          <p:cNvPr id="16" name="Text 14"/>
          <p:cNvSpPr txBox="1"/>
          <p:nvPr/>
        </p:nvSpPr>
        <p:spPr>
          <a:xfrm>
            <a:off x="6263640" y="2651760"/>
            <a:ext cx="2103120" cy="1463040"/>
          </a:xfrm>
          <a:prstGeom prst="rect">
            <a:avLst/>
          </a:prstGeom>
          <a:noFill/>
          <a:ln/>
        </p:spPr>
        <p:txBody>
          <a:bodyPr wrap="square" lIns="0" tIns="0" rIns="0" bIns="0" rtlCol="0" anchor="t"/>
          <a:lstStyle/>
          <a:p>
            <a:pPr indent="0" marL="0">
              <a:buNone/>
            </a:pPr>
            <a:r>
              <a:rPr lang="en-US" sz="1200" dirty="0">
                <a:solidFill>
                  <a:srgbClr val="5B6B7F"/>
                </a:solidFill>
              </a:rPr>
              <a:t>Orders, forecasts, shipping notices, stock levels. It moves both ways and is the glue holding everything together.</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Meet Dune &amp; Co., our running case</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3 MIN</a:t>
            </a:r>
            <a:endParaRPr lang="en-US" sz="900" dirty="0"/>
          </a:p>
        </p:txBody>
      </p:sp>
      <p:sp>
        <p:nvSpPr>
          <p:cNvPr id="4" name="Text 2"/>
          <p:cNvSpPr txBox="1"/>
          <p:nvPr/>
        </p:nvSpPr>
        <p:spPr>
          <a:xfrm>
            <a:off x="548640" y="1188720"/>
            <a:ext cx="7315200" cy="548640"/>
          </a:xfrm>
          <a:prstGeom prst="rect">
            <a:avLst/>
          </a:prstGeom>
          <a:noFill/>
          <a:ln/>
        </p:spPr>
        <p:txBody>
          <a:bodyPr wrap="square" lIns="0" tIns="0" rIns="0" bIns="0" rtlCol="0" anchor="t"/>
          <a:lstStyle/>
          <a:p>
            <a:pPr indent="0" marL="0">
              <a:buNone/>
            </a:pPr>
            <a:r>
              <a:rPr lang="en-US" sz="1300" dirty="0">
                <a:solidFill>
                  <a:srgbClr val="5B6B7F"/>
                </a:solidFill>
              </a:rPr>
              <a:t>A fictional UAE retailer selling a countertop air fryer. Same product, eight modules, eight problems.</a:t>
            </a:r>
            <a:endParaRPr lang="en-US" sz="1300" dirty="0"/>
          </a:p>
        </p:txBody>
      </p:sp>
      <p:sp>
        <p:nvSpPr>
          <p:cNvPr id="5" name="Shape 3"/>
          <p:cNvSpPr/>
          <p:nvPr/>
        </p:nvSpPr>
        <p:spPr>
          <a:xfrm>
            <a:off x="1005840" y="2697480"/>
            <a:ext cx="7132320" cy="0"/>
          </a:xfrm>
          <a:prstGeom prst="line">
            <a:avLst/>
          </a:prstGeom>
          <a:noFill/>
          <a:ln w="31750">
            <a:solidFill>
              <a:srgbClr val="14A3A0"/>
            </a:solidFill>
            <a:prstDash val="dash"/>
          </a:ln>
        </p:spPr>
      </p:sp>
      <p:sp>
        <p:nvSpPr>
          <p:cNvPr id="6" name="Shape 4"/>
          <p:cNvSpPr/>
          <p:nvPr/>
        </p:nvSpPr>
        <p:spPr>
          <a:xfrm>
            <a:off x="868680" y="2514600"/>
            <a:ext cx="365760" cy="365760"/>
          </a:xfrm>
          <a:prstGeom prst="ellipse">
            <a:avLst/>
          </a:prstGeom>
          <a:solidFill>
            <a:srgbClr val="F2A33A"/>
          </a:solidFill>
          <a:ln w="25400">
            <a:solidFill>
              <a:srgbClr val="FFFFFF"/>
            </a:solidFill>
            <a:prstDash val="solid"/>
          </a:ln>
        </p:spPr>
      </p:sp>
      <p:sp>
        <p:nvSpPr>
          <p:cNvPr id="7" name="Text 5"/>
          <p:cNvSpPr txBox="1"/>
          <p:nvPr/>
        </p:nvSpPr>
        <p:spPr>
          <a:xfrm>
            <a:off x="548640" y="3017520"/>
            <a:ext cx="1005840" cy="640080"/>
          </a:xfrm>
          <a:prstGeom prst="rect">
            <a:avLst/>
          </a:prstGeom>
          <a:noFill/>
          <a:ln/>
        </p:spPr>
        <p:txBody>
          <a:bodyPr wrap="square" lIns="0" tIns="0" rIns="0" bIns="0" rtlCol="0" anchor="t"/>
          <a:lstStyle/>
          <a:p>
            <a:pPr algn="ctr" indent="0" marL="0">
              <a:buNone/>
            </a:pPr>
            <a:r>
              <a:rPr lang="en-US" sz="1100" b="1" dirty="0">
                <a:solidFill>
                  <a:srgbClr val="0B1F3A"/>
                </a:solidFill>
              </a:rPr>
              <a:t>Factory</a:t>
            </a:r>
            <a:endParaRPr lang="en-US" sz="1100" dirty="0"/>
          </a:p>
          <a:p>
            <a:pPr algn="ctr" indent="0" marL="0">
              <a:buNone/>
            </a:pPr>
            <a:r>
              <a:rPr lang="en-US" sz="1100" b="1" dirty="0">
                <a:solidFill>
                  <a:srgbClr val="0B1F3A"/>
                </a:solidFill>
              </a:rPr>
              <a:t>Shenzhen</a:t>
            </a:r>
            <a:endParaRPr lang="en-US" sz="1100" dirty="0"/>
          </a:p>
        </p:txBody>
      </p:sp>
      <p:sp>
        <p:nvSpPr>
          <p:cNvPr id="8" name="Shape 6"/>
          <p:cNvSpPr/>
          <p:nvPr/>
        </p:nvSpPr>
        <p:spPr>
          <a:xfrm>
            <a:off x="2304288" y="2514600"/>
            <a:ext cx="365760" cy="365760"/>
          </a:xfrm>
          <a:prstGeom prst="ellipse">
            <a:avLst/>
          </a:prstGeom>
          <a:solidFill>
            <a:srgbClr val="14A3A0"/>
          </a:solidFill>
          <a:ln w="25400">
            <a:solidFill>
              <a:srgbClr val="FFFFFF"/>
            </a:solidFill>
            <a:prstDash val="solid"/>
          </a:ln>
        </p:spPr>
      </p:sp>
      <p:sp>
        <p:nvSpPr>
          <p:cNvPr id="9" name="Text 7"/>
          <p:cNvSpPr txBox="1"/>
          <p:nvPr/>
        </p:nvSpPr>
        <p:spPr>
          <a:xfrm>
            <a:off x="1984248" y="3017520"/>
            <a:ext cx="1005840" cy="640080"/>
          </a:xfrm>
          <a:prstGeom prst="rect">
            <a:avLst/>
          </a:prstGeom>
          <a:noFill/>
          <a:ln/>
        </p:spPr>
        <p:txBody>
          <a:bodyPr wrap="square" lIns="0" tIns="0" rIns="0" bIns="0" rtlCol="0" anchor="t"/>
          <a:lstStyle/>
          <a:p>
            <a:pPr algn="ctr" indent="0" marL="0">
              <a:buNone/>
            </a:pPr>
            <a:r>
              <a:rPr lang="en-US" sz="1100" b="1" dirty="0">
                <a:solidFill>
                  <a:srgbClr val="0B1F3A"/>
                </a:solidFill>
              </a:rPr>
              <a:t>Port</a:t>
            </a:r>
            <a:endParaRPr lang="en-US" sz="1100" dirty="0"/>
          </a:p>
          <a:p>
            <a:pPr algn="ctr" indent="0" marL="0">
              <a:buNone/>
            </a:pPr>
            <a:r>
              <a:rPr lang="en-US" sz="1100" b="1" dirty="0">
                <a:solidFill>
                  <a:srgbClr val="0B1F3A"/>
                </a:solidFill>
              </a:rPr>
              <a:t>Yantian</a:t>
            </a:r>
            <a:endParaRPr lang="en-US" sz="1100" dirty="0"/>
          </a:p>
        </p:txBody>
      </p:sp>
      <p:sp>
        <p:nvSpPr>
          <p:cNvPr id="10" name="Shape 8"/>
          <p:cNvSpPr/>
          <p:nvPr/>
        </p:nvSpPr>
        <p:spPr>
          <a:xfrm>
            <a:off x="3739896" y="2514600"/>
            <a:ext cx="365760" cy="365760"/>
          </a:xfrm>
          <a:prstGeom prst="ellipse">
            <a:avLst/>
          </a:prstGeom>
          <a:solidFill>
            <a:srgbClr val="14A3A0"/>
          </a:solidFill>
          <a:ln w="25400">
            <a:solidFill>
              <a:srgbClr val="FFFFFF"/>
            </a:solidFill>
            <a:prstDash val="solid"/>
          </a:ln>
        </p:spPr>
      </p:sp>
      <p:sp>
        <p:nvSpPr>
          <p:cNvPr id="11" name="Text 9"/>
          <p:cNvSpPr txBox="1"/>
          <p:nvPr/>
        </p:nvSpPr>
        <p:spPr>
          <a:xfrm>
            <a:off x="3419856" y="3017520"/>
            <a:ext cx="1005840" cy="640080"/>
          </a:xfrm>
          <a:prstGeom prst="rect">
            <a:avLst/>
          </a:prstGeom>
          <a:noFill/>
          <a:ln/>
        </p:spPr>
        <p:txBody>
          <a:bodyPr wrap="square" lIns="0" tIns="0" rIns="0" bIns="0" rtlCol="0" anchor="t"/>
          <a:lstStyle/>
          <a:p>
            <a:pPr algn="ctr" indent="0" marL="0">
              <a:buNone/>
            </a:pPr>
            <a:r>
              <a:rPr lang="en-US" sz="1100" b="1" dirty="0">
                <a:solidFill>
                  <a:srgbClr val="0B1F3A"/>
                </a:solidFill>
              </a:rPr>
              <a:t>Ocean</a:t>
            </a:r>
            <a:endParaRPr lang="en-US" sz="1100" dirty="0"/>
          </a:p>
          <a:p>
            <a:pPr algn="ctr" indent="0" marL="0">
              <a:buNone/>
            </a:pPr>
            <a:r>
              <a:rPr lang="en-US" sz="1100" b="1" dirty="0">
                <a:solidFill>
                  <a:srgbClr val="0B1F3A"/>
                </a:solidFill>
              </a:rPr>
              <a:t>~3 weeks</a:t>
            </a:r>
            <a:endParaRPr lang="en-US" sz="1100" dirty="0"/>
          </a:p>
        </p:txBody>
      </p:sp>
      <p:sp>
        <p:nvSpPr>
          <p:cNvPr id="12" name="Shape 10"/>
          <p:cNvSpPr/>
          <p:nvPr/>
        </p:nvSpPr>
        <p:spPr>
          <a:xfrm>
            <a:off x="5175504" y="2514600"/>
            <a:ext cx="365760" cy="365760"/>
          </a:xfrm>
          <a:prstGeom prst="ellipse">
            <a:avLst/>
          </a:prstGeom>
          <a:solidFill>
            <a:srgbClr val="14A3A0"/>
          </a:solidFill>
          <a:ln w="25400">
            <a:solidFill>
              <a:srgbClr val="FFFFFF"/>
            </a:solidFill>
            <a:prstDash val="solid"/>
          </a:ln>
        </p:spPr>
      </p:sp>
      <p:sp>
        <p:nvSpPr>
          <p:cNvPr id="13" name="Text 11"/>
          <p:cNvSpPr txBox="1"/>
          <p:nvPr/>
        </p:nvSpPr>
        <p:spPr>
          <a:xfrm>
            <a:off x="4855464" y="3017520"/>
            <a:ext cx="1005840" cy="640080"/>
          </a:xfrm>
          <a:prstGeom prst="rect">
            <a:avLst/>
          </a:prstGeom>
          <a:noFill/>
          <a:ln/>
        </p:spPr>
        <p:txBody>
          <a:bodyPr wrap="square" lIns="0" tIns="0" rIns="0" bIns="0" rtlCol="0" anchor="t"/>
          <a:lstStyle/>
          <a:p>
            <a:pPr algn="ctr" indent="0" marL="0">
              <a:buNone/>
            </a:pPr>
            <a:r>
              <a:rPr lang="en-US" sz="1100" b="1" dirty="0">
                <a:solidFill>
                  <a:srgbClr val="0B1F3A"/>
                </a:solidFill>
              </a:rPr>
              <a:t>Port</a:t>
            </a:r>
            <a:endParaRPr lang="en-US" sz="1100" dirty="0"/>
          </a:p>
          <a:p>
            <a:pPr algn="ctr" indent="0" marL="0">
              <a:buNone/>
            </a:pPr>
            <a:r>
              <a:rPr lang="en-US" sz="1100" b="1" dirty="0">
                <a:solidFill>
                  <a:srgbClr val="0B1F3A"/>
                </a:solidFill>
              </a:rPr>
              <a:t>Jebel Ali</a:t>
            </a:r>
            <a:endParaRPr lang="en-US" sz="1100" dirty="0"/>
          </a:p>
        </p:txBody>
      </p:sp>
      <p:sp>
        <p:nvSpPr>
          <p:cNvPr id="14" name="Shape 12"/>
          <p:cNvSpPr/>
          <p:nvPr/>
        </p:nvSpPr>
        <p:spPr>
          <a:xfrm>
            <a:off x="6611112" y="2514600"/>
            <a:ext cx="365760" cy="365760"/>
          </a:xfrm>
          <a:prstGeom prst="ellipse">
            <a:avLst/>
          </a:prstGeom>
          <a:solidFill>
            <a:srgbClr val="14A3A0"/>
          </a:solidFill>
          <a:ln w="25400">
            <a:solidFill>
              <a:srgbClr val="FFFFFF"/>
            </a:solidFill>
            <a:prstDash val="solid"/>
          </a:ln>
        </p:spPr>
      </p:sp>
      <p:sp>
        <p:nvSpPr>
          <p:cNvPr id="15" name="Text 13"/>
          <p:cNvSpPr txBox="1"/>
          <p:nvPr/>
        </p:nvSpPr>
        <p:spPr>
          <a:xfrm>
            <a:off x="6291072" y="3017520"/>
            <a:ext cx="1005840" cy="640080"/>
          </a:xfrm>
          <a:prstGeom prst="rect">
            <a:avLst/>
          </a:prstGeom>
          <a:noFill/>
          <a:ln/>
        </p:spPr>
        <p:txBody>
          <a:bodyPr wrap="square" lIns="0" tIns="0" rIns="0" bIns="0" rtlCol="0" anchor="t"/>
          <a:lstStyle/>
          <a:p>
            <a:pPr algn="ctr" indent="0" marL="0">
              <a:buNone/>
            </a:pPr>
            <a:r>
              <a:rPr lang="en-US" sz="1100" b="1" dirty="0">
                <a:solidFill>
                  <a:srgbClr val="0B1F3A"/>
                </a:solidFill>
              </a:rPr>
              <a:t>Warehouse</a:t>
            </a:r>
            <a:endParaRPr lang="en-US" sz="1100" dirty="0"/>
          </a:p>
          <a:p>
            <a:pPr algn="ctr" indent="0" marL="0">
              <a:buNone/>
            </a:pPr>
            <a:r>
              <a:rPr lang="en-US" sz="1100" b="1" dirty="0">
                <a:solidFill>
                  <a:srgbClr val="0B1F3A"/>
                </a:solidFill>
              </a:rPr>
              <a:t>Dubai</a:t>
            </a:r>
            <a:endParaRPr lang="en-US" sz="1100" dirty="0"/>
          </a:p>
        </p:txBody>
      </p:sp>
      <p:sp>
        <p:nvSpPr>
          <p:cNvPr id="16" name="Shape 14"/>
          <p:cNvSpPr/>
          <p:nvPr/>
        </p:nvSpPr>
        <p:spPr>
          <a:xfrm>
            <a:off x="8046720" y="2514600"/>
            <a:ext cx="365760" cy="365760"/>
          </a:xfrm>
          <a:prstGeom prst="ellipse">
            <a:avLst/>
          </a:prstGeom>
          <a:solidFill>
            <a:srgbClr val="F2A33A"/>
          </a:solidFill>
          <a:ln w="25400">
            <a:solidFill>
              <a:srgbClr val="FFFFFF"/>
            </a:solidFill>
            <a:prstDash val="solid"/>
          </a:ln>
        </p:spPr>
      </p:sp>
      <p:sp>
        <p:nvSpPr>
          <p:cNvPr id="17" name="Text 15"/>
          <p:cNvSpPr txBox="1"/>
          <p:nvPr/>
        </p:nvSpPr>
        <p:spPr>
          <a:xfrm>
            <a:off x="7726680" y="3017520"/>
            <a:ext cx="1005840" cy="640080"/>
          </a:xfrm>
          <a:prstGeom prst="rect">
            <a:avLst/>
          </a:prstGeom>
          <a:noFill/>
          <a:ln/>
        </p:spPr>
        <p:txBody>
          <a:bodyPr wrap="square" lIns="0" tIns="0" rIns="0" bIns="0" rtlCol="0" anchor="t"/>
          <a:lstStyle/>
          <a:p>
            <a:pPr algn="ctr" indent="0" marL="0">
              <a:buNone/>
            </a:pPr>
            <a:r>
              <a:rPr lang="en-US" sz="1100" b="1" dirty="0">
                <a:solidFill>
                  <a:srgbClr val="0B1F3A"/>
                </a:solidFill>
              </a:rPr>
              <a:t>Customer</a:t>
            </a:r>
            <a:endParaRPr lang="en-US" sz="1100" dirty="0"/>
          </a:p>
          <a:p>
            <a:pPr algn="ctr" indent="0" marL="0">
              <a:buNone/>
            </a:pPr>
            <a:r>
              <a:rPr lang="en-US" sz="1100" b="1" dirty="0">
                <a:solidFill>
                  <a:srgbClr val="0B1F3A"/>
                </a:solidFill>
              </a:rPr>
              <a:t>Abu Dhabi</a:t>
            </a:r>
            <a:endParaRPr lang="en-US" sz="1100" dirty="0"/>
          </a:p>
        </p:txBody>
      </p:sp>
      <p:sp>
        <p:nvSpPr>
          <p:cNvPr id="18" name="Text 16"/>
          <p:cNvSpPr txBox="1"/>
          <p:nvPr/>
        </p:nvSpPr>
        <p:spPr>
          <a:xfrm>
            <a:off x="548640" y="4023360"/>
            <a:ext cx="7680960" cy="365760"/>
          </a:xfrm>
          <a:prstGeom prst="rect">
            <a:avLst/>
          </a:prstGeom>
          <a:noFill/>
          <a:ln/>
        </p:spPr>
        <p:txBody>
          <a:bodyPr wrap="square" lIns="0" tIns="0" rIns="0" bIns="0" rtlCol="0" anchor="t"/>
          <a:lstStyle/>
          <a:p>
            <a:pPr algn="ctr" indent="0" marL="0">
              <a:buNone/>
            </a:pPr>
            <a:r>
              <a:rPr lang="en-US" sz="1300" b="1" dirty="0">
                <a:solidFill>
                  <a:srgbClr val="0B1F3A"/>
                </a:solidFill>
              </a:rPr>
              <a:t>Every stop is a decision. Every decision costs money, time or risk.</a:t>
            </a:r>
            <a:endParaRPr lang="en-US" sz="1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Goods, money or information?</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ACTIVITY · 8 MIN</a:t>
            </a:r>
            <a:endParaRPr lang="en-US" sz="900" dirty="0"/>
          </a:p>
        </p:txBody>
      </p:sp>
      <p:sp>
        <p:nvSpPr>
          <p:cNvPr id="4" name="Text 2"/>
          <p:cNvSpPr txBox="1"/>
          <p:nvPr/>
        </p:nvSpPr>
        <p:spPr>
          <a:xfrm>
            <a:off x="548640" y="1143000"/>
            <a:ext cx="7498080" cy="365760"/>
          </a:xfrm>
          <a:prstGeom prst="rect">
            <a:avLst/>
          </a:prstGeom>
          <a:noFill/>
          <a:ln/>
        </p:spPr>
        <p:txBody>
          <a:bodyPr wrap="square" lIns="0" tIns="0" rIns="0" bIns="0" rtlCol="0" anchor="t"/>
          <a:lstStyle/>
          <a:p>
            <a:pPr indent="0" marL="0">
              <a:buNone/>
            </a:pPr>
            <a:r>
              <a:rPr lang="en-US" sz="1300" dirty="0">
                <a:solidFill>
                  <a:srgbClr val="5B6B7F"/>
                </a:solidFill>
              </a:rPr>
              <a:t>Type G, M, I or a combo in the chat. Careful, one is a trick.</a:t>
            </a:r>
            <a:endParaRPr lang="en-US" sz="1300" dirty="0"/>
          </a:p>
        </p:txBody>
      </p:sp>
      <p:sp>
        <p:nvSpPr>
          <p:cNvPr id="5" name="Shape 3"/>
          <p:cNvSpPr/>
          <p:nvPr/>
        </p:nvSpPr>
        <p:spPr>
          <a:xfrm>
            <a:off x="548640" y="1691640"/>
            <a:ext cx="3749040" cy="1097280"/>
          </a:xfrm>
          <a:prstGeom prst="roundRect">
            <a:avLst>
              <a:gd name="adj" fmla="val 10000"/>
            </a:avLst>
          </a:prstGeom>
          <a:solidFill>
            <a:srgbClr val="FFFFFF"/>
          </a:solidFill>
          <a:ln w="9525">
            <a:solidFill>
              <a:srgbClr val="E6DCC6"/>
            </a:solidFill>
            <a:prstDash val="solid"/>
          </a:ln>
        </p:spPr>
      </p:sp>
      <p:sp>
        <p:nvSpPr>
          <p:cNvPr id="6" name="Shape 4"/>
          <p:cNvSpPr/>
          <p:nvPr/>
        </p:nvSpPr>
        <p:spPr>
          <a:xfrm>
            <a:off x="731520" y="2011680"/>
            <a:ext cx="457200" cy="457200"/>
          </a:xfrm>
          <a:prstGeom prst="ellipse">
            <a:avLst/>
          </a:prstGeom>
          <a:solidFill>
            <a:srgbClr val="14A3A0"/>
          </a:solidFill>
          <a:ln w="12700">
            <a:solidFill>
              <a:srgbClr val="FFFFFF"/>
            </a:solidFill>
            <a:prstDash val="solid"/>
          </a:ln>
        </p:spPr>
      </p:sp>
      <p:sp>
        <p:nvSpPr>
          <p:cNvPr id="7" name="Text 5"/>
          <p:cNvSpPr txBox="1"/>
          <p:nvPr/>
        </p:nvSpPr>
        <p:spPr>
          <a:xfrm>
            <a:off x="731520" y="201168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8" name="Text 6"/>
          <p:cNvSpPr txBox="1"/>
          <p:nvPr/>
        </p:nvSpPr>
        <p:spPr>
          <a:xfrm>
            <a:off x="1371600" y="1874520"/>
            <a:ext cx="2743200" cy="731520"/>
          </a:xfrm>
          <a:prstGeom prst="rect">
            <a:avLst/>
          </a:prstGeom>
          <a:noFill/>
          <a:ln/>
        </p:spPr>
        <p:txBody>
          <a:bodyPr wrap="square" lIns="0" tIns="0" rIns="0" bIns="0" rtlCol="0" anchor="ctr"/>
          <a:lstStyle/>
          <a:p>
            <a:pPr indent="0" marL="0">
              <a:buNone/>
            </a:pPr>
            <a:r>
              <a:rPr lang="en-US" sz="1300" b="1" dirty="0">
                <a:solidFill>
                  <a:srgbClr val="0B1F3A"/>
                </a:solidFill>
              </a:rPr>
              <a:t>The supplier emails a shipping notice</a:t>
            </a:r>
            <a:endParaRPr lang="en-US" sz="1300" dirty="0"/>
          </a:p>
        </p:txBody>
      </p:sp>
      <p:sp>
        <p:nvSpPr>
          <p:cNvPr id="9" name="Shape 7"/>
          <p:cNvSpPr/>
          <p:nvPr/>
        </p:nvSpPr>
        <p:spPr>
          <a:xfrm>
            <a:off x="4480560" y="1691640"/>
            <a:ext cx="3749040" cy="1097280"/>
          </a:xfrm>
          <a:prstGeom prst="roundRect">
            <a:avLst>
              <a:gd name="adj" fmla="val 10000"/>
            </a:avLst>
          </a:prstGeom>
          <a:solidFill>
            <a:srgbClr val="FFFFFF"/>
          </a:solidFill>
          <a:ln w="9525">
            <a:solidFill>
              <a:srgbClr val="E6DCC6"/>
            </a:solidFill>
            <a:prstDash val="solid"/>
          </a:ln>
        </p:spPr>
      </p:sp>
      <p:sp>
        <p:nvSpPr>
          <p:cNvPr id="10" name="Shape 8"/>
          <p:cNvSpPr/>
          <p:nvPr/>
        </p:nvSpPr>
        <p:spPr>
          <a:xfrm>
            <a:off x="4663440" y="2011680"/>
            <a:ext cx="457200" cy="457200"/>
          </a:xfrm>
          <a:prstGeom prst="ellipse">
            <a:avLst/>
          </a:prstGeom>
          <a:solidFill>
            <a:srgbClr val="14A3A0"/>
          </a:solidFill>
          <a:ln w="12700">
            <a:solidFill>
              <a:srgbClr val="FFFFFF"/>
            </a:solidFill>
            <a:prstDash val="solid"/>
          </a:ln>
        </p:spPr>
      </p:sp>
      <p:sp>
        <p:nvSpPr>
          <p:cNvPr id="11" name="Text 9"/>
          <p:cNvSpPr txBox="1"/>
          <p:nvPr/>
        </p:nvSpPr>
        <p:spPr>
          <a:xfrm>
            <a:off x="4663440" y="201168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10"/>
          <p:cNvSpPr txBox="1"/>
          <p:nvPr/>
        </p:nvSpPr>
        <p:spPr>
          <a:xfrm>
            <a:off x="5303520" y="1874520"/>
            <a:ext cx="2743200" cy="731520"/>
          </a:xfrm>
          <a:prstGeom prst="rect">
            <a:avLst/>
          </a:prstGeom>
          <a:noFill/>
          <a:ln/>
        </p:spPr>
        <p:txBody>
          <a:bodyPr wrap="square" lIns="0" tIns="0" rIns="0" bIns="0" rtlCol="0" anchor="ctr"/>
          <a:lstStyle/>
          <a:p>
            <a:pPr indent="0" marL="0">
              <a:buNone/>
            </a:pPr>
            <a:r>
              <a:rPr lang="en-US" sz="1300" b="1" dirty="0">
                <a:solidFill>
                  <a:srgbClr val="0B1F3A"/>
                </a:solidFill>
              </a:rPr>
              <a:t>A pallet of fryers is unloaded at the port</a:t>
            </a:r>
            <a:endParaRPr lang="en-US" sz="1300" dirty="0"/>
          </a:p>
        </p:txBody>
      </p:sp>
      <p:sp>
        <p:nvSpPr>
          <p:cNvPr id="13" name="Shape 11"/>
          <p:cNvSpPr/>
          <p:nvPr/>
        </p:nvSpPr>
        <p:spPr>
          <a:xfrm>
            <a:off x="548640" y="2971800"/>
            <a:ext cx="3749040" cy="1097280"/>
          </a:xfrm>
          <a:prstGeom prst="roundRect">
            <a:avLst>
              <a:gd name="adj" fmla="val 10000"/>
            </a:avLst>
          </a:prstGeom>
          <a:solidFill>
            <a:srgbClr val="FFFFFF"/>
          </a:solidFill>
          <a:ln w="9525">
            <a:solidFill>
              <a:srgbClr val="E6DCC6"/>
            </a:solidFill>
            <a:prstDash val="solid"/>
          </a:ln>
        </p:spPr>
      </p:sp>
      <p:sp>
        <p:nvSpPr>
          <p:cNvPr id="14" name="Shape 12"/>
          <p:cNvSpPr/>
          <p:nvPr/>
        </p:nvSpPr>
        <p:spPr>
          <a:xfrm>
            <a:off x="731520" y="3291840"/>
            <a:ext cx="457200" cy="457200"/>
          </a:xfrm>
          <a:prstGeom prst="ellipse">
            <a:avLst/>
          </a:prstGeom>
          <a:solidFill>
            <a:srgbClr val="14A3A0"/>
          </a:solidFill>
          <a:ln w="12700">
            <a:solidFill>
              <a:srgbClr val="FFFFFF"/>
            </a:solidFill>
            <a:prstDash val="solid"/>
          </a:ln>
        </p:spPr>
      </p:sp>
      <p:sp>
        <p:nvSpPr>
          <p:cNvPr id="15" name="Text 13"/>
          <p:cNvSpPr txBox="1"/>
          <p:nvPr/>
        </p:nvSpPr>
        <p:spPr>
          <a:xfrm>
            <a:off x="731520" y="329184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6" name="Text 14"/>
          <p:cNvSpPr txBox="1"/>
          <p:nvPr/>
        </p:nvSpPr>
        <p:spPr>
          <a:xfrm>
            <a:off x="1371600" y="3154680"/>
            <a:ext cx="2743200" cy="731520"/>
          </a:xfrm>
          <a:prstGeom prst="rect">
            <a:avLst/>
          </a:prstGeom>
          <a:noFill/>
          <a:ln/>
        </p:spPr>
        <p:txBody>
          <a:bodyPr wrap="square" lIns="0" tIns="0" rIns="0" bIns="0" rtlCol="0" anchor="ctr"/>
          <a:lstStyle/>
          <a:p>
            <a:pPr indent="0" marL="0">
              <a:buNone/>
            </a:pPr>
            <a:r>
              <a:rPr lang="en-US" sz="1300" b="1" dirty="0">
                <a:solidFill>
                  <a:srgbClr val="0B1F3A"/>
                </a:solidFill>
              </a:rPr>
              <a:t>Dune &amp; Co. pays the invoice after 60 days</a:t>
            </a:r>
            <a:endParaRPr lang="en-US" sz="1300" dirty="0"/>
          </a:p>
        </p:txBody>
      </p:sp>
      <p:sp>
        <p:nvSpPr>
          <p:cNvPr id="17" name="Shape 15"/>
          <p:cNvSpPr/>
          <p:nvPr/>
        </p:nvSpPr>
        <p:spPr>
          <a:xfrm>
            <a:off x="4480560" y="2971800"/>
            <a:ext cx="3749040" cy="1097280"/>
          </a:xfrm>
          <a:prstGeom prst="roundRect">
            <a:avLst>
              <a:gd name="adj" fmla="val 10000"/>
            </a:avLst>
          </a:prstGeom>
          <a:solidFill>
            <a:srgbClr val="FFFFFF"/>
          </a:solidFill>
          <a:ln w="9525">
            <a:solidFill>
              <a:srgbClr val="E6DCC6"/>
            </a:solidFill>
            <a:prstDash val="solid"/>
          </a:ln>
        </p:spPr>
      </p:sp>
      <p:sp>
        <p:nvSpPr>
          <p:cNvPr id="18" name="Shape 16"/>
          <p:cNvSpPr/>
          <p:nvPr/>
        </p:nvSpPr>
        <p:spPr>
          <a:xfrm>
            <a:off x="4663440" y="3291840"/>
            <a:ext cx="457200" cy="457200"/>
          </a:xfrm>
          <a:prstGeom prst="ellipse">
            <a:avLst/>
          </a:prstGeom>
          <a:solidFill>
            <a:srgbClr val="F2A33A"/>
          </a:solidFill>
          <a:ln w="12700">
            <a:solidFill>
              <a:srgbClr val="FFFFFF"/>
            </a:solidFill>
            <a:prstDash val="solid"/>
          </a:ln>
        </p:spPr>
      </p:sp>
      <p:sp>
        <p:nvSpPr>
          <p:cNvPr id="19" name="Text 17"/>
          <p:cNvSpPr txBox="1"/>
          <p:nvPr/>
        </p:nvSpPr>
        <p:spPr>
          <a:xfrm>
            <a:off x="4663440" y="329184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0" name="Text 18"/>
          <p:cNvSpPr txBox="1"/>
          <p:nvPr/>
        </p:nvSpPr>
        <p:spPr>
          <a:xfrm>
            <a:off x="5303520" y="3154680"/>
            <a:ext cx="2743200" cy="731520"/>
          </a:xfrm>
          <a:prstGeom prst="rect">
            <a:avLst/>
          </a:prstGeom>
          <a:noFill/>
          <a:ln/>
        </p:spPr>
        <p:txBody>
          <a:bodyPr wrap="square" lIns="0" tIns="0" rIns="0" bIns="0" rtlCol="0" anchor="ctr"/>
          <a:lstStyle/>
          <a:p>
            <a:pPr indent="0" marL="0">
              <a:buNone/>
            </a:pPr>
            <a:r>
              <a:rPr lang="en-US" sz="1300" b="1" dirty="0">
                <a:solidFill>
                  <a:srgbClr val="0B1F3A"/>
                </a:solidFill>
              </a:rPr>
              <a:t>A customer returns a faulty fryer and is refunded</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Why the map matters</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5 MIN</a:t>
            </a:r>
            <a:endParaRPr lang="en-US" sz="900" dirty="0"/>
          </a:p>
        </p:txBody>
      </p:sp>
      <p:sp>
        <p:nvSpPr>
          <p:cNvPr id="4" name="Text 2"/>
          <p:cNvSpPr txBox="1"/>
          <p:nvPr/>
        </p:nvSpPr>
        <p:spPr>
          <a:xfrm>
            <a:off x="548640" y="1143000"/>
            <a:ext cx="7680960" cy="365760"/>
          </a:xfrm>
          <a:prstGeom prst="rect">
            <a:avLst/>
          </a:prstGeom>
          <a:noFill/>
          <a:ln/>
        </p:spPr>
        <p:txBody>
          <a:bodyPr wrap="square" lIns="0" tIns="0" rIns="0" bIns="0" rtlCol="0" anchor="t"/>
          <a:lstStyle/>
          <a:p>
            <a:pPr indent="0" marL="0">
              <a:buNone/>
            </a:pPr>
            <a:r>
              <a:rPr lang="en-US" sz="1300" dirty="0">
                <a:solidFill>
                  <a:srgbClr val="5B6B7F"/>
                </a:solidFill>
              </a:rPr>
              <a:t>Three reasons it is worth seeing the whole chain.</a:t>
            </a:r>
            <a:endParaRPr lang="en-US" sz="1300" dirty="0"/>
          </a:p>
        </p:txBody>
      </p:sp>
      <p:sp>
        <p:nvSpPr>
          <p:cNvPr id="5" name="Shape 3"/>
          <p:cNvSpPr/>
          <p:nvPr/>
        </p:nvSpPr>
        <p:spPr>
          <a:xfrm>
            <a:off x="548640" y="1691640"/>
            <a:ext cx="2560320" cy="2560320"/>
          </a:xfrm>
          <a:prstGeom prst="roundRect">
            <a:avLst>
              <a:gd name="adj" fmla="val 4286"/>
            </a:avLst>
          </a:prstGeom>
          <a:solidFill>
            <a:srgbClr val="FFFFFF"/>
          </a:solidFill>
          <a:ln w="9525">
            <a:solidFill>
              <a:srgbClr val="E6DCC6"/>
            </a:solidFill>
            <a:prstDash val="solid"/>
          </a:ln>
        </p:spPr>
      </p:sp>
      <p:sp>
        <p:nvSpPr>
          <p:cNvPr id="6" name="Shape 4"/>
          <p:cNvSpPr/>
          <p:nvPr/>
        </p:nvSpPr>
        <p:spPr>
          <a:xfrm>
            <a:off x="777240" y="1920240"/>
            <a:ext cx="457200" cy="73152"/>
          </a:xfrm>
          <a:prstGeom prst="rect">
            <a:avLst/>
          </a:prstGeom>
          <a:solidFill>
            <a:srgbClr val="14A3A0"/>
          </a:solidFill>
          <a:ln w="12700">
            <a:solidFill>
              <a:srgbClr val="14A3A0"/>
            </a:solidFill>
            <a:prstDash val="solid"/>
          </a:ln>
        </p:spPr>
      </p:sp>
      <p:sp>
        <p:nvSpPr>
          <p:cNvPr id="7" name="Text 5"/>
          <p:cNvSpPr txBox="1"/>
          <p:nvPr/>
        </p:nvSpPr>
        <p:spPr>
          <a:xfrm>
            <a:off x="777240" y="2103120"/>
            <a:ext cx="2103120" cy="457200"/>
          </a:xfrm>
          <a:prstGeom prst="rect">
            <a:avLst/>
          </a:prstGeom>
          <a:noFill/>
          <a:ln/>
        </p:spPr>
        <p:txBody>
          <a:bodyPr wrap="square" lIns="0" tIns="0" rIns="0" bIns="0" rtlCol="0" anchor="t"/>
          <a:lstStyle/>
          <a:p>
            <a:pPr indent="0" marL="0">
              <a:buNone/>
            </a:pPr>
            <a:r>
              <a:rPr lang="en-US" sz="1900" b="1" dirty="0">
                <a:solidFill>
                  <a:srgbClr val="0B1F3A"/>
                </a:solidFill>
                <a:latin typeface="Sora" pitchFamily="34" charset="0"/>
                <a:ea typeface="Sora" pitchFamily="34" charset="-122"/>
                <a:cs typeface="Sora" pitchFamily="34" charset="-120"/>
              </a:rPr>
              <a:t>Cash</a:t>
            </a:r>
            <a:endParaRPr lang="en-US" sz="1900" dirty="0"/>
          </a:p>
        </p:txBody>
      </p:sp>
      <p:sp>
        <p:nvSpPr>
          <p:cNvPr id="8" name="Text 6"/>
          <p:cNvSpPr txBox="1"/>
          <p:nvPr/>
        </p:nvSpPr>
        <p:spPr>
          <a:xfrm>
            <a:off x="777240" y="2651760"/>
            <a:ext cx="2103120" cy="1463040"/>
          </a:xfrm>
          <a:prstGeom prst="rect">
            <a:avLst/>
          </a:prstGeom>
          <a:noFill/>
          <a:ln/>
        </p:spPr>
        <p:txBody>
          <a:bodyPr wrap="square" lIns="0" tIns="0" rIns="0" bIns="0" rtlCol="0" anchor="t"/>
          <a:lstStyle/>
          <a:p>
            <a:pPr indent="0" marL="0">
              <a:buNone/>
            </a:pPr>
            <a:r>
              <a:rPr lang="en-US" sz="1200" dirty="0">
                <a:solidFill>
                  <a:srgbClr val="5B6B7F"/>
                </a:solidFill>
              </a:rPr>
              <a:t>Stock, late payments and long transit times lock up money. Seeing the whole chain shows where cash is trapped.</a:t>
            </a:r>
            <a:endParaRPr lang="en-US" sz="1200" dirty="0"/>
          </a:p>
        </p:txBody>
      </p:sp>
      <p:sp>
        <p:nvSpPr>
          <p:cNvPr id="9" name="Shape 7"/>
          <p:cNvSpPr/>
          <p:nvPr/>
        </p:nvSpPr>
        <p:spPr>
          <a:xfrm>
            <a:off x="3291840" y="1691640"/>
            <a:ext cx="2560320" cy="2560320"/>
          </a:xfrm>
          <a:prstGeom prst="roundRect">
            <a:avLst>
              <a:gd name="adj" fmla="val 4286"/>
            </a:avLst>
          </a:prstGeom>
          <a:solidFill>
            <a:srgbClr val="FFFFFF"/>
          </a:solidFill>
          <a:ln w="9525">
            <a:solidFill>
              <a:srgbClr val="E6DCC6"/>
            </a:solidFill>
            <a:prstDash val="solid"/>
          </a:ln>
        </p:spPr>
      </p:sp>
      <p:sp>
        <p:nvSpPr>
          <p:cNvPr id="10" name="Shape 8"/>
          <p:cNvSpPr/>
          <p:nvPr/>
        </p:nvSpPr>
        <p:spPr>
          <a:xfrm>
            <a:off x="3520440" y="1920240"/>
            <a:ext cx="457200" cy="73152"/>
          </a:xfrm>
          <a:prstGeom prst="rect">
            <a:avLst/>
          </a:prstGeom>
          <a:solidFill>
            <a:srgbClr val="3B6EA5"/>
          </a:solidFill>
          <a:ln w="12700">
            <a:solidFill>
              <a:srgbClr val="3B6EA5"/>
            </a:solidFill>
            <a:prstDash val="solid"/>
          </a:ln>
        </p:spPr>
      </p:sp>
      <p:sp>
        <p:nvSpPr>
          <p:cNvPr id="11" name="Text 9"/>
          <p:cNvSpPr txBox="1"/>
          <p:nvPr/>
        </p:nvSpPr>
        <p:spPr>
          <a:xfrm>
            <a:off x="3520440" y="2103120"/>
            <a:ext cx="2103120" cy="457200"/>
          </a:xfrm>
          <a:prstGeom prst="rect">
            <a:avLst/>
          </a:prstGeom>
          <a:noFill/>
          <a:ln/>
        </p:spPr>
        <p:txBody>
          <a:bodyPr wrap="square" lIns="0" tIns="0" rIns="0" bIns="0" rtlCol="0" anchor="t"/>
          <a:lstStyle/>
          <a:p>
            <a:pPr indent="0" marL="0">
              <a:buNone/>
            </a:pPr>
            <a:r>
              <a:rPr lang="en-US" sz="1900" b="1" dirty="0">
                <a:solidFill>
                  <a:srgbClr val="0B1F3A"/>
                </a:solidFill>
                <a:latin typeface="Sora" pitchFamily="34" charset="0"/>
                <a:ea typeface="Sora" pitchFamily="34" charset="-122"/>
                <a:cs typeface="Sora" pitchFamily="34" charset="-120"/>
              </a:rPr>
              <a:t>Promise</a:t>
            </a:r>
            <a:endParaRPr lang="en-US" sz="1900" dirty="0"/>
          </a:p>
        </p:txBody>
      </p:sp>
      <p:sp>
        <p:nvSpPr>
          <p:cNvPr id="12" name="Text 10"/>
          <p:cNvSpPr txBox="1"/>
          <p:nvPr/>
        </p:nvSpPr>
        <p:spPr>
          <a:xfrm>
            <a:off x="3520440" y="2651760"/>
            <a:ext cx="2103120" cy="1463040"/>
          </a:xfrm>
          <a:prstGeom prst="rect">
            <a:avLst/>
          </a:prstGeom>
          <a:noFill/>
          <a:ln/>
        </p:spPr>
        <p:txBody>
          <a:bodyPr wrap="square" lIns="0" tIns="0" rIns="0" bIns="0" rtlCol="0" anchor="t"/>
          <a:lstStyle/>
          <a:p>
            <a:pPr indent="0" marL="0">
              <a:buNone/>
            </a:pPr>
            <a:r>
              <a:rPr lang="en-US" sz="1200" dirty="0">
                <a:solidFill>
                  <a:srgbClr val="5B6B7F"/>
                </a:solidFill>
              </a:rPr>
              <a:t>Customers judge you on delivery, not on your internal departments. A break anywhere becomes your problem.</a:t>
            </a:r>
            <a:endParaRPr lang="en-US" sz="1200" dirty="0"/>
          </a:p>
        </p:txBody>
      </p:sp>
      <p:sp>
        <p:nvSpPr>
          <p:cNvPr id="13" name="Shape 11"/>
          <p:cNvSpPr/>
          <p:nvPr/>
        </p:nvSpPr>
        <p:spPr>
          <a:xfrm>
            <a:off x="6035040" y="1691640"/>
            <a:ext cx="2560320" cy="2560320"/>
          </a:xfrm>
          <a:prstGeom prst="roundRect">
            <a:avLst>
              <a:gd name="adj" fmla="val 4286"/>
            </a:avLst>
          </a:prstGeom>
          <a:solidFill>
            <a:srgbClr val="FFFFFF"/>
          </a:solidFill>
          <a:ln w="9525">
            <a:solidFill>
              <a:srgbClr val="E6DCC6"/>
            </a:solidFill>
            <a:prstDash val="solid"/>
          </a:ln>
        </p:spPr>
      </p:sp>
      <p:sp>
        <p:nvSpPr>
          <p:cNvPr id="14" name="Shape 12"/>
          <p:cNvSpPr/>
          <p:nvPr/>
        </p:nvSpPr>
        <p:spPr>
          <a:xfrm>
            <a:off x="6263640" y="1920240"/>
            <a:ext cx="457200" cy="73152"/>
          </a:xfrm>
          <a:prstGeom prst="rect">
            <a:avLst/>
          </a:prstGeom>
          <a:solidFill>
            <a:srgbClr val="F2A33A"/>
          </a:solidFill>
          <a:ln w="12700">
            <a:solidFill>
              <a:srgbClr val="F2A33A"/>
            </a:solidFill>
            <a:prstDash val="solid"/>
          </a:ln>
        </p:spPr>
      </p:sp>
      <p:sp>
        <p:nvSpPr>
          <p:cNvPr id="15" name="Text 13"/>
          <p:cNvSpPr txBox="1"/>
          <p:nvPr/>
        </p:nvSpPr>
        <p:spPr>
          <a:xfrm>
            <a:off x="6263640" y="2103120"/>
            <a:ext cx="2103120" cy="457200"/>
          </a:xfrm>
          <a:prstGeom prst="rect">
            <a:avLst/>
          </a:prstGeom>
          <a:noFill/>
          <a:ln/>
        </p:spPr>
        <p:txBody>
          <a:bodyPr wrap="square" lIns="0" tIns="0" rIns="0" bIns="0" rtlCol="0" anchor="t"/>
          <a:lstStyle/>
          <a:p>
            <a:pPr indent="0" marL="0">
              <a:buNone/>
            </a:pPr>
            <a:r>
              <a:rPr lang="en-US" sz="1900" b="1" dirty="0">
                <a:solidFill>
                  <a:srgbClr val="0B1F3A"/>
                </a:solidFill>
                <a:latin typeface="Sora" pitchFamily="34" charset="0"/>
                <a:ea typeface="Sora" pitchFamily="34" charset="-122"/>
                <a:cs typeface="Sora" pitchFamily="34" charset="-120"/>
              </a:rPr>
              <a:t>Risk</a:t>
            </a:r>
            <a:endParaRPr lang="en-US" sz="1900" dirty="0"/>
          </a:p>
        </p:txBody>
      </p:sp>
      <p:sp>
        <p:nvSpPr>
          <p:cNvPr id="16" name="Text 14"/>
          <p:cNvSpPr txBox="1"/>
          <p:nvPr/>
        </p:nvSpPr>
        <p:spPr>
          <a:xfrm>
            <a:off x="6263640" y="2651760"/>
            <a:ext cx="2103120" cy="1463040"/>
          </a:xfrm>
          <a:prstGeom prst="rect">
            <a:avLst/>
          </a:prstGeom>
          <a:noFill/>
          <a:ln/>
        </p:spPr>
        <p:txBody>
          <a:bodyPr wrap="square" lIns="0" tIns="0" rIns="0" bIns="0" rtlCol="0" anchor="t"/>
          <a:lstStyle/>
          <a:p>
            <a:pPr indent="0" marL="0">
              <a:buNone/>
            </a:pPr>
            <a:r>
              <a:rPr lang="en-US" sz="1200" dirty="0">
                <a:solidFill>
                  <a:srgbClr val="5B6B7F"/>
                </a:solidFill>
              </a:rPr>
              <a:t>A single weak link, one supplier, one port, one route, can stop everything. You cannot protect what you cannot see.</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Five jobs every chain does</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6 MIN</a:t>
            </a:r>
            <a:endParaRPr lang="en-US" sz="900" dirty="0"/>
          </a:p>
        </p:txBody>
      </p:sp>
      <p:sp>
        <p:nvSpPr>
          <p:cNvPr id="4" name="Text 2"/>
          <p:cNvSpPr txBox="1"/>
          <p:nvPr/>
        </p:nvSpPr>
        <p:spPr>
          <a:xfrm>
            <a:off x="548640" y="1143000"/>
            <a:ext cx="7680960" cy="457200"/>
          </a:xfrm>
          <a:prstGeom prst="rect">
            <a:avLst/>
          </a:prstGeom>
          <a:noFill/>
          <a:ln/>
        </p:spPr>
        <p:txBody>
          <a:bodyPr wrap="square" lIns="0" tIns="0" rIns="0" bIns="0" rtlCol="0" anchor="t"/>
          <a:lstStyle/>
          <a:p>
            <a:pPr indent="0" marL="0">
              <a:buNone/>
            </a:pPr>
            <a:r>
              <a:rPr lang="en-US" sz="1300" dirty="0">
                <a:solidFill>
                  <a:srgbClr val="5B6B7F"/>
                </a:solidFill>
              </a:rPr>
              <a:t>A common lens, the SCOR model, splits the work into five jobs. One lens, not the whole truth.</a:t>
            </a:r>
            <a:endParaRPr lang="en-US" sz="1300" dirty="0"/>
          </a:p>
        </p:txBody>
      </p:sp>
      <p:sp>
        <p:nvSpPr>
          <p:cNvPr id="5" name="Shape 3"/>
          <p:cNvSpPr/>
          <p:nvPr/>
        </p:nvSpPr>
        <p:spPr>
          <a:xfrm>
            <a:off x="548640" y="1920240"/>
            <a:ext cx="1700784" cy="822960"/>
          </a:xfrm>
          <a:prstGeom prst="chevron">
            <a:avLst/>
          </a:prstGeom>
          <a:solidFill>
            <a:srgbClr val="14A3A0"/>
          </a:solidFill>
          <a:ln w="25400">
            <a:solidFill>
              <a:srgbClr val="F7F1E6"/>
            </a:solidFill>
            <a:prstDash val="solid"/>
          </a:ln>
        </p:spPr>
      </p:sp>
      <p:sp>
        <p:nvSpPr>
          <p:cNvPr id="6" name="Text 4"/>
          <p:cNvSpPr txBox="1"/>
          <p:nvPr/>
        </p:nvSpPr>
        <p:spPr>
          <a:xfrm>
            <a:off x="822960" y="1920240"/>
            <a:ext cx="1243584" cy="822960"/>
          </a:xfrm>
          <a:prstGeom prst="rect">
            <a:avLst/>
          </a:prstGeom>
          <a:noFill/>
          <a:ln/>
        </p:spPr>
        <p:txBody>
          <a:bodyPr wrap="square" lIns="0" tIns="0" rIns="0" bIns="0" rtlCol="0" anchor="ctr"/>
          <a:lstStyle/>
          <a:p>
            <a:pPr algn="ctr" indent="0" marL="0">
              <a:buNone/>
            </a:pPr>
            <a:r>
              <a:rPr lang="en-US" sz="1200" b="1" dirty="0">
                <a:solidFill>
                  <a:srgbClr val="FFFFFF"/>
                </a:solidFill>
              </a:rPr>
              <a:t>Plan</a:t>
            </a:r>
            <a:endParaRPr lang="en-US" sz="1200" dirty="0"/>
          </a:p>
        </p:txBody>
      </p:sp>
      <p:sp>
        <p:nvSpPr>
          <p:cNvPr id="7" name="Text 5"/>
          <p:cNvSpPr txBox="1"/>
          <p:nvPr/>
        </p:nvSpPr>
        <p:spPr>
          <a:xfrm>
            <a:off x="594360" y="2926080"/>
            <a:ext cx="1517904" cy="822960"/>
          </a:xfrm>
          <a:prstGeom prst="rect">
            <a:avLst/>
          </a:prstGeom>
          <a:noFill/>
          <a:ln/>
        </p:spPr>
        <p:txBody>
          <a:bodyPr wrap="square" lIns="0" tIns="0" rIns="0" bIns="0" rtlCol="0" anchor="t"/>
          <a:lstStyle/>
          <a:p>
            <a:pPr algn="ctr" indent="0" marL="0">
              <a:buNone/>
            </a:pPr>
            <a:r>
              <a:rPr lang="en-US" sz="1000" dirty="0">
                <a:solidFill>
                  <a:srgbClr val="5B6B7F"/>
                </a:solidFill>
              </a:rPr>
              <a:t>What do we need?</a:t>
            </a:r>
            <a:endParaRPr lang="en-US" sz="1000" dirty="0"/>
          </a:p>
        </p:txBody>
      </p:sp>
      <p:sp>
        <p:nvSpPr>
          <p:cNvPr id="8" name="Shape 6"/>
          <p:cNvSpPr/>
          <p:nvPr/>
        </p:nvSpPr>
        <p:spPr>
          <a:xfrm>
            <a:off x="2157984" y="1920240"/>
            <a:ext cx="1700784" cy="822960"/>
          </a:xfrm>
          <a:prstGeom prst="chevron">
            <a:avLst/>
          </a:prstGeom>
          <a:solidFill>
            <a:srgbClr val="3B6EA5"/>
          </a:solidFill>
          <a:ln w="25400">
            <a:solidFill>
              <a:srgbClr val="F7F1E6"/>
            </a:solidFill>
            <a:prstDash val="solid"/>
          </a:ln>
        </p:spPr>
      </p:sp>
      <p:sp>
        <p:nvSpPr>
          <p:cNvPr id="9" name="Text 7"/>
          <p:cNvSpPr txBox="1"/>
          <p:nvPr/>
        </p:nvSpPr>
        <p:spPr>
          <a:xfrm>
            <a:off x="2432304" y="1920240"/>
            <a:ext cx="1243584" cy="822960"/>
          </a:xfrm>
          <a:prstGeom prst="rect">
            <a:avLst/>
          </a:prstGeom>
          <a:noFill/>
          <a:ln/>
        </p:spPr>
        <p:txBody>
          <a:bodyPr wrap="square" lIns="0" tIns="0" rIns="0" bIns="0" rtlCol="0" anchor="ctr"/>
          <a:lstStyle/>
          <a:p>
            <a:pPr algn="ctr" indent="0" marL="0">
              <a:buNone/>
            </a:pPr>
            <a:r>
              <a:rPr lang="en-US" sz="1200" b="1" dirty="0">
                <a:solidFill>
                  <a:srgbClr val="FFFFFF"/>
                </a:solidFill>
              </a:rPr>
              <a:t>Source</a:t>
            </a:r>
            <a:endParaRPr lang="en-US" sz="1200" dirty="0"/>
          </a:p>
        </p:txBody>
      </p:sp>
      <p:sp>
        <p:nvSpPr>
          <p:cNvPr id="10" name="Text 8"/>
          <p:cNvSpPr txBox="1"/>
          <p:nvPr/>
        </p:nvSpPr>
        <p:spPr>
          <a:xfrm>
            <a:off x="2203704" y="2926080"/>
            <a:ext cx="1517904" cy="822960"/>
          </a:xfrm>
          <a:prstGeom prst="rect">
            <a:avLst/>
          </a:prstGeom>
          <a:noFill/>
          <a:ln/>
        </p:spPr>
        <p:txBody>
          <a:bodyPr wrap="square" lIns="0" tIns="0" rIns="0" bIns="0" rtlCol="0" anchor="t"/>
          <a:lstStyle/>
          <a:p>
            <a:pPr algn="ctr" indent="0" marL="0">
              <a:buNone/>
            </a:pPr>
            <a:r>
              <a:rPr lang="en-US" sz="1000" dirty="0">
                <a:solidFill>
                  <a:srgbClr val="5B6B7F"/>
                </a:solidFill>
              </a:rPr>
              <a:t>Who supplies it?</a:t>
            </a:r>
            <a:endParaRPr lang="en-US" sz="1000" dirty="0"/>
          </a:p>
        </p:txBody>
      </p:sp>
      <p:sp>
        <p:nvSpPr>
          <p:cNvPr id="11" name="Shape 9"/>
          <p:cNvSpPr/>
          <p:nvPr/>
        </p:nvSpPr>
        <p:spPr>
          <a:xfrm>
            <a:off x="3767328" y="1920240"/>
            <a:ext cx="1700784" cy="822960"/>
          </a:xfrm>
          <a:prstGeom prst="chevron">
            <a:avLst/>
          </a:prstGeom>
          <a:solidFill>
            <a:srgbClr val="F2A33A"/>
          </a:solidFill>
          <a:ln w="25400">
            <a:solidFill>
              <a:srgbClr val="F7F1E6"/>
            </a:solidFill>
            <a:prstDash val="solid"/>
          </a:ln>
        </p:spPr>
      </p:sp>
      <p:sp>
        <p:nvSpPr>
          <p:cNvPr id="12" name="Text 10"/>
          <p:cNvSpPr txBox="1"/>
          <p:nvPr/>
        </p:nvSpPr>
        <p:spPr>
          <a:xfrm>
            <a:off x="4041648" y="1920240"/>
            <a:ext cx="1243584" cy="822960"/>
          </a:xfrm>
          <a:prstGeom prst="rect">
            <a:avLst/>
          </a:prstGeom>
          <a:noFill/>
          <a:ln/>
        </p:spPr>
        <p:txBody>
          <a:bodyPr wrap="square" lIns="0" tIns="0" rIns="0" bIns="0" rtlCol="0" anchor="ctr"/>
          <a:lstStyle/>
          <a:p>
            <a:pPr algn="ctr" indent="0" marL="0">
              <a:buNone/>
            </a:pPr>
            <a:r>
              <a:rPr lang="en-US" sz="1200" b="1" dirty="0">
                <a:solidFill>
                  <a:srgbClr val="FFFFFF"/>
                </a:solidFill>
              </a:rPr>
              <a:t>Make</a:t>
            </a:r>
            <a:endParaRPr lang="en-US" sz="1200" dirty="0"/>
          </a:p>
        </p:txBody>
      </p:sp>
      <p:sp>
        <p:nvSpPr>
          <p:cNvPr id="13" name="Text 11"/>
          <p:cNvSpPr txBox="1"/>
          <p:nvPr/>
        </p:nvSpPr>
        <p:spPr>
          <a:xfrm>
            <a:off x="3813048" y="2926080"/>
            <a:ext cx="1517904" cy="822960"/>
          </a:xfrm>
          <a:prstGeom prst="rect">
            <a:avLst/>
          </a:prstGeom>
          <a:noFill/>
          <a:ln/>
        </p:spPr>
        <p:txBody>
          <a:bodyPr wrap="square" lIns="0" tIns="0" rIns="0" bIns="0" rtlCol="0" anchor="t"/>
          <a:lstStyle/>
          <a:p>
            <a:pPr algn="ctr" indent="0" marL="0">
              <a:buNone/>
            </a:pPr>
            <a:r>
              <a:rPr lang="en-US" sz="1000" dirty="0">
                <a:solidFill>
                  <a:srgbClr val="5B6B7F"/>
                </a:solidFill>
              </a:rPr>
              <a:t>How is it built?</a:t>
            </a:r>
            <a:endParaRPr lang="en-US" sz="1000" dirty="0"/>
          </a:p>
        </p:txBody>
      </p:sp>
      <p:sp>
        <p:nvSpPr>
          <p:cNvPr id="14" name="Shape 12"/>
          <p:cNvSpPr/>
          <p:nvPr/>
        </p:nvSpPr>
        <p:spPr>
          <a:xfrm>
            <a:off x="5376672" y="1920240"/>
            <a:ext cx="1700784" cy="822960"/>
          </a:xfrm>
          <a:prstGeom prst="chevron">
            <a:avLst/>
          </a:prstGeom>
          <a:solidFill>
            <a:srgbClr val="7A8CA3"/>
          </a:solidFill>
          <a:ln w="25400">
            <a:solidFill>
              <a:srgbClr val="F7F1E6"/>
            </a:solidFill>
            <a:prstDash val="solid"/>
          </a:ln>
        </p:spPr>
      </p:sp>
      <p:sp>
        <p:nvSpPr>
          <p:cNvPr id="15" name="Text 13"/>
          <p:cNvSpPr txBox="1"/>
          <p:nvPr/>
        </p:nvSpPr>
        <p:spPr>
          <a:xfrm>
            <a:off x="5650992" y="1920240"/>
            <a:ext cx="1243584" cy="822960"/>
          </a:xfrm>
          <a:prstGeom prst="rect">
            <a:avLst/>
          </a:prstGeom>
          <a:noFill/>
          <a:ln/>
        </p:spPr>
        <p:txBody>
          <a:bodyPr wrap="square" lIns="0" tIns="0" rIns="0" bIns="0" rtlCol="0" anchor="ctr"/>
          <a:lstStyle/>
          <a:p>
            <a:pPr algn="ctr" indent="0" marL="0">
              <a:buNone/>
            </a:pPr>
            <a:r>
              <a:rPr lang="en-US" sz="1200" b="1" dirty="0">
                <a:solidFill>
                  <a:srgbClr val="FFFFFF"/>
                </a:solidFill>
              </a:rPr>
              <a:t>Deliver</a:t>
            </a:r>
            <a:endParaRPr lang="en-US" sz="1200" dirty="0"/>
          </a:p>
        </p:txBody>
      </p:sp>
      <p:sp>
        <p:nvSpPr>
          <p:cNvPr id="16" name="Text 14"/>
          <p:cNvSpPr txBox="1"/>
          <p:nvPr/>
        </p:nvSpPr>
        <p:spPr>
          <a:xfrm>
            <a:off x="5422392" y="2926080"/>
            <a:ext cx="1517904" cy="822960"/>
          </a:xfrm>
          <a:prstGeom prst="rect">
            <a:avLst/>
          </a:prstGeom>
          <a:noFill/>
          <a:ln/>
        </p:spPr>
        <p:txBody>
          <a:bodyPr wrap="square" lIns="0" tIns="0" rIns="0" bIns="0" rtlCol="0" anchor="t"/>
          <a:lstStyle/>
          <a:p>
            <a:pPr algn="ctr" indent="0" marL="0">
              <a:buNone/>
            </a:pPr>
            <a:r>
              <a:rPr lang="en-US" sz="1000" dirty="0">
                <a:solidFill>
                  <a:srgbClr val="5B6B7F"/>
                </a:solidFill>
              </a:rPr>
              <a:t>How does it reach them?</a:t>
            </a:r>
            <a:endParaRPr lang="en-US" sz="1000" dirty="0"/>
          </a:p>
        </p:txBody>
      </p:sp>
      <p:sp>
        <p:nvSpPr>
          <p:cNvPr id="17" name="Shape 15"/>
          <p:cNvSpPr/>
          <p:nvPr/>
        </p:nvSpPr>
        <p:spPr>
          <a:xfrm>
            <a:off x="6986016" y="1920240"/>
            <a:ext cx="1700784" cy="822960"/>
          </a:xfrm>
          <a:prstGeom prst="chevron">
            <a:avLst/>
          </a:prstGeom>
          <a:solidFill>
            <a:srgbClr val="0B1F3A"/>
          </a:solidFill>
          <a:ln w="25400">
            <a:solidFill>
              <a:srgbClr val="F7F1E6"/>
            </a:solidFill>
            <a:prstDash val="solid"/>
          </a:ln>
        </p:spPr>
      </p:sp>
      <p:sp>
        <p:nvSpPr>
          <p:cNvPr id="18" name="Text 16"/>
          <p:cNvSpPr txBox="1"/>
          <p:nvPr/>
        </p:nvSpPr>
        <p:spPr>
          <a:xfrm>
            <a:off x="7260336" y="1920240"/>
            <a:ext cx="1243584" cy="822960"/>
          </a:xfrm>
          <a:prstGeom prst="rect">
            <a:avLst/>
          </a:prstGeom>
          <a:noFill/>
          <a:ln/>
        </p:spPr>
        <p:txBody>
          <a:bodyPr wrap="square" lIns="0" tIns="0" rIns="0" bIns="0" rtlCol="0" anchor="ctr"/>
          <a:lstStyle/>
          <a:p>
            <a:pPr algn="ctr" indent="0" marL="0">
              <a:buNone/>
            </a:pPr>
            <a:r>
              <a:rPr lang="en-US" sz="1200" b="1" dirty="0">
                <a:solidFill>
                  <a:srgbClr val="FFFFFF"/>
                </a:solidFill>
              </a:rPr>
              <a:t>Return</a:t>
            </a:r>
            <a:endParaRPr lang="en-US" sz="1200" dirty="0"/>
          </a:p>
        </p:txBody>
      </p:sp>
      <p:sp>
        <p:nvSpPr>
          <p:cNvPr id="19" name="Text 17"/>
          <p:cNvSpPr txBox="1"/>
          <p:nvPr/>
        </p:nvSpPr>
        <p:spPr>
          <a:xfrm>
            <a:off x="7031736" y="2926080"/>
            <a:ext cx="1517904" cy="822960"/>
          </a:xfrm>
          <a:prstGeom prst="rect">
            <a:avLst/>
          </a:prstGeom>
          <a:noFill/>
          <a:ln/>
        </p:spPr>
        <p:txBody>
          <a:bodyPr wrap="square" lIns="0" tIns="0" rIns="0" bIns="0" rtlCol="0" anchor="t"/>
          <a:lstStyle/>
          <a:p>
            <a:pPr algn="ctr" indent="0" marL="0">
              <a:buNone/>
            </a:pPr>
            <a:r>
              <a:rPr lang="en-US" sz="1000" dirty="0">
                <a:solidFill>
                  <a:srgbClr val="5B6B7F"/>
                </a:solidFill>
              </a:rPr>
              <a:t>What comes back?</a:t>
            </a:r>
            <a:endParaRPr lang="en-US" sz="1000" dirty="0"/>
          </a:p>
        </p:txBody>
      </p:sp>
      <p:sp>
        <p:nvSpPr>
          <p:cNvPr id="20" name="Text 18"/>
          <p:cNvSpPr txBox="1"/>
          <p:nvPr/>
        </p:nvSpPr>
        <p:spPr>
          <a:xfrm>
            <a:off x="548640" y="4023360"/>
            <a:ext cx="7680960" cy="365760"/>
          </a:xfrm>
          <a:prstGeom prst="rect">
            <a:avLst/>
          </a:prstGeom>
          <a:noFill/>
          <a:ln/>
        </p:spPr>
        <p:txBody>
          <a:bodyPr wrap="square" lIns="0" tIns="0" rIns="0" bIns="0" rtlCol="0" anchor="t"/>
          <a:lstStyle/>
          <a:p>
            <a:pPr algn="ctr" indent="0" marL="0">
              <a:buNone/>
            </a:pPr>
            <a:r>
              <a:rPr lang="en-US" sz="1200" b="1" dirty="0">
                <a:solidFill>
                  <a:srgbClr val="0B1F3A"/>
                </a:solidFill>
              </a:rPr>
              <a:t>Where do you sit? Put it in the chat.</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The five jobs at Dune &amp; Co.</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5 MIN</a:t>
            </a:r>
            <a:endParaRPr lang="en-US" sz="900" dirty="0"/>
          </a:p>
        </p:txBody>
      </p:sp>
      <p:sp>
        <p:nvSpPr>
          <p:cNvPr id="4" name="Shape 2"/>
          <p:cNvSpPr/>
          <p:nvPr/>
        </p:nvSpPr>
        <p:spPr>
          <a:xfrm>
            <a:off x="548640" y="1280160"/>
            <a:ext cx="7955280" cy="530352"/>
          </a:xfrm>
          <a:prstGeom prst="roundRect">
            <a:avLst>
              <a:gd name="adj" fmla="val 20690"/>
            </a:avLst>
          </a:prstGeom>
          <a:solidFill>
            <a:srgbClr val="FFFFFF"/>
          </a:solidFill>
          <a:ln w="9525">
            <a:solidFill>
              <a:srgbClr val="E6DCC6"/>
            </a:solidFill>
            <a:prstDash val="solid"/>
          </a:ln>
        </p:spPr>
      </p:sp>
      <p:sp>
        <p:nvSpPr>
          <p:cNvPr id="5" name="Text 3"/>
          <p:cNvSpPr txBox="1"/>
          <p:nvPr/>
        </p:nvSpPr>
        <p:spPr>
          <a:xfrm>
            <a:off x="777240" y="1280160"/>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1</a:t>
            </a:r>
            <a:endParaRPr lang="en-US" sz="1800" dirty="0"/>
          </a:p>
        </p:txBody>
      </p:sp>
      <p:sp>
        <p:nvSpPr>
          <p:cNvPr id="6" name="Text 4"/>
          <p:cNvSpPr txBox="1"/>
          <p:nvPr/>
        </p:nvSpPr>
        <p:spPr>
          <a:xfrm>
            <a:off x="1371600" y="1280160"/>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Plan</a:t>
            </a:r>
            <a:endParaRPr lang="en-US" sz="1300" dirty="0"/>
          </a:p>
        </p:txBody>
      </p:sp>
      <p:sp>
        <p:nvSpPr>
          <p:cNvPr id="7" name="Text 5"/>
          <p:cNvSpPr txBox="1"/>
          <p:nvPr/>
        </p:nvSpPr>
        <p:spPr>
          <a:xfrm>
            <a:off x="3566160" y="1280160"/>
            <a:ext cx="4754880" cy="530352"/>
          </a:xfrm>
          <a:prstGeom prst="rect">
            <a:avLst/>
          </a:prstGeom>
          <a:noFill/>
          <a:ln/>
        </p:spPr>
        <p:txBody>
          <a:bodyPr wrap="square" lIns="0" tIns="0" rIns="0" bIns="0" rtlCol="0" anchor="ctr"/>
          <a:lstStyle/>
          <a:p>
            <a:pPr indent="0" marL="0">
              <a:buNone/>
            </a:pPr>
            <a:r>
              <a:rPr lang="en-US" sz="1100" dirty="0">
                <a:solidFill>
                  <a:srgbClr val="5B6B7F"/>
                </a:solidFill>
              </a:rPr>
              <a:t>Forecast fryer demand for the next quarter and the Ramadan and sale peaks</a:t>
            </a:r>
            <a:endParaRPr lang="en-US" sz="1100" dirty="0"/>
          </a:p>
        </p:txBody>
      </p:sp>
      <p:sp>
        <p:nvSpPr>
          <p:cNvPr id="8" name="Shape 6"/>
          <p:cNvSpPr/>
          <p:nvPr/>
        </p:nvSpPr>
        <p:spPr>
          <a:xfrm>
            <a:off x="548640" y="1901952"/>
            <a:ext cx="7955280" cy="530352"/>
          </a:xfrm>
          <a:prstGeom prst="roundRect">
            <a:avLst>
              <a:gd name="adj" fmla="val 20690"/>
            </a:avLst>
          </a:prstGeom>
          <a:solidFill>
            <a:srgbClr val="FFFFFF"/>
          </a:solidFill>
          <a:ln w="9525">
            <a:solidFill>
              <a:srgbClr val="E6DCC6"/>
            </a:solidFill>
            <a:prstDash val="solid"/>
          </a:ln>
        </p:spPr>
      </p:sp>
      <p:sp>
        <p:nvSpPr>
          <p:cNvPr id="9" name="Text 7"/>
          <p:cNvSpPr txBox="1"/>
          <p:nvPr/>
        </p:nvSpPr>
        <p:spPr>
          <a:xfrm>
            <a:off x="777240" y="1901952"/>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2</a:t>
            </a:r>
            <a:endParaRPr lang="en-US" sz="1800" dirty="0"/>
          </a:p>
        </p:txBody>
      </p:sp>
      <p:sp>
        <p:nvSpPr>
          <p:cNvPr id="10" name="Text 8"/>
          <p:cNvSpPr txBox="1"/>
          <p:nvPr/>
        </p:nvSpPr>
        <p:spPr>
          <a:xfrm>
            <a:off x="1371600" y="1901952"/>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Source</a:t>
            </a:r>
            <a:endParaRPr lang="en-US" sz="1300" dirty="0"/>
          </a:p>
        </p:txBody>
      </p:sp>
      <p:sp>
        <p:nvSpPr>
          <p:cNvPr id="11" name="Text 9"/>
          <p:cNvSpPr txBox="1"/>
          <p:nvPr/>
        </p:nvSpPr>
        <p:spPr>
          <a:xfrm>
            <a:off x="3566160" y="1901952"/>
            <a:ext cx="4754880" cy="530352"/>
          </a:xfrm>
          <a:prstGeom prst="rect">
            <a:avLst/>
          </a:prstGeom>
          <a:noFill/>
          <a:ln/>
        </p:spPr>
        <p:txBody>
          <a:bodyPr wrap="square" lIns="0" tIns="0" rIns="0" bIns="0" rtlCol="0" anchor="ctr"/>
          <a:lstStyle/>
          <a:p>
            <a:pPr indent="0" marL="0">
              <a:buNone/>
            </a:pPr>
            <a:r>
              <a:rPr lang="en-US" sz="1100" dirty="0">
                <a:solidFill>
                  <a:srgbClr val="5B6B7F"/>
                </a:solidFill>
              </a:rPr>
              <a:t>Choose the factory, agree prices, terms and quality standards</a:t>
            </a:r>
            <a:endParaRPr lang="en-US" sz="1100" dirty="0"/>
          </a:p>
        </p:txBody>
      </p:sp>
      <p:sp>
        <p:nvSpPr>
          <p:cNvPr id="12" name="Shape 10"/>
          <p:cNvSpPr/>
          <p:nvPr/>
        </p:nvSpPr>
        <p:spPr>
          <a:xfrm>
            <a:off x="548640" y="2523744"/>
            <a:ext cx="7955280" cy="530352"/>
          </a:xfrm>
          <a:prstGeom prst="roundRect">
            <a:avLst>
              <a:gd name="adj" fmla="val 20690"/>
            </a:avLst>
          </a:prstGeom>
          <a:solidFill>
            <a:srgbClr val="FFFFFF"/>
          </a:solidFill>
          <a:ln w="9525">
            <a:solidFill>
              <a:srgbClr val="E6DCC6"/>
            </a:solidFill>
            <a:prstDash val="solid"/>
          </a:ln>
        </p:spPr>
      </p:sp>
      <p:sp>
        <p:nvSpPr>
          <p:cNvPr id="13" name="Text 11"/>
          <p:cNvSpPr txBox="1"/>
          <p:nvPr/>
        </p:nvSpPr>
        <p:spPr>
          <a:xfrm>
            <a:off x="777240" y="2523744"/>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3</a:t>
            </a:r>
            <a:endParaRPr lang="en-US" sz="1800" dirty="0"/>
          </a:p>
        </p:txBody>
      </p:sp>
      <p:sp>
        <p:nvSpPr>
          <p:cNvPr id="14" name="Text 12"/>
          <p:cNvSpPr txBox="1"/>
          <p:nvPr/>
        </p:nvSpPr>
        <p:spPr>
          <a:xfrm>
            <a:off x="1371600" y="2523744"/>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Make</a:t>
            </a:r>
            <a:endParaRPr lang="en-US" sz="1300" dirty="0"/>
          </a:p>
        </p:txBody>
      </p:sp>
      <p:sp>
        <p:nvSpPr>
          <p:cNvPr id="15" name="Text 13"/>
          <p:cNvSpPr txBox="1"/>
          <p:nvPr/>
        </p:nvSpPr>
        <p:spPr>
          <a:xfrm>
            <a:off x="3566160" y="2523744"/>
            <a:ext cx="4754880" cy="530352"/>
          </a:xfrm>
          <a:prstGeom prst="rect">
            <a:avLst/>
          </a:prstGeom>
          <a:noFill/>
          <a:ln/>
        </p:spPr>
        <p:txBody>
          <a:bodyPr wrap="square" lIns="0" tIns="0" rIns="0" bIns="0" rtlCol="0" anchor="ctr"/>
          <a:lstStyle/>
          <a:p>
            <a:pPr indent="0" marL="0">
              <a:buNone/>
            </a:pPr>
            <a:r>
              <a:rPr lang="en-US" sz="1100" dirty="0">
                <a:solidFill>
                  <a:srgbClr val="5B6B7F"/>
                </a:solidFill>
              </a:rPr>
              <a:t>Contract manufacturer assembles, tests and packs the units</a:t>
            </a:r>
            <a:endParaRPr lang="en-US" sz="1100" dirty="0"/>
          </a:p>
        </p:txBody>
      </p:sp>
      <p:sp>
        <p:nvSpPr>
          <p:cNvPr id="16" name="Shape 14"/>
          <p:cNvSpPr/>
          <p:nvPr/>
        </p:nvSpPr>
        <p:spPr>
          <a:xfrm>
            <a:off x="548640" y="3145536"/>
            <a:ext cx="7955280" cy="530352"/>
          </a:xfrm>
          <a:prstGeom prst="roundRect">
            <a:avLst>
              <a:gd name="adj" fmla="val 20690"/>
            </a:avLst>
          </a:prstGeom>
          <a:solidFill>
            <a:srgbClr val="FFFFFF"/>
          </a:solidFill>
          <a:ln w="9525">
            <a:solidFill>
              <a:srgbClr val="E6DCC6"/>
            </a:solidFill>
            <a:prstDash val="solid"/>
          </a:ln>
        </p:spPr>
      </p:sp>
      <p:sp>
        <p:nvSpPr>
          <p:cNvPr id="17" name="Text 15"/>
          <p:cNvSpPr txBox="1"/>
          <p:nvPr/>
        </p:nvSpPr>
        <p:spPr>
          <a:xfrm>
            <a:off x="777240" y="3145536"/>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4</a:t>
            </a:r>
            <a:endParaRPr lang="en-US" sz="1800" dirty="0"/>
          </a:p>
        </p:txBody>
      </p:sp>
      <p:sp>
        <p:nvSpPr>
          <p:cNvPr id="18" name="Text 16"/>
          <p:cNvSpPr txBox="1"/>
          <p:nvPr/>
        </p:nvSpPr>
        <p:spPr>
          <a:xfrm>
            <a:off x="1371600" y="3145536"/>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Deliver</a:t>
            </a:r>
            <a:endParaRPr lang="en-US" sz="1300" dirty="0"/>
          </a:p>
        </p:txBody>
      </p:sp>
      <p:sp>
        <p:nvSpPr>
          <p:cNvPr id="19" name="Text 17"/>
          <p:cNvSpPr txBox="1"/>
          <p:nvPr/>
        </p:nvSpPr>
        <p:spPr>
          <a:xfrm>
            <a:off x="3566160" y="3145536"/>
            <a:ext cx="4754880" cy="530352"/>
          </a:xfrm>
          <a:prstGeom prst="rect">
            <a:avLst/>
          </a:prstGeom>
          <a:noFill/>
          <a:ln/>
        </p:spPr>
        <p:txBody>
          <a:bodyPr wrap="square" lIns="0" tIns="0" rIns="0" bIns="0" rtlCol="0" anchor="ctr"/>
          <a:lstStyle/>
          <a:p>
            <a:pPr indent="0" marL="0">
              <a:buNone/>
            </a:pPr>
            <a:r>
              <a:rPr lang="en-US" sz="1100" dirty="0">
                <a:solidFill>
                  <a:srgbClr val="5B6B7F"/>
                </a:solidFill>
              </a:rPr>
              <a:t>Ship, clear customs, store in Dubai and deliver to the customer</a:t>
            </a:r>
            <a:endParaRPr lang="en-US" sz="1100" dirty="0"/>
          </a:p>
        </p:txBody>
      </p:sp>
      <p:sp>
        <p:nvSpPr>
          <p:cNvPr id="20" name="Shape 18"/>
          <p:cNvSpPr/>
          <p:nvPr/>
        </p:nvSpPr>
        <p:spPr>
          <a:xfrm>
            <a:off x="548640" y="3767328"/>
            <a:ext cx="7955280" cy="530352"/>
          </a:xfrm>
          <a:prstGeom prst="roundRect">
            <a:avLst>
              <a:gd name="adj" fmla="val 20690"/>
            </a:avLst>
          </a:prstGeom>
          <a:solidFill>
            <a:srgbClr val="FFFFFF"/>
          </a:solidFill>
          <a:ln w="9525">
            <a:solidFill>
              <a:srgbClr val="E6DCC6"/>
            </a:solidFill>
            <a:prstDash val="solid"/>
          </a:ln>
        </p:spPr>
      </p:sp>
      <p:sp>
        <p:nvSpPr>
          <p:cNvPr id="21" name="Text 19"/>
          <p:cNvSpPr txBox="1"/>
          <p:nvPr/>
        </p:nvSpPr>
        <p:spPr>
          <a:xfrm>
            <a:off x="777240" y="3767328"/>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5</a:t>
            </a:r>
            <a:endParaRPr lang="en-US" sz="1800" dirty="0"/>
          </a:p>
        </p:txBody>
      </p:sp>
      <p:sp>
        <p:nvSpPr>
          <p:cNvPr id="22" name="Text 20"/>
          <p:cNvSpPr txBox="1"/>
          <p:nvPr/>
        </p:nvSpPr>
        <p:spPr>
          <a:xfrm>
            <a:off x="1371600" y="3767328"/>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Return</a:t>
            </a:r>
            <a:endParaRPr lang="en-US" sz="1300" dirty="0"/>
          </a:p>
        </p:txBody>
      </p:sp>
      <p:sp>
        <p:nvSpPr>
          <p:cNvPr id="23" name="Text 21"/>
          <p:cNvSpPr txBox="1"/>
          <p:nvPr/>
        </p:nvSpPr>
        <p:spPr>
          <a:xfrm>
            <a:off x="3566160" y="3767328"/>
            <a:ext cx="4754880" cy="530352"/>
          </a:xfrm>
          <a:prstGeom prst="rect">
            <a:avLst/>
          </a:prstGeom>
          <a:noFill/>
          <a:ln/>
        </p:spPr>
        <p:txBody>
          <a:bodyPr wrap="square" lIns="0" tIns="0" rIns="0" bIns="0" rtlCol="0" anchor="ctr"/>
          <a:lstStyle/>
          <a:p>
            <a:pPr indent="0" marL="0">
              <a:buNone/>
            </a:pPr>
            <a:r>
              <a:rPr lang="en-US" sz="1100" dirty="0">
                <a:solidFill>
                  <a:srgbClr val="5B6B7F"/>
                </a:solidFill>
              </a:rPr>
              <a:t>Handle faulty units, refunds and spare parts</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It is a web, not a line</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4 MIN</a:t>
            </a:r>
            <a:endParaRPr lang="en-US" sz="900" dirty="0"/>
          </a:p>
        </p:txBody>
      </p:sp>
      <p:sp>
        <p:nvSpPr>
          <p:cNvPr id="4" name="Shape 2"/>
          <p:cNvSpPr/>
          <p:nvPr/>
        </p:nvSpPr>
        <p:spPr>
          <a:xfrm>
            <a:off x="548640" y="1508760"/>
            <a:ext cx="274320" cy="274320"/>
          </a:xfrm>
          <a:prstGeom prst="ellipse">
            <a:avLst/>
          </a:prstGeom>
          <a:solidFill>
            <a:srgbClr val="14A3A0"/>
          </a:solidFill>
          <a:ln/>
        </p:spPr>
      </p:sp>
      <p:sp>
        <p:nvSpPr>
          <p:cNvPr id="5" name="Text 3"/>
          <p:cNvSpPr txBox="1"/>
          <p:nvPr/>
        </p:nvSpPr>
        <p:spPr>
          <a:xfrm>
            <a:off x="1005840" y="1463040"/>
            <a:ext cx="3108960" cy="320040"/>
          </a:xfrm>
          <a:prstGeom prst="rect">
            <a:avLst/>
          </a:prstGeom>
          <a:noFill/>
          <a:ln/>
        </p:spPr>
        <p:txBody>
          <a:bodyPr wrap="square" lIns="0" tIns="0" rIns="0" bIns="0" rtlCol="0" anchor="t"/>
          <a:lstStyle/>
          <a:p>
            <a:pPr indent="0" marL="0">
              <a:buNone/>
            </a:pPr>
            <a:r>
              <a:rPr lang="en-US" sz="1400" b="1" dirty="0">
                <a:solidFill>
                  <a:srgbClr val="0B1F3A"/>
                </a:solidFill>
              </a:rPr>
              <a:t>Many suppliers</a:t>
            </a:r>
            <a:endParaRPr lang="en-US" sz="1400" dirty="0"/>
          </a:p>
        </p:txBody>
      </p:sp>
      <p:sp>
        <p:nvSpPr>
          <p:cNvPr id="6" name="Text 4"/>
          <p:cNvSpPr txBox="1"/>
          <p:nvPr/>
        </p:nvSpPr>
        <p:spPr>
          <a:xfrm>
            <a:off x="1005840" y="1783080"/>
            <a:ext cx="3108960" cy="457200"/>
          </a:xfrm>
          <a:prstGeom prst="rect">
            <a:avLst/>
          </a:prstGeom>
          <a:noFill/>
          <a:ln/>
        </p:spPr>
        <p:txBody>
          <a:bodyPr wrap="square" lIns="0" tIns="0" rIns="0" bIns="0" rtlCol="0" anchor="t"/>
          <a:lstStyle/>
          <a:p>
            <a:pPr indent="0" marL="0">
              <a:buNone/>
            </a:pPr>
            <a:r>
              <a:rPr lang="en-US" sz="1100" dirty="0">
                <a:solidFill>
                  <a:srgbClr val="5B6B7F"/>
                </a:solidFill>
              </a:rPr>
              <a:t>Each with their own suppliers</a:t>
            </a:r>
            <a:endParaRPr lang="en-US" sz="1100" dirty="0"/>
          </a:p>
        </p:txBody>
      </p:sp>
      <p:sp>
        <p:nvSpPr>
          <p:cNvPr id="7" name="Shape 5"/>
          <p:cNvSpPr/>
          <p:nvPr/>
        </p:nvSpPr>
        <p:spPr>
          <a:xfrm>
            <a:off x="548640" y="2377440"/>
            <a:ext cx="274320" cy="274320"/>
          </a:xfrm>
          <a:prstGeom prst="ellipse">
            <a:avLst/>
          </a:prstGeom>
          <a:solidFill>
            <a:srgbClr val="3B6EA5"/>
          </a:solidFill>
          <a:ln/>
        </p:spPr>
      </p:sp>
      <p:sp>
        <p:nvSpPr>
          <p:cNvPr id="8" name="Text 6"/>
          <p:cNvSpPr txBox="1"/>
          <p:nvPr/>
        </p:nvSpPr>
        <p:spPr>
          <a:xfrm>
            <a:off x="1005840" y="2331720"/>
            <a:ext cx="3108960" cy="320040"/>
          </a:xfrm>
          <a:prstGeom prst="rect">
            <a:avLst/>
          </a:prstGeom>
          <a:noFill/>
          <a:ln/>
        </p:spPr>
        <p:txBody>
          <a:bodyPr wrap="square" lIns="0" tIns="0" rIns="0" bIns="0" rtlCol="0" anchor="t"/>
          <a:lstStyle/>
          <a:p>
            <a:pPr indent="0" marL="0">
              <a:buNone/>
            </a:pPr>
            <a:r>
              <a:rPr lang="en-US" sz="1400" b="1" dirty="0">
                <a:solidFill>
                  <a:srgbClr val="0B1F3A"/>
                </a:solidFill>
              </a:rPr>
              <a:t>Many routes</a:t>
            </a:r>
            <a:endParaRPr lang="en-US" sz="1400" dirty="0"/>
          </a:p>
        </p:txBody>
      </p:sp>
      <p:sp>
        <p:nvSpPr>
          <p:cNvPr id="9" name="Text 7"/>
          <p:cNvSpPr txBox="1"/>
          <p:nvPr/>
        </p:nvSpPr>
        <p:spPr>
          <a:xfrm>
            <a:off x="1005840" y="2651760"/>
            <a:ext cx="3108960" cy="457200"/>
          </a:xfrm>
          <a:prstGeom prst="rect">
            <a:avLst/>
          </a:prstGeom>
          <a:noFill/>
          <a:ln/>
        </p:spPr>
        <p:txBody>
          <a:bodyPr wrap="square" lIns="0" tIns="0" rIns="0" bIns="0" rtlCol="0" anchor="t"/>
          <a:lstStyle/>
          <a:p>
            <a:pPr indent="0" marL="0">
              <a:buNone/>
            </a:pPr>
            <a:r>
              <a:rPr lang="en-US" sz="1100" dirty="0">
                <a:solidFill>
                  <a:srgbClr val="5B6B7F"/>
                </a:solidFill>
              </a:rPr>
              <a:t>Sea, air, road, rail</a:t>
            </a:r>
            <a:endParaRPr lang="en-US" sz="1100" dirty="0"/>
          </a:p>
        </p:txBody>
      </p:sp>
      <p:sp>
        <p:nvSpPr>
          <p:cNvPr id="10" name="Shape 8"/>
          <p:cNvSpPr/>
          <p:nvPr/>
        </p:nvSpPr>
        <p:spPr>
          <a:xfrm>
            <a:off x="548640" y="3246120"/>
            <a:ext cx="274320" cy="274320"/>
          </a:xfrm>
          <a:prstGeom prst="ellipse">
            <a:avLst/>
          </a:prstGeom>
          <a:solidFill>
            <a:srgbClr val="F2A33A"/>
          </a:solidFill>
          <a:ln/>
        </p:spPr>
      </p:sp>
      <p:sp>
        <p:nvSpPr>
          <p:cNvPr id="11" name="Text 9"/>
          <p:cNvSpPr txBox="1"/>
          <p:nvPr/>
        </p:nvSpPr>
        <p:spPr>
          <a:xfrm>
            <a:off x="1005840" y="3200400"/>
            <a:ext cx="3108960" cy="320040"/>
          </a:xfrm>
          <a:prstGeom prst="rect">
            <a:avLst/>
          </a:prstGeom>
          <a:noFill/>
          <a:ln/>
        </p:spPr>
        <p:txBody>
          <a:bodyPr wrap="square" lIns="0" tIns="0" rIns="0" bIns="0" rtlCol="0" anchor="t"/>
          <a:lstStyle/>
          <a:p>
            <a:pPr indent="0" marL="0">
              <a:buNone/>
            </a:pPr>
            <a:r>
              <a:rPr lang="en-US" sz="1400" b="1" dirty="0">
                <a:solidFill>
                  <a:srgbClr val="0B1F3A"/>
                </a:solidFill>
              </a:rPr>
              <a:t>Many customers</a:t>
            </a:r>
            <a:endParaRPr lang="en-US" sz="1400" dirty="0"/>
          </a:p>
        </p:txBody>
      </p:sp>
      <p:sp>
        <p:nvSpPr>
          <p:cNvPr id="12" name="Text 10"/>
          <p:cNvSpPr txBox="1"/>
          <p:nvPr/>
        </p:nvSpPr>
        <p:spPr>
          <a:xfrm>
            <a:off x="1005840" y="3520440"/>
            <a:ext cx="3108960" cy="457200"/>
          </a:xfrm>
          <a:prstGeom prst="rect">
            <a:avLst/>
          </a:prstGeom>
          <a:noFill/>
          <a:ln/>
        </p:spPr>
        <p:txBody>
          <a:bodyPr wrap="square" lIns="0" tIns="0" rIns="0" bIns="0" rtlCol="0" anchor="t"/>
          <a:lstStyle/>
          <a:p>
            <a:pPr indent="0" marL="0">
              <a:buNone/>
            </a:pPr>
            <a:r>
              <a:rPr lang="en-US" sz="1100" dirty="0">
                <a:solidFill>
                  <a:srgbClr val="5B6B7F"/>
                </a:solidFill>
              </a:rPr>
              <a:t>Each with different needs</a:t>
            </a:r>
            <a:endParaRPr lang="en-US" sz="1100" dirty="0"/>
          </a:p>
        </p:txBody>
      </p:sp>
      <p:sp>
        <p:nvSpPr>
          <p:cNvPr id="13" name="Shape 11"/>
          <p:cNvSpPr/>
          <p:nvPr/>
        </p:nvSpPr>
        <p:spPr>
          <a:xfrm>
            <a:off x="4572000" y="1371600"/>
            <a:ext cx="3931920" cy="3017520"/>
          </a:xfrm>
          <a:prstGeom prst="roundRect">
            <a:avLst>
              <a:gd name="adj" fmla="val 3636"/>
            </a:avLst>
          </a:prstGeom>
          <a:solidFill>
            <a:srgbClr val="E9DFC9"/>
          </a:solidFill>
          <a:ln w="15875">
            <a:solidFill>
              <a:srgbClr val="F2A33A"/>
            </a:solidFill>
            <a:prstDash val="dash"/>
          </a:ln>
        </p:spPr>
      </p:sp>
      <p:sp>
        <p:nvSpPr>
          <p:cNvPr id="14" name="Text 12"/>
          <p:cNvSpPr txBox="1"/>
          <p:nvPr/>
        </p:nvSpPr>
        <p:spPr>
          <a:xfrm>
            <a:off x="4572000" y="2560320"/>
            <a:ext cx="3931920" cy="274320"/>
          </a:xfrm>
          <a:prstGeom prst="rect">
            <a:avLst/>
          </a:prstGeom>
          <a:noFill/>
          <a:ln/>
        </p:spPr>
        <p:txBody>
          <a:bodyPr wrap="square" lIns="0" tIns="0" rIns="0" bIns="0" rtlCol="0" anchor="t"/>
          <a:lstStyle/>
          <a:p>
            <a:pPr algn="ctr" indent="0" marL="0">
              <a:buNone/>
            </a:pPr>
            <a:r>
              <a:rPr lang="en-US" sz="1100" b="1" spc="400" kern="0" dirty="0">
                <a:solidFill>
                  <a:srgbClr val="F2A33A"/>
                </a:solidFill>
              </a:rPr>
              <a:t>PHOTO</a:t>
            </a:r>
            <a:endParaRPr lang="en-US" sz="1100" dirty="0"/>
          </a:p>
        </p:txBody>
      </p:sp>
      <p:sp>
        <p:nvSpPr>
          <p:cNvPr id="15" name="Text 13"/>
          <p:cNvSpPr txBox="1"/>
          <p:nvPr/>
        </p:nvSpPr>
        <p:spPr>
          <a:xfrm>
            <a:off x="4754880" y="2880360"/>
            <a:ext cx="3566160" cy="548640"/>
          </a:xfrm>
          <a:prstGeom prst="rect">
            <a:avLst/>
          </a:prstGeom>
          <a:noFill/>
          <a:ln/>
        </p:spPr>
        <p:txBody>
          <a:bodyPr wrap="square" lIns="0" tIns="0" rIns="0" bIns="0" rtlCol="0" anchor="t"/>
          <a:lstStyle/>
          <a:p>
            <a:pPr algn="ctr" indent="0" marL="0">
              <a:buNone/>
            </a:pPr>
            <a:r>
              <a:rPr lang="en-US" sz="1000" dirty="0">
                <a:solidFill>
                  <a:srgbClr val="5B6B7F"/>
                </a:solidFill>
              </a:rPr>
              <a:t>Warehouse or terminal interior showing many connected flows: forklifts, pallet racking, trucks at dock doors</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Who does what</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4 MIN</a:t>
            </a:r>
            <a:endParaRPr lang="en-US" sz="900" dirty="0"/>
          </a:p>
        </p:txBody>
      </p:sp>
      <p:sp>
        <p:nvSpPr>
          <p:cNvPr id="4" name="Text 2"/>
          <p:cNvSpPr txBox="1"/>
          <p:nvPr/>
        </p:nvSpPr>
        <p:spPr>
          <a:xfrm>
            <a:off x="548640" y="1143000"/>
            <a:ext cx="7680960" cy="365760"/>
          </a:xfrm>
          <a:prstGeom prst="rect">
            <a:avLst/>
          </a:prstGeom>
          <a:noFill/>
          <a:ln/>
        </p:spPr>
        <p:txBody>
          <a:bodyPr wrap="square" lIns="0" tIns="0" rIns="0" bIns="0" rtlCol="0" anchor="t"/>
          <a:lstStyle/>
          <a:p>
            <a:pPr indent="0" marL="0">
              <a:buNone/>
            </a:pPr>
            <a:r>
              <a:rPr lang="en-US" sz="1300" dirty="0">
                <a:solidFill>
                  <a:srgbClr val="5B6B7F"/>
                </a:solidFill>
              </a:rPr>
              <a:t>Different jobs, one shared outcome.</a:t>
            </a:r>
            <a:endParaRPr lang="en-US" sz="1300" dirty="0"/>
          </a:p>
        </p:txBody>
      </p:sp>
      <p:sp>
        <p:nvSpPr>
          <p:cNvPr id="5" name="Shape 3"/>
          <p:cNvSpPr/>
          <p:nvPr/>
        </p:nvSpPr>
        <p:spPr>
          <a:xfrm>
            <a:off x="548640" y="1691640"/>
            <a:ext cx="2560320" cy="2560320"/>
          </a:xfrm>
          <a:prstGeom prst="roundRect">
            <a:avLst>
              <a:gd name="adj" fmla="val 4286"/>
            </a:avLst>
          </a:prstGeom>
          <a:solidFill>
            <a:srgbClr val="FFFFFF"/>
          </a:solidFill>
          <a:ln w="9525">
            <a:solidFill>
              <a:srgbClr val="E6DCC6"/>
            </a:solidFill>
            <a:prstDash val="solid"/>
          </a:ln>
        </p:spPr>
      </p:sp>
      <p:sp>
        <p:nvSpPr>
          <p:cNvPr id="6" name="Shape 4"/>
          <p:cNvSpPr/>
          <p:nvPr/>
        </p:nvSpPr>
        <p:spPr>
          <a:xfrm>
            <a:off x="777240" y="1920240"/>
            <a:ext cx="457200" cy="73152"/>
          </a:xfrm>
          <a:prstGeom prst="rect">
            <a:avLst/>
          </a:prstGeom>
          <a:solidFill>
            <a:srgbClr val="14A3A0"/>
          </a:solidFill>
          <a:ln w="12700">
            <a:solidFill>
              <a:srgbClr val="14A3A0"/>
            </a:solidFill>
            <a:prstDash val="solid"/>
          </a:ln>
        </p:spPr>
      </p:sp>
      <p:sp>
        <p:nvSpPr>
          <p:cNvPr id="7" name="Text 5"/>
          <p:cNvSpPr txBox="1"/>
          <p:nvPr/>
        </p:nvSpPr>
        <p:spPr>
          <a:xfrm>
            <a:off x="777240" y="2103120"/>
            <a:ext cx="2103120" cy="457200"/>
          </a:xfrm>
          <a:prstGeom prst="rect">
            <a:avLst/>
          </a:prstGeom>
          <a:noFill/>
          <a:ln/>
        </p:spPr>
        <p:txBody>
          <a:bodyPr wrap="square" lIns="0" tIns="0" rIns="0" bIns="0" rtlCol="0" anchor="t"/>
          <a:lstStyle/>
          <a:p>
            <a:pPr indent="0" marL="0">
              <a:buNone/>
            </a:pPr>
            <a:r>
              <a:rPr lang="en-US" sz="1900" b="1" dirty="0">
                <a:solidFill>
                  <a:srgbClr val="0B1F3A"/>
                </a:solidFill>
                <a:latin typeface="Sora" pitchFamily="34" charset="0"/>
                <a:ea typeface="Sora" pitchFamily="34" charset="-122"/>
                <a:cs typeface="Sora" pitchFamily="34" charset="-120"/>
              </a:rPr>
              <a:t>Buy and plan</a:t>
            </a:r>
            <a:endParaRPr lang="en-US" sz="1900" dirty="0"/>
          </a:p>
        </p:txBody>
      </p:sp>
      <p:sp>
        <p:nvSpPr>
          <p:cNvPr id="8" name="Text 6"/>
          <p:cNvSpPr txBox="1"/>
          <p:nvPr/>
        </p:nvSpPr>
        <p:spPr>
          <a:xfrm>
            <a:off x="777240" y="2651760"/>
            <a:ext cx="2103120" cy="1463040"/>
          </a:xfrm>
          <a:prstGeom prst="rect">
            <a:avLst/>
          </a:prstGeom>
          <a:noFill/>
          <a:ln/>
        </p:spPr>
        <p:txBody>
          <a:bodyPr wrap="square" lIns="0" tIns="0" rIns="0" bIns="0" rtlCol="0" anchor="t"/>
          <a:lstStyle/>
          <a:p>
            <a:pPr indent="0" marL="0">
              <a:buNone/>
            </a:pPr>
            <a:r>
              <a:rPr lang="en-US" sz="1200" dirty="0">
                <a:solidFill>
                  <a:srgbClr val="5B6B7F"/>
                </a:solidFill>
              </a:rPr>
              <a:t>Decide what to buy, how much, from whom, and when. Own supplier relationships and forecasts.</a:t>
            </a:r>
            <a:endParaRPr lang="en-US" sz="1200" dirty="0"/>
          </a:p>
        </p:txBody>
      </p:sp>
      <p:sp>
        <p:nvSpPr>
          <p:cNvPr id="9" name="Shape 7"/>
          <p:cNvSpPr/>
          <p:nvPr/>
        </p:nvSpPr>
        <p:spPr>
          <a:xfrm>
            <a:off x="3291840" y="1691640"/>
            <a:ext cx="2560320" cy="2560320"/>
          </a:xfrm>
          <a:prstGeom prst="roundRect">
            <a:avLst>
              <a:gd name="adj" fmla="val 4286"/>
            </a:avLst>
          </a:prstGeom>
          <a:solidFill>
            <a:srgbClr val="FFFFFF"/>
          </a:solidFill>
          <a:ln w="9525">
            <a:solidFill>
              <a:srgbClr val="E6DCC6"/>
            </a:solidFill>
            <a:prstDash val="solid"/>
          </a:ln>
        </p:spPr>
      </p:sp>
      <p:sp>
        <p:nvSpPr>
          <p:cNvPr id="10" name="Shape 8"/>
          <p:cNvSpPr/>
          <p:nvPr/>
        </p:nvSpPr>
        <p:spPr>
          <a:xfrm>
            <a:off x="3520440" y="1920240"/>
            <a:ext cx="457200" cy="73152"/>
          </a:xfrm>
          <a:prstGeom prst="rect">
            <a:avLst/>
          </a:prstGeom>
          <a:solidFill>
            <a:srgbClr val="3B6EA5"/>
          </a:solidFill>
          <a:ln w="12700">
            <a:solidFill>
              <a:srgbClr val="3B6EA5"/>
            </a:solidFill>
            <a:prstDash val="solid"/>
          </a:ln>
        </p:spPr>
      </p:sp>
      <p:sp>
        <p:nvSpPr>
          <p:cNvPr id="11" name="Text 9"/>
          <p:cNvSpPr txBox="1"/>
          <p:nvPr/>
        </p:nvSpPr>
        <p:spPr>
          <a:xfrm>
            <a:off x="3520440" y="2103120"/>
            <a:ext cx="2103120" cy="457200"/>
          </a:xfrm>
          <a:prstGeom prst="rect">
            <a:avLst/>
          </a:prstGeom>
          <a:noFill/>
          <a:ln/>
        </p:spPr>
        <p:txBody>
          <a:bodyPr wrap="square" lIns="0" tIns="0" rIns="0" bIns="0" rtlCol="0" anchor="t"/>
          <a:lstStyle/>
          <a:p>
            <a:pPr indent="0" marL="0">
              <a:buNone/>
            </a:pPr>
            <a:r>
              <a:rPr lang="en-US" sz="1900" b="1" dirty="0">
                <a:solidFill>
                  <a:srgbClr val="0B1F3A"/>
                </a:solidFill>
                <a:latin typeface="Sora" pitchFamily="34" charset="0"/>
                <a:ea typeface="Sora" pitchFamily="34" charset="-122"/>
                <a:cs typeface="Sora" pitchFamily="34" charset="-120"/>
              </a:rPr>
              <a:t>Freight</a:t>
            </a:r>
            <a:endParaRPr lang="en-US" sz="1900" dirty="0"/>
          </a:p>
        </p:txBody>
      </p:sp>
      <p:sp>
        <p:nvSpPr>
          <p:cNvPr id="12" name="Text 10"/>
          <p:cNvSpPr txBox="1"/>
          <p:nvPr/>
        </p:nvSpPr>
        <p:spPr>
          <a:xfrm>
            <a:off x="3520440" y="2651760"/>
            <a:ext cx="2103120" cy="1463040"/>
          </a:xfrm>
          <a:prstGeom prst="rect">
            <a:avLst/>
          </a:prstGeom>
          <a:noFill/>
          <a:ln/>
        </p:spPr>
        <p:txBody>
          <a:bodyPr wrap="square" lIns="0" tIns="0" rIns="0" bIns="0" rtlCol="0" anchor="t"/>
          <a:lstStyle/>
          <a:p>
            <a:pPr indent="0" marL="0">
              <a:buNone/>
            </a:pPr>
            <a:r>
              <a:rPr lang="en-US" sz="1200" dirty="0">
                <a:solidFill>
                  <a:srgbClr val="5B6B7F"/>
                </a:solidFill>
              </a:rPr>
              <a:t>Move goods between places. Choose modes, carriers and routes. Manage customs and documents.</a:t>
            </a:r>
            <a:endParaRPr lang="en-US" sz="1200" dirty="0"/>
          </a:p>
        </p:txBody>
      </p:sp>
      <p:sp>
        <p:nvSpPr>
          <p:cNvPr id="13" name="Shape 11"/>
          <p:cNvSpPr/>
          <p:nvPr/>
        </p:nvSpPr>
        <p:spPr>
          <a:xfrm>
            <a:off x="6035040" y="1691640"/>
            <a:ext cx="2560320" cy="2560320"/>
          </a:xfrm>
          <a:prstGeom prst="roundRect">
            <a:avLst>
              <a:gd name="adj" fmla="val 4286"/>
            </a:avLst>
          </a:prstGeom>
          <a:solidFill>
            <a:srgbClr val="FFFFFF"/>
          </a:solidFill>
          <a:ln w="9525">
            <a:solidFill>
              <a:srgbClr val="E6DCC6"/>
            </a:solidFill>
            <a:prstDash val="solid"/>
          </a:ln>
        </p:spPr>
      </p:sp>
      <p:sp>
        <p:nvSpPr>
          <p:cNvPr id="14" name="Shape 12"/>
          <p:cNvSpPr/>
          <p:nvPr/>
        </p:nvSpPr>
        <p:spPr>
          <a:xfrm>
            <a:off x="6263640" y="1920240"/>
            <a:ext cx="457200" cy="73152"/>
          </a:xfrm>
          <a:prstGeom prst="rect">
            <a:avLst/>
          </a:prstGeom>
          <a:solidFill>
            <a:srgbClr val="F2A33A"/>
          </a:solidFill>
          <a:ln w="12700">
            <a:solidFill>
              <a:srgbClr val="F2A33A"/>
            </a:solidFill>
            <a:prstDash val="solid"/>
          </a:ln>
        </p:spPr>
      </p:sp>
      <p:sp>
        <p:nvSpPr>
          <p:cNvPr id="15" name="Text 13"/>
          <p:cNvSpPr txBox="1"/>
          <p:nvPr/>
        </p:nvSpPr>
        <p:spPr>
          <a:xfrm>
            <a:off x="6263640" y="2103120"/>
            <a:ext cx="2103120" cy="457200"/>
          </a:xfrm>
          <a:prstGeom prst="rect">
            <a:avLst/>
          </a:prstGeom>
          <a:noFill/>
          <a:ln/>
        </p:spPr>
        <p:txBody>
          <a:bodyPr wrap="square" lIns="0" tIns="0" rIns="0" bIns="0" rtlCol="0" anchor="t"/>
          <a:lstStyle/>
          <a:p>
            <a:pPr indent="0" marL="0">
              <a:buNone/>
            </a:pPr>
            <a:r>
              <a:rPr lang="en-US" sz="1900" b="1" dirty="0">
                <a:solidFill>
                  <a:srgbClr val="0B1F3A"/>
                </a:solidFill>
                <a:latin typeface="Sora" pitchFamily="34" charset="0"/>
                <a:ea typeface="Sora" pitchFamily="34" charset="-122"/>
                <a:cs typeface="Sora" pitchFamily="34" charset="-120"/>
              </a:rPr>
              <a:t>Warehouse</a:t>
            </a:r>
            <a:endParaRPr lang="en-US" sz="1900" dirty="0"/>
          </a:p>
        </p:txBody>
      </p:sp>
      <p:sp>
        <p:nvSpPr>
          <p:cNvPr id="16" name="Text 14"/>
          <p:cNvSpPr txBox="1"/>
          <p:nvPr/>
        </p:nvSpPr>
        <p:spPr>
          <a:xfrm>
            <a:off x="6263640" y="2651760"/>
            <a:ext cx="2103120" cy="1463040"/>
          </a:xfrm>
          <a:prstGeom prst="rect">
            <a:avLst/>
          </a:prstGeom>
          <a:noFill/>
          <a:ln/>
        </p:spPr>
        <p:txBody>
          <a:bodyPr wrap="square" lIns="0" tIns="0" rIns="0" bIns="0" rtlCol="0" anchor="t"/>
          <a:lstStyle/>
          <a:p>
            <a:pPr indent="0" marL="0">
              <a:buNone/>
            </a:pPr>
            <a:r>
              <a:rPr lang="en-US" sz="1200" dirty="0">
                <a:solidFill>
                  <a:srgbClr val="5B6B7F"/>
                </a:solidFill>
              </a:rPr>
              <a:t>Receive, store, pick and ship. Keep the stock record accurate. Protect service levels.</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548640" y="548640"/>
            <a:ext cx="5486400" cy="274320"/>
          </a:xfrm>
          <a:prstGeom prst="rect">
            <a:avLst/>
          </a:prstGeom>
          <a:noFill/>
          <a:ln/>
        </p:spPr>
        <p:txBody>
          <a:bodyPr wrap="square" lIns="0" tIns="0" rIns="0" bIns="0" rtlCol="0" anchor="t"/>
          <a:lstStyle/>
          <a:p>
            <a:pPr indent="0" marL="0">
              <a:buNone/>
            </a:pPr>
            <a:r>
              <a:rPr lang="en-US" sz="1000" b="1" spc="300" kern="0" dirty="0">
                <a:solidFill>
                  <a:srgbClr val="F2A33A"/>
                </a:solidFill>
              </a:rPr>
              <a:t>MINI-CASE  ·  8 MIN</a:t>
            </a:r>
            <a:endParaRPr lang="en-US" sz="1000" dirty="0"/>
          </a:p>
        </p:txBody>
      </p:sp>
      <p:sp>
        <p:nvSpPr>
          <p:cNvPr id="3" name="Text 1"/>
          <p:cNvSpPr txBox="1"/>
          <p:nvPr/>
        </p:nvSpPr>
        <p:spPr>
          <a:xfrm>
            <a:off x="548640" y="1005840"/>
            <a:ext cx="7680960" cy="1097280"/>
          </a:xfrm>
          <a:prstGeom prst="rect">
            <a:avLst/>
          </a:prstGeom>
          <a:noFill/>
          <a:ln/>
        </p:spPr>
        <p:txBody>
          <a:bodyPr wrap="square" lIns="0" tIns="0" rIns="0" bIns="0" rtlCol="0" anchor="t"/>
          <a:lstStyle/>
          <a:p>
            <a:pPr indent="0" marL="0">
              <a:buNone/>
            </a:pPr>
            <a:r>
              <a:rPr lang="en-US" sz="2800" b="1" dirty="0">
                <a:solidFill>
                  <a:srgbClr val="FFFFFF"/>
                </a:solidFill>
                <a:latin typeface="Sora" pitchFamily="34" charset="0"/>
                <a:ea typeface="Sora" pitchFamily="34" charset="-122"/>
                <a:cs typeface="Sora" pitchFamily="34" charset="-120"/>
              </a:rPr>
              <a:t>A container is delayed by 10 days.</a:t>
            </a:r>
            <a:endParaRPr lang="en-US" sz="2800" dirty="0"/>
          </a:p>
        </p:txBody>
      </p:sp>
      <p:sp>
        <p:nvSpPr>
          <p:cNvPr id="4" name="Shape 2"/>
          <p:cNvSpPr/>
          <p:nvPr/>
        </p:nvSpPr>
        <p:spPr>
          <a:xfrm>
            <a:off x="548640" y="2377440"/>
            <a:ext cx="365760" cy="365760"/>
          </a:xfrm>
          <a:prstGeom prst="ellipse">
            <a:avLst/>
          </a:prstGeom>
          <a:solidFill>
            <a:srgbClr val="14A3A0"/>
          </a:solidFill>
          <a:ln/>
        </p:spPr>
      </p:sp>
      <p:sp>
        <p:nvSpPr>
          <p:cNvPr id="5" name="Text 3"/>
          <p:cNvSpPr txBox="1"/>
          <p:nvPr/>
        </p:nvSpPr>
        <p:spPr>
          <a:xfrm>
            <a:off x="548640" y="2377440"/>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rPr>
              <a:t>1</a:t>
            </a:r>
            <a:endParaRPr lang="en-US" sz="1300" dirty="0"/>
          </a:p>
        </p:txBody>
      </p:sp>
      <p:sp>
        <p:nvSpPr>
          <p:cNvPr id="6" name="Text 4"/>
          <p:cNvSpPr txBox="1"/>
          <p:nvPr/>
        </p:nvSpPr>
        <p:spPr>
          <a:xfrm>
            <a:off x="1097280" y="2377440"/>
            <a:ext cx="4572000" cy="365760"/>
          </a:xfrm>
          <a:prstGeom prst="rect">
            <a:avLst/>
          </a:prstGeom>
          <a:noFill/>
          <a:ln/>
        </p:spPr>
        <p:txBody>
          <a:bodyPr wrap="square" lIns="0" tIns="0" rIns="0" bIns="0" rtlCol="0" anchor="ctr"/>
          <a:lstStyle/>
          <a:p>
            <a:pPr indent="0" marL="0">
              <a:buNone/>
            </a:pPr>
            <a:r>
              <a:rPr lang="en-US" sz="1200" dirty="0">
                <a:solidFill>
                  <a:srgbClr val="E3ECF5"/>
                </a:solidFill>
              </a:rPr>
              <a:t>Goods: where does the stock sit, and who is waiting for it?</a:t>
            </a:r>
            <a:endParaRPr lang="en-US" sz="1200" dirty="0"/>
          </a:p>
        </p:txBody>
      </p:sp>
      <p:sp>
        <p:nvSpPr>
          <p:cNvPr id="7" name="Shape 5"/>
          <p:cNvSpPr/>
          <p:nvPr/>
        </p:nvSpPr>
        <p:spPr>
          <a:xfrm>
            <a:off x="548640" y="2944368"/>
            <a:ext cx="365760" cy="365760"/>
          </a:xfrm>
          <a:prstGeom prst="ellipse">
            <a:avLst/>
          </a:prstGeom>
          <a:solidFill>
            <a:srgbClr val="14A3A0"/>
          </a:solidFill>
          <a:ln/>
        </p:spPr>
      </p:sp>
      <p:sp>
        <p:nvSpPr>
          <p:cNvPr id="8" name="Text 6"/>
          <p:cNvSpPr txBox="1"/>
          <p:nvPr/>
        </p:nvSpPr>
        <p:spPr>
          <a:xfrm>
            <a:off x="548640" y="294436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rPr>
              <a:t>2</a:t>
            </a:r>
            <a:endParaRPr lang="en-US" sz="1300" dirty="0"/>
          </a:p>
        </p:txBody>
      </p:sp>
      <p:sp>
        <p:nvSpPr>
          <p:cNvPr id="9" name="Text 7"/>
          <p:cNvSpPr txBox="1"/>
          <p:nvPr/>
        </p:nvSpPr>
        <p:spPr>
          <a:xfrm>
            <a:off x="1097280" y="2944368"/>
            <a:ext cx="4572000" cy="365760"/>
          </a:xfrm>
          <a:prstGeom prst="rect">
            <a:avLst/>
          </a:prstGeom>
          <a:noFill/>
          <a:ln/>
        </p:spPr>
        <p:txBody>
          <a:bodyPr wrap="square" lIns="0" tIns="0" rIns="0" bIns="0" rtlCol="0" anchor="ctr"/>
          <a:lstStyle/>
          <a:p>
            <a:pPr indent="0" marL="0">
              <a:buNone/>
            </a:pPr>
            <a:r>
              <a:rPr lang="en-US" sz="1200" dirty="0">
                <a:solidFill>
                  <a:srgbClr val="E3ECF5"/>
                </a:solidFill>
              </a:rPr>
              <a:t>Money: what costs or payments are triggered or delayed?</a:t>
            </a:r>
            <a:endParaRPr lang="en-US" sz="1200" dirty="0"/>
          </a:p>
        </p:txBody>
      </p:sp>
      <p:sp>
        <p:nvSpPr>
          <p:cNvPr id="10" name="Shape 8"/>
          <p:cNvSpPr/>
          <p:nvPr/>
        </p:nvSpPr>
        <p:spPr>
          <a:xfrm>
            <a:off x="548640" y="3511296"/>
            <a:ext cx="365760" cy="365760"/>
          </a:xfrm>
          <a:prstGeom prst="ellipse">
            <a:avLst/>
          </a:prstGeom>
          <a:solidFill>
            <a:srgbClr val="14A3A0"/>
          </a:solidFill>
          <a:ln/>
        </p:spPr>
      </p:sp>
      <p:sp>
        <p:nvSpPr>
          <p:cNvPr id="11" name="Text 9"/>
          <p:cNvSpPr txBox="1"/>
          <p:nvPr/>
        </p:nvSpPr>
        <p:spPr>
          <a:xfrm>
            <a:off x="548640" y="3511296"/>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rPr>
              <a:t>3</a:t>
            </a:r>
            <a:endParaRPr lang="en-US" sz="1300" dirty="0"/>
          </a:p>
        </p:txBody>
      </p:sp>
      <p:sp>
        <p:nvSpPr>
          <p:cNvPr id="12" name="Text 10"/>
          <p:cNvSpPr txBox="1"/>
          <p:nvPr/>
        </p:nvSpPr>
        <p:spPr>
          <a:xfrm>
            <a:off x="1097280" y="3511296"/>
            <a:ext cx="4572000" cy="365760"/>
          </a:xfrm>
          <a:prstGeom prst="rect">
            <a:avLst/>
          </a:prstGeom>
          <a:noFill/>
          <a:ln/>
        </p:spPr>
        <p:txBody>
          <a:bodyPr wrap="square" lIns="0" tIns="0" rIns="0" bIns="0" rtlCol="0" anchor="ctr"/>
          <a:lstStyle/>
          <a:p>
            <a:pPr indent="0" marL="0">
              <a:buNone/>
            </a:pPr>
            <a:r>
              <a:rPr lang="en-US" sz="1200" dirty="0">
                <a:solidFill>
                  <a:srgbClr val="E3ECF5"/>
                </a:solidFill>
              </a:rPr>
              <a:t>Information: who needs to be told, and what do they need to know?</a:t>
            </a:r>
            <a:endParaRPr lang="en-US" sz="1200" dirty="0"/>
          </a:p>
        </p:txBody>
      </p:sp>
      <p:sp>
        <p:nvSpPr>
          <p:cNvPr id="13" name="Shape 11"/>
          <p:cNvSpPr/>
          <p:nvPr/>
        </p:nvSpPr>
        <p:spPr>
          <a:xfrm>
            <a:off x="5852160" y="2331720"/>
            <a:ext cx="2743200" cy="2011680"/>
          </a:xfrm>
          <a:prstGeom prst="roundRect">
            <a:avLst>
              <a:gd name="adj" fmla="val 5455"/>
            </a:avLst>
          </a:prstGeom>
          <a:solidFill>
            <a:srgbClr val="E9DFC9"/>
          </a:solidFill>
          <a:ln w="15875">
            <a:solidFill>
              <a:srgbClr val="F2A33A"/>
            </a:solidFill>
            <a:prstDash val="dash"/>
          </a:ln>
        </p:spPr>
      </p:sp>
      <p:sp>
        <p:nvSpPr>
          <p:cNvPr id="14" name="Text 12"/>
          <p:cNvSpPr txBox="1"/>
          <p:nvPr/>
        </p:nvSpPr>
        <p:spPr>
          <a:xfrm>
            <a:off x="5852160" y="3017520"/>
            <a:ext cx="2743200" cy="274320"/>
          </a:xfrm>
          <a:prstGeom prst="rect">
            <a:avLst/>
          </a:prstGeom>
          <a:noFill/>
          <a:ln/>
        </p:spPr>
        <p:txBody>
          <a:bodyPr wrap="square" lIns="0" tIns="0" rIns="0" bIns="0" rtlCol="0" anchor="t"/>
          <a:lstStyle/>
          <a:p>
            <a:pPr algn="ctr" indent="0" marL="0">
              <a:buNone/>
            </a:pPr>
            <a:r>
              <a:rPr lang="en-US" sz="1100" b="1" spc="400" kern="0" dirty="0">
                <a:solidFill>
                  <a:srgbClr val="F2A33A"/>
                </a:solidFill>
              </a:rPr>
              <a:t>PHOTO</a:t>
            </a:r>
            <a:endParaRPr lang="en-US" sz="1100" dirty="0"/>
          </a:p>
        </p:txBody>
      </p:sp>
      <p:sp>
        <p:nvSpPr>
          <p:cNvPr id="15" name="Text 13"/>
          <p:cNvSpPr txBox="1"/>
          <p:nvPr/>
        </p:nvSpPr>
        <p:spPr>
          <a:xfrm>
            <a:off x="6035040" y="3337560"/>
            <a:ext cx="2377440" cy="548640"/>
          </a:xfrm>
          <a:prstGeom prst="rect">
            <a:avLst/>
          </a:prstGeom>
          <a:noFill/>
          <a:ln/>
        </p:spPr>
        <p:txBody>
          <a:bodyPr wrap="square" lIns="0" tIns="0" rIns="0" bIns="0" rtlCol="0" anchor="t"/>
          <a:lstStyle/>
          <a:p>
            <a:pPr algn="ctr" indent="0" marL="0">
              <a:buNone/>
            </a:pPr>
            <a:r>
              <a:rPr lang="en-US" sz="1000" dirty="0">
                <a:solidFill>
                  <a:srgbClr val="5B6B7F"/>
                </a:solidFill>
              </a:rPr>
              <a:t>Rows of containers waiting at a port terminal on an overcast day</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548640" y="548640"/>
            <a:ext cx="5486400" cy="274320"/>
          </a:xfrm>
          <a:prstGeom prst="rect">
            <a:avLst/>
          </a:prstGeom>
          <a:noFill/>
          <a:ln/>
        </p:spPr>
        <p:txBody>
          <a:bodyPr wrap="square" lIns="0" tIns="0" rIns="0" bIns="0" rtlCol="0" anchor="t"/>
          <a:lstStyle/>
          <a:p>
            <a:pPr indent="0" marL="0">
              <a:buNone/>
            </a:pPr>
            <a:r>
              <a:rPr lang="en-US" sz="1000" b="1" spc="300" kern="0" dirty="0">
                <a:solidFill>
                  <a:srgbClr val="F2A33A"/>
                </a:solidFill>
              </a:rPr>
              <a:t>THE BIG TENSION</a:t>
            </a:r>
            <a:endParaRPr lang="en-US" sz="1000" dirty="0"/>
          </a:p>
        </p:txBody>
      </p:sp>
      <p:sp>
        <p:nvSpPr>
          <p:cNvPr id="3" name="Text 1"/>
          <p:cNvSpPr txBox="1"/>
          <p:nvPr/>
        </p:nvSpPr>
        <p:spPr>
          <a:xfrm>
            <a:off x="548640" y="1188720"/>
            <a:ext cx="7680960" cy="1554480"/>
          </a:xfrm>
          <a:prstGeom prst="rect">
            <a:avLst/>
          </a:prstGeom>
          <a:noFill/>
          <a:ln/>
        </p:spPr>
        <p:txBody>
          <a:bodyPr wrap="square" lIns="0" tIns="0" rIns="0" bIns="0" rtlCol="0" anchor="t"/>
          <a:lstStyle/>
          <a:p>
            <a:pPr indent="0" marL="0">
              <a:buNone/>
            </a:pPr>
            <a:r>
              <a:rPr lang="en-US" sz="3400" b="1" dirty="0">
                <a:solidFill>
                  <a:srgbClr val="FFFFFF"/>
                </a:solidFill>
                <a:latin typeface="Sora" pitchFamily="34" charset="0"/>
                <a:ea typeface="Sora" pitchFamily="34" charset="-122"/>
                <a:cs typeface="Sora" pitchFamily="34" charset="-120"/>
              </a:rPr>
              <a:t>You cannot have it cheap, fast and safe all at once.</a:t>
            </a:r>
            <a:endParaRPr lang="en-US" sz="3400" dirty="0"/>
          </a:p>
        </p:txBody>
      </p:sp>
      <p:sp>
        <p:nvSpPr>
          <p:cNvPr id="4" name="Text 2"/>
          <p:cNvSpPr txBox="1"/>
          <p:nvPr/>
        </p:nvSpPr>
        <p:spPr>
          <a:xfrm>
            <a:off x="548640" y="3108960"/>
            <a:ext cx="4846320" cy="914400"/>
          </a:xfrm>
          <a:prstGeom prst="rect">
            <a:avLst/>
          </a:prstGeom>
          <a:noFill/>
          <a:ln/>
        </p:spPr>
        <p:txBody>
          <a:bodyPr wrap="square" lIns="0" tIns="0" rIns="0" bIns="0" rtlCol="0" anchor="t"/>
          <a:lstStyle/>
          <a:p>
            <a:pPr indent="0" marL="0">
              <a:buNone/>
            </a:pPr>
            <a:r>
              <a:rPr lang="en-US" sz="1600" dirty="0">
                <a:solidFill>
                  <a:srgbClr val="C9D6E3"/>
                </a:solidFill>
              </a:rPr>
              <a:t>Every supply chain design is a choice between cost, speed and resilience.</a:t>
            </a:r>
            <a:endParaRPr lang="en-US" sz="1600" dirty="0"/>
          </a:p>
        </p:txBody>
      </p:sp>
      <p:sp>
        <p:nvSpPr>
          <p:cNvPr id="5" name="Shape 3"/>
          <p:cNvSpPr/>
          <p:nvPr/>
        </p:nvSpPr>
        <p:spPr>
          <a:xfrm>
            <a:off x="5669280" y="2834640"/>
            <a:ext cx="2926080" cy="1645920"/>
          </a:xfrm>
          <a:prstGeom prst="roundRect">
            <a:avLst>
              <a:gd name="adj" fmla="val 6667"/>
            </a:avLst>
          </a:prstGeom>
          <a:solidFill>
            <a:srgbClr val="E9DFC9"/>
          </a:solidFill>
          <a:ln w="15875">
            <a:solidFill>
              <a:srgbClr val="F2A33A"/>
            </a:solidFill>
            <a:prstDash val="dash"/>
          </a:ln>
        </p:spPr>
      </p:sp>
      <p:sp>
        <p:nvSpPr>
          <p:cNvPr id="6" name="Text 4"/>
          <p:cNvSpPr txBox="1"/>
          <p:nvPr/>
        </p:nvSpPr>
        <p:spPr>
          <a:xfrm>
            <a:off x="5669280" y="3337560"/>
            <a:ext cx="2926080" cy="274320"/>
          </a:xfrm>
          <a:prstGeom prst="rect">
            <a:avLst/>
          </a:prstGeom>
          <a:noFill/>
          <a:ln/>
        </p:spPr>
        <p:txBody>
          <a:bodyPr wrap="square" lIns="0" tIns="0" rIns="0" bIns="0" rtlCol="0" anchor="t"/>
          <a:lstStyle/>
          <a:p>
            <a:pPr algn="ctr" indent="0" marL="0">
              <a:buNone/>
            </a:pPr>
            <a:r>
              <a:rPr lang="en-US" sz="1100" b="1" spc="400" kern="0" dirty="0">
                <a:solidFill>
                  <a:srgbClr val="F2A33A"/>
                </a:solidFill>
              </a:rPr>
              <a:t>PHOTO</a:t>
            </a:r>
            <a:endParaRPr lang="en-US" sz="1100" dirty="0"/>
          </a:p>
        </p:txBody>
      </p:sp>
      <p:sp>
        <p:nvSpPr>
          <p:cNvPr id="7" name="Text 5"/>
          <p:cNvSpPr txBox="1"/>
          <p:nvPr/>
        </p:nvSpPr>
        <p:spPr>
          <a:xfrm>
            <a:off x="5852160" y="3657600"/>
            <a:ext cx="2560320" cy="548640"/>
          </a:xfrm>
          <a:prstGeom prst="rect">
            <a:avLst/>
          </a:prstGeom>
          <a:noFill/>
          <a:ln/>
        </p:spPr>
        <p:txBody>
          <a:bodyPr wrap="square" lIns="0" tIns="0" rIns="0" bIns="0" rtlCol="0" anchor="t"/>
          <a:lstStyle/>
          <a:p>
            <a:pPr algn="ctr" indent="0" marL="0">
              <a:buNone/>
            </a:pPr>
            <a:r>
              <a:rPr lang="en-US" sz="1000" dirty="0">
                <a:solidFill>
                  <a:srgbClr val="5B6B7F"/>
                </a:solidFill>
              </a:rPr>
              <a:t>Split image: a cargo plane being loaded beside a container ship at sea (speed vs cost)</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Which chain would you run?</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VOTE · 10 MIN</a:t>
            </a:r>
            <a:endParaRPr lang="en-US" sz="900" dirty="0"/>
          </a:p>
        </p:txBody>
      </p:sp>
      <p:sp>
        <p:nvSpPr>
          <p:cNvPr id="4" name="Text 2"/>
          <p:cNvSpPr txBox="1"/>
          <p:nvPr/>
        </p:nvSpPr>
        <p:spPr>
          <a:xfrm>
            <a:off x="548640" y="1188720"/>
            <a:ext cx="7498080" cy="365760"/>
          </a:xfrm>
          <a:prstGeom prst="rect">
            <a:avLst/>
          </a:prstGeom>
          <a:noFill/>
          <a:ln/>
        </p:spPr>
        <p:txBody>
          <a:bodyPr wrap="square" lIns="0" tIns="0" rIns="0" bIns="0" rtlCol="0" anchor="t"/>
          <a:lstStyle/>
          <a:p>
            <a:pPr indent="0" marL="0">
              <a:buNone/>
            </a:pPr>
            <a:r>
              <a:rPr lang="en-US" sz="1300" dirty="0">
                <a:solidFill>
                  <a:srgbClr val="5B6B7F"/>
                </a:solidFill>
              </a:rPr>
              <a:t>Dune &amp; Co. must pick one. Poll A, B or C, then defend.</a:t>
            </a:r>
            <a:endParaRPr lang="en-US" sz="1300" dirty="0"/>
          </a:p>
        </p:txBody>
      </p:sp>
      <p:sp>
        <p:nvSpPr>
          <p:cNvPr id="5" name="Text 3"/>
          <p:cNvSpPr txBox="1"/>
          <p:nvPr/>
        </p:nvSpPr>
        <p:spPr>
          <a:xfrm>
            <a:off x="4754880" y="1783080"/>
            <a:ext cx="1188720" cy="228600"/>
          </a:xfrm>
          <a:prstGeom prst="rect">
            <a:avLst/>
          </a:prstGeom>
          <a:noFill/>
          <a:ln/>
        </p:spPr>
        <p:txBody>
          <a:bodyPr wrap="square" lIns="0" tIns="0" rIns="0" bIns="0" rtlCol="0" anchor="t"/>
          <a:lstStyle/>
          <a:p>
            <a:pPr algn="ctr" indent="0" marL="0">
              <a:buNone/>
            </a:pPr>
            <a:r>
              <a:rPr lang="en-US" sz="800" b="1" spc="100" kern="0" dirty="0">
                <a:solidFill>
                  <a:srgbClr val="5B6B7F"/>
                </a:solidFill>
              </a:rPr>
              <a:t>COST SAVING</a:t>
            </a:r>
            <a:endParaRPr lang="en-US" sz="800" dirty="0"/>
          </a:p>
        </p:txBody>
      </p:sp>
      <p:sp>
        <p:nvSpPr>
          <p:cNvPr id="6" name="Text 4"/>
          <p:cNvSpPr txBox="1"/>
          <p:nvPr/>
        </p:nvSpPr>
        <p:spPr>
          <a:xfrm>
            <a:off x="6035040" y="1783080"/>
            <a:ext cx="1188720" cy="228600"/>
          </a:xfrm>
          <a:prstGeom prst="rect">
            <a:avLst/>
          </a:prstGeom>
          <a:noFill/>
          <a:ln/>
        </p:spPr>
        <p:txBody>
          <a:bodyPr wrap="square" lIns="0" tIns="0" rIns="0" bIns="0" rtlCol="0" anchor="t"/>
          <a:lstStyle/>
          <a:p>
            <a:pPr algn="ctr" indent="0" marL="0">
              <a:buNone/>
            </a:pPr>
            <a:r>
              <a:rPr lang="en-US" sz="800" b="1" spc="100" kern="0" dirty="0">
                <a:solidFill>
                  <a:srgbClr val="5B6B7F"/>
                </a:solidFill>
              </a:rPr>
              <a:t>SPEED</a:t>
            </a:r>
            <a:endParaRPr lang="en-US" sz="800" dirty="0"/>
          </a:p>
        </p:txBody>
      </p:sp>
      <p:sp>
        <p:nvSpPr>
          <p:cNvPr id="7" name="Text 5"/>
          <p:cNvSpPr txBox="1"/>
          <p:nvPr/>
        </p:nvSpPr>
        <p:spPr>
          <a:xfrm>
            <a:off x="7315200" y="1783080"/>
            <a:ext cx="1188720" cy="228600"/>
          </a:xfrm>
          <a:prstGeom prst="rect">
            <a:avLst/>
          </a:prstGeom>
          <a:noFill/>
          <a:ln/>
        </p:spPr>
        <p:txBody>
          <a:bodyPr wrap="square" lIns="0" tIns="0" rIns="0" bIns="0" rtlCol="0" anchor="t"/>
          <a:lstStyle/>
          <a:p>
            <a:pPr algn="ctr" indent="0" marL="0">
              <a:buNone/>
            </a:pPr>
            <a:r>
              <a:rPr lang="en-US" sz="800" b="1" spc="100" kern="0" dirty="0">
                <a:solidFill>
                  <a:srgbClr val="5B6B7F"/>
                </a:solidFill>
              </a:rPr>
              <a:t>RESILIENCE</a:t>
            </a:r>
            <a:endParaRPr lang="en-US" sz="800" dirty="0"/>
          </a:p>
        </p:txBody>
      </p:sp>
      <p:sp>
        <p:nvSpPr>
          <p:cNvPr id="8" name="Shape 6"/>
          <p:cNvSpPr/>
          <p:nvPr/>
        </p:nvSpPr>
        <p:spPr>
          <a:xfrm>
            <a:off x="548640" y="2057400"/>
            <a:ext cx="7955280" cy="640080"/>
          </a:xfrm>
          <a:prstGeom prst="roundRect">
            <a:avLst>
              <a:gd name="adj" fmla="val 17143"/>
            </a:avLst>
          </a:prstGeom>
          <a:solidFill>
            <a:srgbClr val="FFFFFF"/>
          </a:solidFill>
          <a:ln w="9525">
            <a:solidFill>
              <a:srgbClr val="E6DCC6"/>
            </a:solidFill>
            <a:prstDash val="solid"/>
          </a:ln>
        </p:spPr>
      </p:sp>
      <p:sp>
        <p:nvSpPr>
          <p:cNvPr id="9" name="Shape 7"/>
          <p:cNvSpPr/>
          <p:nvPr/>
        </p:nvSpPr>
        <p:spPr>
          <a:xfrm>
            <a:off x="731520" y="2194560"/>
            <a:ext cx="365760" cy="365760"/>
          </a:xfrm>
          <a:prstGeom prst="ellipse">
            <a:avLst/>
          </a:prstGeom>
          <a:solidFill>
            <a:srgbClr val="F2A33A"/>
          </a:solidFill>
          <a:ln/>
        </p:spPr>
      </p:sp>
      <p:sp>
        <p:nvSpPr>
          <p:cNvPr id="10" name="Text 8"/>
          <p:cNvSpPr txBox="1"/>
          <p:nvPr/>
        </p:nvSpPr>
        <p:spPr>
          <a:xfrm>
            <a:off x="731520" y="2194560"/>
            <a:ext cx="365760" cy="365760"/>
          </a:xfrm>
          <a:prstGeom prst="rect">
            <a:avLst/>
          </a:prstGeom>
          <a:noFill/>
          <a:ln/>
        </p:spPr>
        <p:txBody>
          <a:bodyPr wrap="square" lIns="0" tIns="0" rIns="0" bIns="0" rtlCol="0" anchor="ctr"/>
          <a:lstStyle/>
          <a:p>
            <a:pPr algn="ctr" indent="0" marL="0">
              <a:buNone/>
            </a:pPr>
            <a:r>
              <a:rPr lang="en-US" sz="1300" b="1" dirty="0">
                <a:solidFill>
                  <a:srgbClr val="0B1F3A"/>
                </a:solidFill>
              </a:rPr>
              <a:t>A</a:t>
            </a:r>
            <a:endParaRPr lang="en-US" sz="1300" dirty="0"/>
          </a:p>
        </p:txBody>
      </p:sp>
      <p:sp>
        <p:nvSpPr>
          <p:cNvPr id="11" name="Text 9"/>
          <p:cNvSpPr txBox="1"/>
          <p:nvPr/>
        </p:nvSpPr>
        <p:spPr>
          <a:xfrm>
            <a:off x="1280160" y="2148840"/>
            <a:ext cx="3383280" cy="457200"/>
          </a:xfrm>
          <a:prstGeom prst="rect">
            <a:avLst/>
          </a:prstGeom>
          <a:noFill/>
          <a:ln/>
        </p:spPr>
        <p:txBody>
          <a:bodyPr wrap="square" lIns="0" tIns="0" rIns="0" bIns="0" rtlCol="0" anchor="ctr"/>
          <a:lstStyle/>
          <a:p>
            <a:pPr indent="0" marL="0">
              <a:buNone/>
            </a:pPr>
            <a:r>
              <a:rPr lang="en-US" sz="1200" b="1" dirty="0">
                <a:solidFill>
                  <a:srgbClr val="0B1F3A"/>
                </a:solidFill>
              </a:rPr>
              <a:t>One supplier, sea freight, lean stock</a:t>
            </a:r>
            <a:endParaRPr lang="en-US" sz="1200" dirty="0"/>
          </a:p>
        </p:txBody>
      </p:sp>
      <p:sp>
        <p:nvSpPr>
          <p:cNvPr id="12" name="Text 10"/>
          <p:cNvSpPr txBox="1"/>
          <p:nvPr/>
        </p:nvSpPr>
        <p:spPr>
          <a:xfrm>
            <a:off x="4754880" y="2194560"/>
            <a:ext cx="1188720" cy="365760"/>
          </a:xfrm>
          <a:prstGeom prst="rect">
            <a:avLst/>
          </a:prstGeom>
          <a:noFill/>
          <a:ln/>
        </p:spPr>
        <p:txBody>
          <a:bodyPr wrap="square" lIns="0" tIns="0" rIns="0" bIns="0" rtlCol="0" anchor="ctr"/>
          <a:lstStyle/>
          <a:p>
            <a:pPr algn="ctr" indent="0" marL="0">
              <a:buNone/>
            </a:pPr>
            <a:r>
              <a:rPr lang="en-US" sz="1600" dirty="0">
                <a:solidFill>
                  <a:srgbClr val="14A3A0"/>
                </a:solidFill>
              </a:rPr>
              <a:t>●●●</a:t>
            </a:r>
            <a:endParaRPr lang="en-US" sz="1600" dirty="0"/>
          </a:p>
        </p:txBody>
      </p:sp>
      <p:sp>
        <p:nvSpPr>
          <p:cNvPr id="13" name="Text 11"/>
          <p:cNvSpPr txBox="1"/>
          <p:nvPr/>
        </p:nvSpPr>
        <p:spPr>
          <a:xfrm>
            <a:off x="6035040" y="2194560"/>
            <a:ext cx="1188720" cy="365760"/>
          </a:xfrm>
          <a:prstGeom prst="rect">
            <a:avLst/>
          </a:prstGeom>
          <a:noFill/>
          <a:ln/>
        </p:spPr>
        <p:txBody>
          <a:bodyPr wrap="square" lIns="0" tIns="0" rIns="0" bIns="0" rtlCol="0" anchor="ctr"/>
          <a:lstStyle/>
          <a:p>
            <a:pPr algn="ctr" indent="0" marL="0">
              <a:buNone/>
            </a:pPr>
            <a:r>
              <a:rPr lang="en-US" sz="1600" dirty="0">
                <a:solidFill>
                  <a:srgbClr val="14A3A0"/>
                </a:solidFill>
              </a:rPr>
              <a:t>●○○</a:t>
            </a:r>
            <a:endParaRPr lang="en-US" sz="1600" dirty="0"/>
          </a:p>
        </p:txBody>
      </p:sp>
      <p:sp>
        <p:nvSpPr>
          <p:cNvPr id="14" name="Text 12"/>
          <p:cNvSpPr txBox="1"/>
          <p:nvPr/>
        </p:nvSpPr>
        <p:spPr>
          <a:xfrm>
            <a:off x="7315200" y="2194560"/>
            <a:ext cx="1188720" cy="365760"/>
          </a:xfrm>
          <a:prstGeom prst="rect">
            <a:avLst/>
          </a:prstGeom>
          <a:noFill/>
          <a:ln/>
        </p:spPr>
        <p:txBody>
          <a:bodyPr wrap="square" lIns="0" tIns="0" rIns="0" bIns="0" rtlCol="0" anchor="ctr"/>
          <a:lstStyle/>
          <a:p>
            <a:pPr algn="ctr" indent="0" marL="0">
              <a:buNone/>
            </a:pPr>
            <a:r>
              <a:rPr lang="en-US" sz="1600" dirty="0">
                <a:solidFill>
                  <a:srgbClr val="14A3A0"/>
                </a:solidFill>
              </a:rPr>
              <a:t>●○○</a:t>
            </a:r>
            <a:endParaRPr lang="en-US" sz="1600" dirty="0"/>
          </a:p>
        </p:txBody>
      </p:sp>
      <p:sp>
        <p:nvSpPr>
          <p:cNvPr id="15" name="Shape 13"/>
          <p:cNvSpPr/>
          <p:nvPr/>
        </p:nvSpPr>
        <p:spPr>
          <a:xfrm>
            <a:off x="548640" y="2834640"/>
            <a:ext cx="7955280" cy="640080"/>
          </a:xfrm>
          <a:prstGeom prst="roundRect">
            <a:avLst>
              <a:gd name="adj" fmla="val 17143"/>
            </a:avLst>
          </a:prstGeom>
          <a:solidFill>
            <a:srgbClr val="FFFFFF"/>
          </a:solidFill>
          <a:ln w="9525">
            <a:solidFill>
              <a:srgbClr val="E6DCC6"/>
            </a:solidFill>
            <a:prstDash val="solid"/>
          </a:ln>
        </p:spPr>
      </p:sp>
      <p:sp>
        <p:nvSpPr>
          <p:cNvPr id="16" name="Shape 14"/>
          <p:cNvSpPr/>
          <p:nvPr/>
        </p:nvSpPr>
        <p:spPr>
          <a:xfrm>
            <a:off x="731520" y="2971800"/>
            <a:ext cx="365760" cy="365760"/>
          </a:xfrm>
          <a:prstGeom prst="ellipse">
            <a:avLst/>
          </a:prstGeom>
          <a:solidFill>
            <a:srgbClr val="F2A33A"/>
          </a:solidFill>
          <a:ln/>
        </p:spPr>
      </p:sp>
      <p:sp>
        <p:nvSpPr>
          <p:cNvPr id="17" name="Text 15"/>
          <p:cNvSpPr txBox="1"/>
          <p:nvPr/>
        </p:nvSpPr>
        <p:spPr>
          <a:xfrm>
            <a:off x="731520" y="2971800"/>
            <a:ext cx="365760" cy="365760"/>
          </a:xfrm>
          <a:prstGeom prst="rect">
            <a:avLst/>
          </a:prstGeom>
          <a:noFill/>
          <a:ln/>
        </p:spPr>
        <p:txBody>
          <a:bodyPr wrap="square" lIns="0" tIns="0" rIns="0" bIns="0" rtlCol="0" anchor="ctr"/>
          <a:lstStyle/>
          <a:p>
            <a:pPr algn="ctr" indent="0" marL="0">
              <a:buNone/>
            </a:pPr>
            <a:r>
              <a:rPr lang="en-US" sz="1300" b="1" dirty="0">
                <a:solidFill>
                  <a:srgbClr val="0B1F3A"/>
                </a:solidFill>
              </a:rPr>
              <a:t>B</a:t>
            </a:r>
            <a:endParaRPr lang="en-US" sz="1300" dirty="0"/>
          </a:p>
        </p:txBody>
      </p:sp>
      <p:sp>
        <p:nvSpPr>
          <p:cNvPr id="18" name="Text 16"/>
          <p:cNvSpPr txBox="1"/>
          <p:nvPr/>
        </p:nvSpPr>
        <p:spPr>
          <a:xfrm>
            <a:off x="1280160" y="2926080"/>
            <a:ext cx="3383280" cy="457200"/>
          </a:xfrm>
          <a:prstGeom prst="rect">
            <a:avLst/>
          </a:prstGeom>
          <a:noFill/>
          <a:ln/>
        </p:spPr>
        <p:txBody>
          <a:bodyPr wrap="square" lIns="0" tIns="0" rIns="0" bIns="0" rtlCol="0" anchor="ctr"/>
          <a:lstStyle/>
          <a:p>
            <a:pPr indent="0" marL="0">
              <a:buNone/>
            </a:pPr>
            <a:r>
              <a:rPr lang="en-US" sz="1200" b="1" dirty="0">
                <a:solidFill>
                  <a:srgbClr val="0B1F3A"/>
                </a:solidFill>
              </a:rPr>
              <a:t>Two suppliers, sea plus air top-up, buffer stock</a:t>
            </a:r>
            <a:endParaRPr lang="en-US" sz="1200" dirty="0"/>
          </a:p>
        </p:txBody>
      </p:sp>
      <p:sp>
        <p:nvSpPr>
          <p:cNvPr id="19" name="Text 17"/>
          <p:cNvSpPr txBox="1"/>
          <p:nvPr/>
        </p:nvSpPr>
        <p:spPr>
          <a:xfrm>
            <a:off x="4754880" y="2971800"/>
            <a:ext cx="1188720" cy="365760"/>
          </a:xfrm>
          <a:prstGeom prst="rect">
            <a:avLst/>
          </a:prstGeom>
          <a:noFill/>
          <a:ln/>
        </p:spPr>
        <p:txBody>
          <a:bodyPr wrap="square" lIns="0" tIns="0" rIns="0" bIns="0" rtlCol="0" anchor="ctr"/>
          <a:lstStyle/>
          <a:p>
            <a:pPr algn="ctr" indent="0" marL="0">
              <a:buNone/>
            </a:pPr>
            <a:r>
              <a:rPr lang="en-US" sz="1600" dirty="0">
                <a:solidFill>
                  <a:srgbClr val="14A3A0"/>
                </a:solidFill>
              </a:rPr>
              <a:t>●●○</a:t>
            </a:r>
            <a:endParaRPr lang="en-US" sz="1600" dirty="0"/>
          </a:p>
        </p:txBody>
      </p:sp>
      <p:sp>
        <p:nvSpPr>
          <p:cNvPr id="20" name="Text 18"/>
          <p:cNvSpPr txBox="1"/>
          <p:nvPr/>
        </p:nvSpPr>
        <p:spPr>
          <a:xfrm>
            <a:off x="6035040" y="2971800"/>
            <a:ext cx="1188720" cy="365760"/>
          </a:xfrm>
          <a:prstGeom prst="rect">
            <a:avLst/>
          </a:prstGeom>
          <a:noFill/>
          <a:ln/>
        </p:spPr>
        <p:txBody>
          <a:bodyPr wrap="square" lIns="0" tIns="0" rIns="0" bIns="0" rtlCol="0" anchor="ctr"/>
          <a:lstStyle/>
          <a:p>
            <a:pPr algn="ctr" indent="0" marL="0">
              <a:buNone/>
            </a:pPr>
            <a:r>
              <a:rPr lang="en-US" sz="1600" dirty="0">
                <a:solidFill>
                  <a:srgbClr val="14A3A0"/>
                </a:solidFill>
              </a:rPr>
              <a:t>●●○</a:t>
            </a:r>
            <a:endParaRPr lang="en-US" sz="1600" dirty="0"/>
          </a:p>
        </p:txBody>
      </p:sp>
      <p:sp>
        <p:nvSpPr>
          <p:cNvPr id="21" name="Text 19"/>
          <p:cNvSpPr txBox="1"/>
          <p:nvPr/>
        </p:nvSpPr>
        <p:spPr>
          <a:xfrm>
            <a:off x="7315200" y="2971800"/>
            <a:ext cx="1188720" cy="365760"/>
          </a:xfrm>
          <a:prstGeom prst="rect">
            <a:avLst/>
          </a:prstGeom>
          <a:noFill/>
          <a:ln/>
        </p:spPr>
        <p:txBody>
          <a:bodyPr wrap="square" lIns="0" tIns="0" rIns="0" bIns="0" rtlCol="0" anchor="ctr"/>
          <a:lstStyle/>
          <a:p>
            <a:pPr algn="ctr" indent="0" marL="0">
              <a:buNone/>
            </a:pPr>
            <a:r>
              <a:rPr lang="en-US" sz="1600" dirty="0">
                <a:solidFill>
                  <a:srgbClr val="14A3A0"/>
                </a:solidFill>
              </a:rPr>
              <a:t>●●●</a:t>
            </a:r>
            <a:endParaRPr lang="en-US" sz="1600" dirty="0"/>
          </a:p>
        </p:txBody>
      </p:sp>
      <p:sp>
        <p:nvSpPr>
          <p:cNvPr id="22" name="Shape 20"/>
          <p:cNvSpPr/>
          <p:nvPr/>
        </p:nvSpPr>
        <p:spPr>
          <a:xfrm>
            <a:off x="548640" y="3611880"/>
            <a:ext cx="7955280" cy="640080"/>
          </a:xfrm>
          <a:prstGeom prst="roundRect">
            <a:avLst>
              <a:gd name="adj" fmla="val 17143"/>
            </a:avLst>
          </a:prstGeom>
          <a:solidFill>
            <a:srgbClr val="FFFFFF"/>
          </a:solidFill>
          <a:ln w="9525">
            <a:solidFill>
              <a:srgbClr val="E6DCC6"/>
            </a:solidFill>
            <a:prstDash val="solid"/>
          </a:ln>
        </p:spPr>
      </p:sp>
      <p:sp>
        <p:nvSpPr>
          <p:cNvPr id="23" name="Shape 21"/>
          <p:cNvSpPr/>
          <p:nvPr/>
        </p:nvSpPr>
        <p:spPr>
          <a:xfrm>
            <a:off x="731520" y="3749040"/>
            <a:ext cx="365760" cy="365760"/>
          </a:xfrm>
          <a:prstGeom prst="ellipse">
            <a:avLst/>
          </a:prstGeom>
          <a:solidFill>
            <a:srgbClr val="F2A33A"/>
          </a:solidFill>
          <a:ln/>
        </p:spPr>
      </p:sp>
      <p:sp>
        <p:nvSpPr>
          <p:cNvPr id="24" name="Text 22"/>
          <p:cNvSpPr txBox="1"/>
          <p:nvPr/>
        </p:nvSpPr>
        <p:spPr>
          <a:xfrm>
            <a:off x="731520" y="3749040"/>
            <a:ext cx="365760" cy="365760"/>
          </a:xfrm>
          <a:prstGeom prst="rect">
            <a:avLst/>
          </a:prstGeom>
          <a:noFill/>
          <a:ln/>
        </p:spPr>
        <p:txBody>
          <a:bodyPr wrap="square" lIns="0" tIns="0" rIns="0" bIns="0" rtlCol="0" anchor="ctr"/>
          <a:lstStyle/>
          <a:p>
            <a:pPr algn="ctr" indent="0" marL="0">
              <a:buNone/>
            </a:pPr>
            <a:r>
              <a:rPr lang="en-US" sz="1300" b="1" dirty="0">
                <a:solidFill>
                  <a:srgbClr val="0B1F3A"/>
                </a:solidFill>
              </a:rPr>
              <a:t>C</a:t>
            </a:r>
            <a:endParaRPr lang="en-US" sz="1300" dirty="0"/>
          </a:p>
        </p:txBody>
      </p:sp>
      <p:sp>
        <p:nvSpPr>
          <p:cNvPr id="25" name="Text 23"/>
          <p:cNvSpPr txBox="1"/>
          <p:nvPr/>
        </p:nvSpPr>
        <p:spPr>
          <a:xfrm>
            <a:off x="1280160" y="3703320"/>
            <a:ext cx="3383280" cy="457200"/>
          </a:xfrm>
          <a:prstGeom prst="rect">
            <a:avLst/>
          </a:prstGeom>
          <a:noFill/>
          <a:ln/>
        </p:spPr>
        <p:txBody>
          <a:bodyPr wrap="square" lIns="0" tIns="0" rIns="0" bIns="0" rtlCol="0" anchor="ctr"/>
          <a:lstStyle/>
          <a:p>
            <a:pPr indent="0" marL="0">
              <a:buNone/>
            </a:pPr>
            <a:r>
              <a:rPr lang="en-US" sz="1200" b="1" dirty="0">
                <a:solidFill>
                  <a:srgbClr val="0B1F3A"/>
                </a:solidFill>
              </a:rPr>
              <a:t>Premium supplier, air for everything</a:t>
            </a:r>
            <a:endParaRPr lang="en-US" sz="1200" dirty="0"/>
          </a:p>
        </p:txBody>
      </p:sp>
      <p:sp>
        <p:nvSpPr>
          <p:cNvPr id="26" name="Text 24"/>
          <p:cNvSpPr txBox="1"/>
          <p:nvPr/>
        </p:nvSpPr>
        <p:spPr>
          <a:xfrm>
            <a:off x="4754880" y="3749040"/>
            <a:ext cx="1188720" cy="365760"/>
          </a:xfrm>
          <a:prstGeom prst="rect">
            <a:avLst/>
          </a:prstGeom>
          <a:noFill/>
          <a:ln/>
        </p:spPr>
        <p:txBody>
          <a:bodyPr wrap="square" lIns="0" tIns="0" rIns="0" bIns="0" rtlCol="0" anchor="ctr"/>
          <a:lstStyle/>
          <a:p>
            <a:pPr algn="ctr" indent="0" marL="0">
              <a:buNone/>
            </a:pPr>
            <a:r>
              <a:rPr lang="en-US" sz="1600" dirty="0">
                <a:solidFill>
                  <a:srgbClr val="14A3A0"/>
                </a:solidFill>
              </a:rPr>
              <a:t>●○○</a:t>
            </a:r>
            <a:endParaRPr lang="en-US" sz="1600" dirty="0"/>
          </a:p>
        </p:txBody>
      </p:sp>
      <p:sp>
        <p:nvSpPr>
          <p:cNvPr id="27" name="Text 25"/>
          <p:cNvSpPr txBox="1"/>
          <p:nvPr/>
        </p:nvSpPr>
        <p:spPr>
          <a:xfrm>
            <a:off x="6035040" y="3749040"/>
            <a:ext cx="1188720" cy="365760"/>
          </a:xfrm>
          <a:prstGeom prst="rect">
            <a:avLst/>
          </a:prstGeom>
          <a:noFill/>
          <a:ln/>
        </p:spPr>
        <p:txBody>
          <a:bodyPr wrap="square" lIns="0" tIns="0" rIns="0" bIns="0" rtlCol="0" anchor="ctr"/>
          <a:lstStyle/>
          <a:p>
            <a:pPr algn="ctr" indent="0" marL="0">
              <a:buNone/>
            </a:pPr>
            <a:r>
              <a:rPr lang="en-US" sz="1600" dirty="0">
                <a:solidFill>
                  <a:srgbClr val="14A3A0"/>
                </a:solidFill>
              </a:rPr>
              <a:t>●●●</a:t>
            </a:r>
            <a:endParaRPr lang="en-US" sz="1600" dirty="0"/>
          </a:p>
        </p:txBody>
      </p:sp>
      <p:sp>
        <p:nvSpPr>
          <p:cNvPr id="28" name="Text 26"/>
          <p:cNvSpPr txBox="1"/>
          <p:nvPr/>
        </p:nvSpPr>
        <p:spPr>
          <a:xfrm>
            <a:off x="7315200" y="3749040"/>
            <a:ext cx="1188720" cy="365760"/>
          </a:xfrm>
          <a:prstGeom prst="rect">
            <a:avLst/>
          </a:prstGeom>
          <a:noFill/>
          <a:ln/>
        </p:spPr>
        <p:txBody>
          <a:bodyPr wrap="square" lIns="0" tIns="0" rIns="0" bIns="0" rtlCol="0" anchor="ctr"/>
          <a:lstStyle/>
          <a:p>
            <a:pPr algn="ctr" indent="0" marL="0">
              <a:buNone/>
            </a:pPr>
            <a:r>
              <a:rPr lang="en-US" sz="1600" dirty="0">
                <a:solidFill>
                  <a:srgbClr val="14A3A0"/>
                </a:solidFill>
              </a:rPr>
              <a:t>●●○</a:t>
            </a:r>
            <a:endParaRPr lang="en-US"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Match the chain to the product</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6 MIN</a:t>
            </a:r>
            <a:endParaRPr lang="en-US" sz="900" dirty="0"/>
          </a:p>
        </p:txBody>
      </p:sp>
      <p:sp>
        <p:nvSpPr>
          <p:cNvPr id="4" name="Shape 2"/>
          <p:cNvSpPr/>
          <p:nvPr/>
        </p:nvSpPr>
        <p:spPr>
          <a:xfrm>
            <a:off x="548640" y="1280160"/>
            <a:ext cx="3840480" cy="2286000"/>
          </a:xfrm>
          <a:prstGeom prst="roundRect">
            <a:avLst>
              <a:gd name="adj" fmla="val 4800"/>
            </a:avLst>
          </a:prstGeom>
          <a:solidFill>
            <a:srgbClr val="FFFFFF"/>
          </a:solidFill>
          <a:ln w="9525">
            <a:solidFill>
              <a:srgbClr val="E6DCC6"/>
            </a:solidFill>
            <a:prstDash val="solid"/>
          </a:ln>
        </p:spPr>
      </p:sp>
      <p:sp>
        <p:nvSpPr>
          <p:cNvPr id="5" name="Shape 3"/>
          <p:cNvSpPr/>
          <p:nvPr/>
        </p:nvSpPr>
        <p:spPr>
          <a:xfrm>
            <a:off x="548640" y="1280160"/>
            <a:ext cx="91440" cy="2286000"/>
          </a:xfrm>
          <a:prstGeom prst="rect">
            <a:avLst/>
          </a:prstGeom>
          <a:solidFill>
            <a:srgbClr val="14A3A0"/>
          </a:solidFill>
          <a:ln w="12700">
            <a:solidFill>
              <a:srgbClr val="14A3A0"/>
            </a:solidFill>
            <a:prstDash val="solid"/>
          </a:ln>
        </p:spPr>
      </p:sp>
      <p:sp>
        <p:nvSpPr>
          <p:cNvPr id="6" name="Text 4"/>
          <p:cNvSpPr txBox="1"/>
          <p:nvPr/>
        </p:nvSpPr>
        <p:spPr>
          <a:xfrm>
            <a:off x="868680" y="1508760"/>
            <a:ext cx="3291840" cy="457200"/>
          </a:xfrm>
          <a:prstGeom prst="rect">
            <a:avLst/>
          </a:prstGeom>
          <a:noFill/>
          <a:ln/>
        </p:spPr>
        <p:txBody>
          <a:bodyPr wrap="square" lIns="0" tIns="0" rIns="0" bIns="0" rtlCol="0" anchor="t"/>
          <a:lstStyle/>
          <a:p>
            <a:pPr indent="0" marL="0">
              <a:buNone/>
            </a:pPr>
            <a:r>
              <a:rPr lang="en-US" sz="2000" b="1" dirty="0">
                <a:solidFill>
                  <a:srgbClr val="0B1F3A"/>
                </a:solidFill>
                <a:latin typeface="Sora" pitchFamily="34" charset="0"/>
                <a:ea typeface="Sora" pitchFamily="34" charset="-122"/>
                <a:cs typeface="Sora" pitchFamily="34" charset="-120"/>
              </a:rPr>
              <a:t>Efficient chain</a:t>
            </a:r>
            <a:endParaRPr lang="en-US" sz="2000" dirty="0"/>
          </a:p>
        </p:txBody>
      </p:sp>
      <p:sp>
        <p:nvSpPr>
          <p:cNvPr id="7" name="Text 5"/>
          <p:cNvSpPr txBox="1"/>
          <p:nvPr/>
        </p:nvSpPr>
        <p:spPr>
          <a:xfrm>
            <a:off x="868680" y="2103120"/>
            <a:ext cx="3291840" cy="640080"/>
          </a:xfrm>
          <a:prstGeom prst="rect">
            <a:avLst/>
          </a:prstGeom>
          <a:noFill/>
          <a:ln/>
        </p:spPr>
        <p:txBody>
          <a:bodyPr wrap="square" lIns="0" tIns="0" rIns="0" bIns="0" rtlCol="0" anchor="t"/>
          <a:lstStyle/>
          <a:p>
            <a:pPr indent="0" marL="0">
              <a:buNone/>
            </a:pPr>
            <a:r>
              <a:rPr lang="en-US" sz="1300" dirty="0">
                <a:solidFill>
                  <a:srgbClr val="5B6B7F"/>
                </a:solidFill>
              </a:rPr>
              <a:t>Predictable demand, thin margins, long life.</a:t>
            </a:r>
            <a:endParaRPr lang="en-US" sz="1300" dirty="0"/>
          </a:p>
        </p:txBody>
      </p:sp>
      <p:sp>
        <p:nvSpPr>
          <p:cNvPr id="8" name="Text 6"/>
          <p:cNvSpPr txBox="1"/>
          <p:nvPr/>
        </p:nvSpPr>
        <p:spPr>
          <a:xfrm>
            <a:off x="868680" y="2926080"/>
            <a:ext cx="3291840" cy="457200"/>
          </a:xfrm>
          <a:prstGeom prst="rect">
            <a:avLst/>
          </a:prstGeom>
          <a:noFill/>
          <a:ln/>
        </p:spPr>
        <p:txBody>
          <a:bodyPr wrap="square" lIns="0" tIns="0" rIns="0" bIns="0" rtlCol="0" anchor="t"/>
          <a:lstStyle/>
          <a:p>
            <a:pPr indent="0" marL="0">
              <a:buNone/>
            </a:pPr>
            <a:r>
              <a:rPr lang="en-US" sz="1200" b="1" dirty="0">
                <a:solidFill>
                  <a:srgbClr val="14A3A0"/>
                </a:solidFill>
              </a:rPr>
              <a:t>Bottled water · cement · rice</a:t>
            </a:r>
            <a:endParaRPr lang="en-US" sz="1200" dirty="0"/>
          </a:p>
        </p:txBody>
      </p:sp>
      <p:sp>
        <p:nvSpPr>
          <p:cNvPr id="9" name="Shape 7"/>
          <p:cNvSpPr/>
          <p:nvPr/>
        </p:nvSpPr>
        <p:spPr>
          <a:xfrm>
            <a:off x="4572000" y="1280160"/>
            <a:ext cx="3840480" cy="2286000"/>
          </a:xfrm>
          <a:prstGeom prst="roundRect">
            <a:avLst>
              <a:gd name="adj" fmla="val 4800"/>
            </a:avLst>
          </a:prstGeom>
          <a:solidFill>
            <a:srgbClr val="FFFFFF"/>
          </a:solidFill>
          <a:ln w="9525">
            <a:solidFill>
              <a:srgbClr val="E6DCC6"/>
            </a:solidFill>
            <a:prstDash val="solid"/>
          </a:ln>
        </p:spPr>
      </p:sp>
      <p:sp>
        <p:nvSpPr>
          <p:cNvPr id="10" name="Shape 8"/>
          <p:cNvSpPr/>
          <p:nvPr/>
        </p:nvSpPr>
        <p:spPr>
          <a:xfrm>
            <a:off x="4572000" y="1280160"/>
            <a:ext cx="91440" cy="2286000"/>
          </a:xfrm>
          <a:prstGeom prst="rect">
            <a:avLst/>
          </a:prstGeom>
          <a:solidFill>
            <a:srgbClr val="F2A33A"/>
          </a:solidFill>
          <a:ln w="12700">
            <a:solidFill>
              <a:srgbClr val="F2A33A"/>
            </a:solidFill>
            <a:prstDash val="solid"/>
          </a:ln>
        </p:spPr>
      </p:sp>
      <p:sp>
        <p:nvSpPr>
          <p:cNvPr id="11" name="Text 9"/>
          <p:cNvSpPr txBox="1"/>
          <p:nvPr/>
        </p:nvSpPr>
        <p:spPr>
          <a:xfrm>
            <a:off x="4892040" y="1508760"/>
            <a:ext cx="3291840" cy="457200"/>
          </a:xfrm>
          <a:prstGeom prst="rect">
            <a:avLst/>
          </a:prstGeom>
          <a:noFill/>
          <a:ln/>
        </p:spPr>
        <p:txBody>
          <a:bodyPr wrap="square" lIns="0" tIns="0" rIns="0" bIns="0" rtlCol="0" anchor="t"/>
          <a:lstStyle/>
          <a:p>
            <a:pPr indent="0" marL="0">
              <a:buNone/>
            </a:pPr>
            <a:r>
              <a:rPr lang="en-US" sz="2000" b="1" dirty="0">
                <a:solidFill>
                  <a:srgbClr val="0B1F3A"/>
                </a:solidFill>
                <a:latin typeface="Sora" pitchFamily="34" charset="0"/>
                <a:ea typeface="Sora" pitchFamily="34" charset="-122"/>
                <a:cs typeface="Sora" pitchFamily="34" charset="-120"/>
              </a:rPr>
              <a:t>Responsive chain</a:t>
            </a:r>
            <a:endParaRPr lang="en-US" sz="2000" dirty="0"/>
          </a:p>
        </p:txBody>
      </p:sp>
      <p:sp>
        <p:nvSpPr>
          <p:cNvPr id="12" name="Text 10"/>
          <p:cNvSpPr txBox="1"/>
          <p:nvPr/>
        </p:nvSpPr>
        <p:spPr>
          <a:xfrm>
            <a:off x="4892040" y="2103120"/>
            <a:ext cx="3291840" cy="640080"/>
          </a:xfrm>
          <a:prstGeom prst="rect">
            <a:avLst/>
          </a:prstGeom>
          <a:noFill/>
          <a:ln/>
        </p:spPr>
        <p:txBody>
          <a:bodyPr wrap="square" lIns="0" tIns="0" rIns="0" bIns="0" rtlCol="0" anchor="t"/>
          <a:lstStyle/>
          <a:p>
            <a:pPr indent="0" marL="0">
              <a:buNone/>
            </a:pPr>
            <a:r>
              <a:rPr lang="en-US" sz="1300" dirty="0">
                <a:solidFill>
                  <a:srgbClr val="5B6B7F"/>
                </a:solidFill>
              </a:rPr>
              <a:t>Uncertain demand, high margins, short life.</a:t>
            </a:r>
            <a:endParaRPr lang="en-US" sz="1300" dirty="0"/>
          </a:p>
        </p:txBody>
      </p:sp>
      <p:sp>
        <p:nvSpPr>
          <p:cNvPr id="13" name="Text 11"/>
          <p:cNvSpPr txBox="1"/>
          <p:nvPr/>
        </p:nvSpPr>
        <p:spPr>
          <a:xfrm>
            <a:off x="4892040" y="2926080"/>
            <a:ext cx="3291840" cy="457200"/>
          </a:xfrm>
          <a:prstGeom prst="rect">
            <a:avLst/>
          </a:prstGeom>
          <a:noFill/>
          <a:ln/>
        </p:spPr>
        <p:txBody>
          <a:bodyPr wrap="square" lIns="0" tIns="0" rIns="0" bIns="0" rtlCol="0" anchor="t"/>
          <a:lstStyle/>
          <a:p>
            <a:pPr indent="0" marL="0">
              <a:buNone/>
            </a:pPr>
            <a:r>
              <a:rPr lang="en-US" sz="1200" b="1" dirty="0">
                <a:solidFill>
                  <a:srgbClr val="B97309"/>
                </a:solidFill>
              </a:rPr>
              <a:t>Fashion drop · fresh flowers · new gadget</a:t>
            </a:r>
            <a:endParaRPr lang="en-US" sz="1200" dirty="0"/>
          </a:p>
        </p:txBody>
      </p:sp>
      <p:sp>
        <p:nvSpPr>
          <p:cNvPr id="14" name="Text 12"/>
          <p:cNvSpPr txBox="1"/>
          <p:nvPr/>
        </p:nvSpPr>
        <p:spPr>
          <a:xfrm>
            <a:off x="548640" y="3840480"/>
            <a:ext cx="8046720" cy="365760"/>
          </a:xfrm>
          <a:prstGeom prst="rect">
            <a:avLst/>
          </a:prstGeom>
          <a:noFill/>
          <a:ln/>
        </p:spPr>
        <p:txBody>
          <a:bodyPr wrap="square" lIns="0" tIns="0" rIns="0" bIns="0" rtlCol="0" anchor="t"/>
          <a:lstStyle/>
          <a:p>
            <a:pPr algn="ctr" indent="0" marL="0">
              <a:buNone/>
            </a:pPr>
            <a:r>
              <a:rPr lang="en-US" sz="1300" b="1" dirty="0">
                <a:solidFill>
                  <a:srgbClr val="0B1F3A"/>
                </a:solidFill>
              </a:rPr>
              <a:t>Where does the Dune &amp; Co. air fryer sit, and does that change after launch week?</a:t>
            </a:r>
            <a:endParaRPr lang="en-US" sz="13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Sort the products</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ACTIVITY · 5 MIN</a:t>
            </a:r>
            <a:endParaRPr lang="en-US" sz="900" dirty="0"/>
          </a:p>
        </p:txBody>
      </p:sp>
      <p:sp>
        <p:nvSpPr>
          <p:cNvPr id="4" name="Text 2"/>
          <p:cNvSpPr txBox="1"/>
          <p:nvPr/>
        </p:nvSpPr>
        <p:spPr>
          <a:xfrm>
            <a:off x="548640" y="1143000"/>
            <a:ext cx="7498080" cy="365760"/>
          </a:xfrm>
          <a:prstGeom prst="rect">
            <a:avLst/>
          </a:prstGeom>
          <a:noFill/>
          <a:ln/>
        </p:spPr>
        <p:txBody>
          <a:bodyPr wrap="square" lIns="0" tIns="0" rIns="0" bIns="0" rtlCol="0" anchor="t"/>
          <a:lstStyle/>
          <a:p>
            <a:pPr indent="0" marL="0">
              <a:buNone/>
            </a:pPr>
            <a:r>
              <a:rPr lang="en-US" sz="1300" dirty="0">
                <a:solidFill>
                  <a:srgbClr val="5B6B7F"/>
                </a:solidFill>
              </a:rPr>
              <a:t>Efficient or responsive? Type E or R in the chat.</a:t>
            </a:r>
            <a:endParaRPr lang="en-US" sz="1300" dirty="0"/>
          </a:p>
        </p:txBody>
      </p:sp>
      <p:sp>
        <p:nvSpPr>
          <p:cNvPr id="5" name="Shape 3"/>
          <p:cNvSpPr/>
          <p:nvPr/>
        </p:nvSpPr>
        <p:spPr>
          <a:xfrm>
            <a:off x="548640" y="1691640"/>
            <a:ext cx="3749040" cy="1097280"/>
          </a:xfrm>
          <a:prstGeom prst="roundRect">
            <a:avLst>
              <a:gd name="adj" fmla="val 10000"/>
            </a:avLst>
          </a:prstGeom>
          <a:solidFill>
            <a:srgbClr val="FFFFFF"/>
          </a:solidFill>
          <a:ln w="9525">
            <a:solidFill>
              <a:srgbClr val="E6DCC6"/>
            </a:solidFill>
            <a:prstDash val="solid"/>
          </a:ln>
        </p:spPr>
      </p:sp>
      <p:sp>
        <p:nvSpPr>
          <p:cNvPr id="6" name="Shape 4"/>
          <p:cNvSpPr/>
          <p:nvPr/>
        </p:nvSpPr>
        <p:spPr>
          <a:xfrm>
            <a:off x="731520" y="2011680"/>
            <a:ext cx="457200" cy="457200"/>
          </a:xfrm>
          <a:prstGeom prst="ellipse">
            <a:avLst/>
          </a:prstGeom>
          <a:solidFill>
            <a:srgbClr val="14A3A0"/>
          </a:solidFill>
          <a:ln w="12700">
            <a:solidFill>
              <a:srgbClr val="FFFFFF"/>
            </a:solidFill>
            <a:prstDash val="solid"/>
          </a:ln>
        </p:spPr>
      </p:sp>
      <p:sp>
        <p:nvSpPr>
          <p:cNvPr id="7" name="Text 5"/>
          <p:cNvSpPr txBox="1"/>
          <p:nvPr/>
        </p:nvSpPr>
        <p:spPr>
          <a:xfrm>
            <a:off x="731520" y="201168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8" name="Text 6"/>
          <p:cNvSpPr txBox="1"/>
          <p:nvPr/>
        </p:nvSpPr>
        <p:spPr>
          <a:xfrm>
            <a:off x="1371600" y="1874520"/>
            <a:ext cx="2743200" cy="731520"/>
          </a:xfrm>
          <a:prstGeom prst="rect">
            <a:avLst/>
          </a:prstGeom>
          <a:noFill/>
          <a:ln/>
        </p:spPr>
        <p:txBody>
          <a:bodyPr wrap="square" lIns="0" tIns="0" rIns="0" bIns="0" rtlCol="0" anchor="ctr"/>
          <a:lstStyle/>
          <a:p>
            <a:pPr indent="0" marL="0">
              <a:buNone/>
            </a:pPr>
            <a:r>
              <a:rPr lang="en-US" sz="1300" b="1" dirty="0">
                <a:solidFill>
                  <a:srgbClr val="0B1F3A"/>
                </a:solidFill>
              </a:rPr>
              <a:t>Bottled water in a supermarket</a:t>
            </a:r>
            <a:endParaRPr lang="en-US" sz="1300" dirty="0"/>
          </a:p>
        </p:txBody>
      </p:sp>
      <p:sp>
        <p:nvSpPr>
          <p:cNvPr id="9" name="Shape 7"/>
          <p:cNvSpPr/>
          <p:nvPr/>
        </p:nvSpPr>
        <p:spPr>
          <a:xfrm>
            <a:off x="4480560" y="1691640"/>
            <a:ext cx="3749040" cy="1097280"/>
          </a:xfrm>
          <a:prstGeom prst="roundRect">
            <a:avLst>
              <a:gd name="adj" fmla="val 10000"/>
            </a:avLst>
          </a:prstGeom>
          <a:solidFill>
            <a:srgbClr val="FFFFFF"/>
          </a:solidFill>
          <a:ln w="9525">
            <a:solidFill>
              <a:srgbClr val="E6DCC6"/>
            </a:solidFill>
            <a:prstDash val="solid"/>
          </a:ln>
        </p:spPr>
      </p:sp>
      <p:sp>
        <p:nvSpPr>
          <p:cNvPr id="10" name="Shape 8"/>
          <p:cNvSpPr/>
          <p:nvPr/>
        </p:nvSpPr>
        <p:spPr>
          <a:xfrm>
            <a:off x="4663440" y="2011680"/>
            <a:ext cx="457200" cy="457200"/>
          </a:xfrm>
          <a:prstGeom prst="ellipse">
            <a:avLst/>
          </a:prstGeom>
          <a:solidFill>
            <a:srgbClr val="14A3A0"/>
          </a:solidFill>
          <a:ln w="12700">
            <a:solidFill>
              <a:srgbClr val="FFFFFF"/>
            </a:solidFill>
            <a:prstDash val="solid"/>
          </a:ln>
        </p:spPr>
      </p:sp>
      <p:sp>
        <p:nvSpPr>
          <p:cNvPr id="11" name="Text 9"/>
          <p:cNvSpPr txBox="1"/>
          <p:nvPr/>
        </p:nvSpPr>
        <p:spPr>
          <a:xfrm>
            <a:off x="4663440" y="201168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10"/>
          <p:cNvSpPr txBox="1"/>
          <p:nvPr/>
        </p:nvSpPr>
        <p:spPr>
          <a:xfrm>
            <a:off x="5303520" y="1874520"/>
            <a:ext cx="2743200" cy="731520"/>
          </a:xfrm>
          <a:prstGeom prst="rect">
            <a:avLst/>
          </a:prstGeom>
          <a:noFill/>
          <a:ln/>
        </p:spPr>
        <p:txBody>
          <a:bodyPr wrap="square" lIns="0" tIns="0" rIns="0" bIns="0" rtlCol="0" anchor="ctr"/>
          <a:lstStyle/>
          <a:p>
            <a:pPr indent="0" marL="0">
              <a:buNone/>
            </a:pPr>
            <a:r>
              <a:rPr lang="en-US" sz="1300" b="1" dirty="0">
                <a:solidFill>
                  <a:srgbClr val="0B1F3A"/>
                </a:solidFill>
              </a:rPr>
              <a:t>A limited-edition sneaker drop</a:t>
            </a:r>
            <a:endParaRPr lang="en-US" sz="1300" dirty="0"/>
          </a:p>
        </p:txBody>
      </p:sp>
      <p:sp>
        <p:nvSpPr>
          <p:cNvPr id="13" name="Shape 11"/>
          <p:cNvSpPr/>
          <p:nvPr/>
        </p:nvSpPr>
        <p:spPr>
          <a:xfrm>
            <a:off x="548640" y="2971800"/>
            <a:ext cx="3749040" cy="1097280"/>
          </a:xfrm>
          <a:prstGeom prst="roundRect">
            <a:avLst>
              <a:gd name="adj" fmla="val 10000"/>
            </a:avLst>
          </a:prstGeom>
          <a:solidFill>
            <a:srgbClr val="FFFFFF"/>
          </a:solidFill>
          <a:ln w="9525">
            <a:solidFill>
              <a:srgbClr val="E6DCC6"/>
            </a:solidFill>
            <a:prstDash val="solid"/>
          </a:ln>
        </p:spPr>
      </p:sp>
      <p:sp>
        <p:nvSpPr>
          <p:cNvPr id="14" name="Shape 12"/>
          <p:cNvSpPr/>
          <p:nvPr/>
        </p:nvSpPr>
        <p:spPr>
          <a:xfrm>
            <a:off x="731520" y="3291840"/>
            <a:ext cx="457200" cy="457200"/>
          </a:xfrm>
          <a:prstGeom prst="ellipse">
            <a:avLst/>
          </a:prstGeom>
          <a:solidFill>
            <a:srgbClr val="14A3A0"/>
          </a:solidFill>
          <a:ln w="12700">
            <a:solidFill>
              <a:srgbClr val="FFFFFF"/>
            </a:solidFill>
            <a:prstDash val="solid"/>
          </a:ln>
        </p:spPr>
      </p:sp>
      <p:sp>
        <p:nvSpPr>
          <p:cNvPr id="15" name="Text 13"/>
          <p:cNvSpPr txBox="1"/>
          <p:nvPr/>
        </p:nvSpPr>
        <p:spPr>
          <a:xfrm>
            <a:off x="731520" y="329184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6" name="Text 14"/>
          <p:cNvSpPr txBox="1"/>
          <p:nvPr/>
        </p:nvSpPr>
        <p:spPr>
          <a:xfrm>
            <a:off x="1371600" y="3154680"/>
            <a:ext cx="2743200" cy="731520"/>
          </a:xfrm>
          <a:prstGeom prst="rect">
            <a:avLst/>
          </a:prstGeom>
          <a:noFill/>
          <a:ln/>
        </p:spPr>
        <p:txBody>
          <a:bodyPr wrap="square" lIns="0" tIns="0" rIns="0" bIns="0" rtlCol="0" anchor="ctr"/>
          <a:lstStyle/>
          <a:p>
            <a:pPr indent="0" marL="0">
              <a:buNone/>
            </a:pPr>
            <a:r>
              <a:rPr lang="en-US" sz="1300" b="1" dirty="0">
                <a:solidFill>
                  <a:srgbClr val="0B1F3A"/>
                </a:solidFill>
              </a:rPr>
              <a:t>Fresh flowers for Valentine's Day</a:t>
            </a:r>
            <a:endParaRPr lang="en-US" sz="1300" dirty="0"/>
          </a:p>
        </p:txBody>
      </p:sp>
      <p:sp>
        <p:nvSpPr>
          <p:cNvPr id="17" name="Shape 15"/>
          <p:cNvSpPr/>
          <p:nvPr/>
        </p:nvSpPr>
        <p:spPr>
          <a:xfrm>
            <a:off x="4480560" y="2971800"/>
            <a:ext cx="3749040" cy="1097280"/>
          </a:xfrm>
          <a:prstGeom prst="roundRect">
            <a:avLst>
              <a:gd name="adj" fmla="val 10000"/>
            </a:avLst>
          </a:prstGeom>
          <a:solidFill>
            <a:srgbClr val="FFFFFF"/>
          </a:solidFill>
          <a:ln w="9525">
            <a:solidFill>
              <a:srgbClr val="E6DCC6"/>
            </a:solidFill>
            <a:prstDash val="solid"/>
          </a:ln>
        </p:spPr>
      </p:sp>
      <p:sp>
        <p:nvSpPr>
          <p:cNvPr id="18" name="Shape 16"/>
          <p:cNvSpPr/>
          <p:nvPr/>
        </p:nvSpPr>
        <p:spPr>
          <a:xfrm>
            <a:off x="4663440" y="3291840"/>
            <a:ext cx="457200" cy="457200"/>
          </a:xfrm>
          <a:prstGeom prst="ellipse">
            <a:avLst/>
          </a:prstGeom>
          <a:solidFill>
            <a:srgbClr val="14A3A0"/>
          </a:solidFill>
          <a:ln w="12700">
            <a:solidFill>
              <a:srgbClr val="FFFFFF"/>
            </a:solidFill>
            <a:prstDash val="solid"/>
          </a:ln>
        </p:spPr>
      </p:sp>
      <p:sp>
        <p:nvSpPr>
          <p:cNvPr id="19" name="Text 17"/>
          <p:cNvSpPr txBox="1"/>
          <p:nvPr/>
        </p:nvSpPr>
        <p:spPr>
          <a:xfrm>
            <a:off x="4663440" y="329184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0" name="Text 18"/>
          <p:cNvSpPr txBox="1"/>
          <p:nvPr/>
        </p:nvSpPr>
        <p:spPr>
          <a:xfrm>
            <a:off x="5303520" y="3154680"/>
            <a:ext cx="2743200" cy="731520"/>
          </a:xfrm>
          <a:prstGeom prst="rect">
            <a:avLst/>
          </a:prstGeom>
          <a:noFill/>
          <a:ln/>
        </p:spPr>
        <p:txBody>
          <a:bodyPr wrap="square" lIns="0" tIns="0" rIns="0" bIns="0" rtlCol="0" anchor="ctr"/>
          <a:lstStyle/>
          <a:p>
            <a:pPr indent="0" marL="0">
              <a:buNone/>
            </a:pPr>
            <a:r>
              <a:rPr lang="en-US" sz="1300" b="1" dirty="0">
                <a:solidFill>
                  <a:srgbClr val="0B1F3A"/>
                </a:solidFill>
              </a:rPr>
              <a:t>A new smart kitchen gadget at launch</a:t>
            </a:r>
            <a:endParaRPr lang="en-US" sz="13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Cheapest price, highest cost?</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5 MIN</a:t>
            </a:r>
            <a:endParaRPr lang="en-US" sz="900" dirty="0"/>
          </a:p>
        </p:txBody>
      </p:sp>
      <p:sp>
        <p:nvSpPr>
          <p:cNvPr id="4" name="Shape 2"/>
          <p:cNvSpPr/>
          <p:nvPr/>
        </p:nvSpPr>
        <p:spPr>
          <a:xfrm>
            <a:off x="548640" y="1280160"/>
            <a:ext cx="7955280" cy="530352"/>
          </a:xfrm>
          <a:prstGeom prst="roundRect">
            <a:avLst>
              <a:gd name="adj" fmla="val 20690"/>
            </a:avLst>
          </a:prstGeom>
          <a:solidFill>
            <a:srgbClr val="FFFFFF"/>
          </a:solidFill>
          <a:ln w="9525">
            <a:solidFill>
              <a:srgbClr val="E6DCC6"/>
            </a:solidFill>
            <a:prstDash val="solid"/>
          </a:ln>
        </p:spPr>
      </p:sp>
      <p:sp>
        <p:nvSpPr>
          <p:cNvPr id="5" name="Text 3"/>
          <p:cNvSpPr txBox="1"/>
          <p:nvPr/>
        </p:nvSpPr>
        <p:spPr>
          <a:xfrm>
            <a:off x="777240" y="1280160"/>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1</a:t>
            </a:r>
            <a:endParaRPr lang="en-US" sz="1800" dirty="0"/>
          </a:p>
        </p:txBody>
      </p:sp>
      <p:sp>
        <p:nvSpPr>
          <p:cNvPr id="6" name="Text 4"/>
          <p:cNvSpPr txBox="1"/>
          <p:nvPr/>
        </p:nvSpPr>
        <p:spPr>
          <a:xfrm>
            <a:off x="1371600" y="1280160"/>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Unit price</a:t>
            </a:r>
            <a:endParaRPr lang="en-US" sz="1300" dirty="0"/>
          </a:p>
        </p:txBody>
      </p:sp>
      <p:sp>
        <p:nvSpPr>
          <p:cNvPr id="7" name="Text 5"/>
          <p:cNvSpPr txBox="1"/>
          <p:nvPr/>
        </p:nvSpPr>
        <p:spPr>
          <a:xfrm>
            <a:off x="3566160" y="1280160"/>
            <a:ext cx="4754880" cy="530352"/>
          </a:xfrm>
          <a:prstGeom prst="rect">
            <a:avLst/>
          </a:prstGeom>
          <a:noFill/>
          <a:ln/>
        </p:spPr>
        <p:txBody>
          <a:bodyPr wrap="square" lIns="0" tIns="0" rIns="0" bIns="0" rtlCol="0" anchor="ctr"/>
          <a:lstStyle/>
          <a:p>
            <a:pPr indent="0" marL="0">
              <a:buNone/>
            </a:pPr>
            <a:r>
              <a:rPr lang="en-US" sz="1100" dirty="0">
                <a:solidFill>
                  <a:srgbClr val="5B6B7F"/>
                </a:solidFill>
              </a:rPr>
              <a:t>What the factory quotes. The tip of the iceberg</a:t>
            </a:r>
            <a:endParaRPr lang="en-US" sz="1100" dirty="0"/>
          </a:p>
        </p:txBody>
      </p:sp>
      <p:sp>
        <p:nvSpPr>
          <p:cNvPr id="8" name="Shape 6"/>
          <p:cNvSpPr/>
          <p:nvPr/>
        </p:nvSpPr>
        <p:spPr>
          <a:xfrm>
            <a:off x="548640" y="1901952"/>
            <a:ext cx="7955280" cy="530352"/>
          </a:xfrm>
          <a:prstGeom prst="roundRect">
            <a:avLst>
              <a:gd name="adj" fmla="val 20690"/>
            </a:avLst>
          </a:prstGeom>
          <a:solidFill>
            <a:srgbClr val="FFFFFF"/>
          </a:solidFill>
          <a:ln w="9525">
            <a:solidFill>
              <a:srgbClr val="E6DCC6"/>
            </a:solidFill>
            <a:prstDash val="solid"/>
          </a:ln>
        </p:spPr>
      </p:sp>
      <p:sp>
        <p:nvSpPr>
          <p:cNvPr id="9" name="Text 7"/>
          <p:cNvSpPr txBox="1"/>
          <p:nvPr/>
        </p:nvSpPr>
        <p:spPr>
          <a:xfrm>
            <a:off x="777240" y="1901952"/>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2</a:t>
            </a:r>
            <a:endParaRPr lang="en-US" sz="1800" dirty="0"/>
          </a:p>
        </p:txBody>
      </p:sp>
      <p:sp>
        <p:nvSpPr>
          <p:cNvPr id="10" name="Text 8"/>
          <p:cNvSpPr txBox="1"/>
          <p:nvPr/>
        </p:nvSpPr>
        <p:spPr>
          <a:xfrm>
            <a:off x="1371600" y="1901952"/>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Freight and insurance</a:t>
            </a:r>
            <a:endParaRPr lang="en-US" sz="1300" dirty="0"/>
          </a:p>
        </p:txBody>
      </p:sp>
      <p:sp>
        <p:nvSpPr>
          <p:cNvPr id="11" name="Text 9"/>
          <p:cNvSpPr txBox="1"/>
          <p:nvPr/>
        </p:nvSpPr>
        <p:spPr>
          <a:xfrm>
            <a:off x="3566160" y="1901952"/>
            <a:ext cx="4754880" cy="530352"/>
          </a:xfrm>
          <a:prstGeom prst="rect">
            <a:avLst/>
          </a:prstGeom>
          <a:noFill/>
          <a:ln/>
        </p:spPr>
        <p:txBody>
          <a:bodyPr wrap="square" lIns="0" tIns="0" rIns="0" bIns="0" rtlCol="0" anchor="ctr"/>
          <a:lstStyle/>
          <a:p>
            <a:pPr indent="0" marL="0">
              <a:buNone/>
            </a:pPr>
            <a:r>
              <a:rPr lang="en-US" sz="1100" dirty="0">
                <a:solidFill>
                  <a:srgbClr val="5B6B7F"/>
                </a:solidFill>
              </a:rPr>
              <a:t>Depends on route, mode and terms</a:t>
            </a:r>
            <a:endParaRPr lang="en-US" sz="1100" dirty="0"/>
          </a:p>
        </p:txBody>
      </p:sp>
      <p:sp>
        <p:nvSpPr>
          <p:cNvPr id="12" name="Shape 10"/>
          <p:cNvSpPr/>
          <p:nvPr/>
        </p:nvSpPr>
        <p:spPr>
          <a:xfrm>
            <a:off x="548640" y="2523744"/>
            <a:ext cx="7955280" cy="530352"/>
          </a:xfrm>
          <a:prstGeom prst="roundRect">
            <a:avLst>
              <a:gd name="adj" fmla="val 20690"/>
            </a:avLst>
          </a:prstGeom>
          <a:solidFill>
            <a:srgbClr val="FFFFFF"/>
          </a:solidFill>
          <a:ln w="9525">
            <a:solidFill>
              <a:srgbClr val="E6DCC6"/>
            </a:solidFill>
            <a:prstDash val="solid"/>
          </a:ln>
        </p:spPr>
      </p:sp>
      <p:sp>
        <p:nvSpPr>
          <p:cNvPr id="13" name="Text 11"/>
          <p:cNvSpPr txBox="1"/>
          <p:nvPr/>
        </p:nvSpPr>
        <p:spPr>
          <a:xfrm>
            <a:off x="777240" y="2523744"/>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3</a:t>
            </a:r>
            <a:endParaRPr lang="en-US" sz="1800" dirty="0"/>
          </a:p>
        </p:txBody>
      </p:sp>
      <p:sp>
        <p:nvSpPr>
          <p:cNvPr id="14" name="Text 12"/>
          <p:cNvSpPr txBox="1"/>
          <p:nvPr/>
        </p:nvSpPr>
        <p:spPr>
          <a:xfrm>
            <a:off x="1371600" y="2523744"/>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Duty and taxes</a:t>
            </a:r>
            <a:endParaRPr lang="en-US" sz="1300" dirty="0"/>
          </a:p>
        </p:txBody>
      </p:sp>
      <p:sp>
        <p:nvSpPr>
          <p:cNvPr id="15" name="Text 13"/>
          <p:cNvSpPr txBox="1"/>
          <p:nvPr/>
        </p:nvSpPr>
        <p:spPr>
          <a:xfrm>
            <a:off x="3566160" y="2523744"/>
            <a:ext cx="4754880" cy="530352"/>
          </a:xfrm>
          <a:prstGeom prst="rect">
            <a:avLst/>
          </a:prstGeom>
          <a:noFill/>
          <a:ln/>
        </p:spPr>
        <p:txBody>
          <a:bodyPr wrap="square" lIns="0" tIns="0" rIns="0" bIns="0" rtlCol="0" anchor="ctr"/>
          <a:lstStyle/>
          <a:p>
            <a:pPr indent="0" marL="0">
              <a:buNone/>
            </a:pPr>
            <a:r>
              <a:rPr lang="en-US" sz="1100" dirty="0">
                <a:solidFill>
                  <a:srgbClr val="5B6B7F"/>
                </a:solidFill>
              </a:rPr>
              <a:t>Added at the border. We cover UK and UAE in Module 7</a:t>
            </a:r>
            <a:endParaRPr lang="en-US" sz="1100" dirty="0"/>
          </a:p>
        </p:txBody>
      </p:sp>
      <p:sp>
        <p:nvSpPr>
          <p:cNvPr id="16" name="Shape 14"/>
          <p:cNvSpPr/>
          <p:nvPr/>
        </p:nvSpPr>
        <p:spPr>
          <a:xfrm>
            <a:off x="548640" y="3145536"/>
            <a:ext cx="7955280" cy="530352"/>
          </a:xfrm>
          <a:prstGeom prst="roundRect">
            <a:avLst>
              <a:gd name="adj" fmla="val 20690"/>
            </a:avLst>
          </a:prstGeom>
          <a:solidFill>
            <a:srgbClr val="FFFFFF"/>
          </a:solidFill>
          <a:ln w="9525">
            <a:solidFill>
              <a:srgbClr val="E6DCC6"/>
            </a:solidFill>
            <a:prstDash val="solid"/>
          </a:ln>
        </p:spPr>
      </p:sp>
      <p:sp>
        <p:nvSpPr>
          <p:cNvPr id="17" name="Text 15"/>
          <p:cNvSpPr txBox="1"/>
          <p:nvPr/>
        </p:nvSpPr>
        <p:spPr>
          <a:xfrm>
            <a:off x="777240" y="3145536"/>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4</a:t>
            </a:r>
            <a:endParaRPr lang="en-US" sz="1800" dirty="0"/>
          </a:p>
        </p:txBody>
      </p:sp>
      <p:sp>
        <p:nvSpPr>
          <p:cNvPr id="18" name="Text 16"/>
          <p:cNvSpPr txBox="1"/>
          <p:nvPr/>
        </p:nvSpPr>
        <p:spPr>
          <a:xfrm>
            <a:off x="1371600" y="3145536"/>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Holding cost</a:t>
            </a:r>
            <a:endParaRPr lang="en-US" sz="1300" dirty="0"/>
          </a:p>
        </p:txBody>
      </p:sp>
      <p:sp>
        <p:nvSpPr>
          <p:cNvPr id="19" name="Text 17"/>
          <p:cNvSpPr txBox="1"/>
          <p:nvPr/>
        </p:nvSpPr>
        <p:spPr>
          <a:xfrm>
            <a:off x="3566160" y="3145536"/>
            <a:ext cx="4754880" cy="530352"/>
          </a:xfrm>
          <a:prstGeom prst="rect">
            <a:avLst/>
          </a:prstGeom>
          <a:noFill/>
          <a:ln/>
        </p:spPr>
        <p:txBody>
          <a:bodyPr wrap="square" lIns="0" tIns="0" rIns="0" bIns="0" rtlCol="0" anchor="ctr"/>
          <a:lstStyle/>
          <a:p>
            <a:pPr indent="0" marL="0">
              <a:buNone/>
            </a:pPr>
            <a:r>
              <a:rPr lang="en-US" sz="1100" dirty="0">
                <a:solidFill>
                  <a:srgbClr val="5B6B7F"/>
                </a:solidFill>
              </a:rPr>
              <a:t>Stock waiting is money waiting</a:t>
            </a:r>
            <a:endParaRPr lang="en-US" sz="1100" dirty="0"/>
          </a:p>
        </p:txBody>
      </p:sp>
      <p:sp>
        <p:nvSpPr>
          <p:cNvPr id="20" name="Shape 18"/>
          <p:cNvSpPr/>
          <p:nvPr/>
        </p:nvSpPr>
        <p:spPr>
          <a:xfrm>
            <a:off x="548640" y="3767328"/>
            <a:ext cx="7955280" cy="530352"/>
          </a:xfrm>
          <a:prstGeom prst="roundRect">
            <a:avLst>
              <a:gd name="adj" fmla="val 20690"/>
            </a:avLst>
          </a:prstGeom>
          <a:solidFill>
            <a:srgbClr val="FFFFFF"/>
          </a:solidFill>
          <a:ln w="9525">
            <a:solidFill>
              <a:srgbClr val="E6DCC6"/>
            </a:solidFill>
            <a:prstDash val="solid"/>
          </a:ln>
        </p:spPr>
      </p:sp>
      <p:sp>
        <p:nvSpPr>
          <p:cNvPr id="21" name="Text 19"/>
          <p:cNvSpPr txBox="1"/>
          <p:nvPr/>
        </p:nvSpPr>
        <p:spPr>
          <a:xfrm>
            <a:off x="777240" y="3767328"/>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5</a:t>
            </a:r>
            <a:endParaRPr lang="en-US" sz="1800" dirty="0"/>
          </a:p>
        </p:txBody>
      </p:sp>
      <p:sp>
        <p:nvSpPr>
          <p:cNvPr id="22" name="Text 20"/>
          <p:cNvSpPr txBox="1"/>
          <p:nvPr/>
        </p:nvSpPr>
        <p:spPr>
          <a:xfrm>
            <a:off x="1371600" y="3767328"/>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Failure cost</a:t>
            </a:r>
            <a:endParaRPr lang="en-US" sz="1300" dirty="0"/>
          </a:p>
        </p:txBody>
      </p:sp>
      <p:sp>
        <p:nvSpPr>
          <p:cNvPr id="23" name="Text 21"/>
          <p:cNvSpPr txBox="1"/>
          <p:nvPr/>
        </p:nvSpPr>
        <p:spPr>
          <a:xfrm>
            <a:off x="3566160" y="3767328"/>
            <a:ext cx="4754880" cy="530352"/>
          </a:xfrm>
          <a:prstGeom prst="rect">
            <a:avLst/>
          </a:prstGeom>
          <a:noFill/>
          <a:ln/>
        </p:spPr>
        <p:txBody>
          <a:bodyPr wrap="square" lIns="0" tIns="0" rIns="0" bIns="0" rtlCol="0" anchor="ctr"/>
          <a:lstStyle/>
          <a:p>
            <a:pPr indent="0" marL="0">
              <a:buNone/>
            </a:pPr>
            <a:r>
              <a:rPr lang="en-US" sz="1100" dirty="0">
                <a:solidFill>
                  <a:srgbClr val="5B6B7F"/>
                </a:solidFill>
              </a:rPr>
              <a:t>Stock-outs, returns, rework, lost customers</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Eight stops on one journey</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3 MIN</a:t>
            </a:r>
            <a:endParaRPr lang="en-US" sz="900" dirty="0"/>
          </a:p>
        </p:txBody>
      </p:sp>
      <p:sp>
        <p:nvSpPr>
          <p:cNvPr id="4" name="Shape 2"/>
          <p:cNvSpPr/>
          <p:nvPr/>
        </p:nvSpPr>
        <p:spPr>
          <a:xfrm>
            <a:off x="548640" y="1463040"/>
            <a:ext cx="1874520" cy="1143000"/>
          </a:xfrm>
          <a:prstGeom prst="roundRect">
            <a:avLst>
              <a:gd name="adj" fmla="val 9600"/>
            </a:avLst>
          </a:prstGeom>
          <a:solidFill>
            <a:srgbClr val="0B1F3A"/>
          </a:solidFill>
          <a:ln w="9525">
            <a:solidFill>
              <a:srgbClr val="E6DCC6"/>
            </a:solidFill>
            <a:prstDash val="solid"/>
          </a:ln>
        </p:spPr>
      </p:sp>
      <p:sp>
        <p:nvSpPr>
          <p:cNvPr id="5" name="Text 3"/>
          <p:cNvSpPr txBox="1"/>
          <p:nvPr/>
        </p:nvSpPr>
        <p:spPr>
          <a:xfrm>
            <a:off x="731520" y="1600200"/>
            <a:ext cx="731520" cy="365760"/>
          </a:xfrm>
          <a:prstGeom prst="rect">
            <a:avLst/>
          </a:prstGeom>
          <a:noFill/>
          <a:ln/>
        </p:spPr>
        <p:txBody>
          <a:bodyPr wrap="square" lIns="0" tIns="0" rIns="0" bIns="0" rtlCol="0" anchor="t"/>
          <a:lstStyle/>
          <a:p>
            <a:pPr indent="0" marL="0">
              <a:buNone/>
            </a:pPr>
            <a:r>
              <a:rPr lang="en-US" sz="1800" b="1" dirty="0">
                <a:solidFill>
                  <a:srgbClr val="F2A33A"/>
                </a:solidFill>
                <a:latin typeface="Sora" pitchFamily="34" charset="0"/>
                <a:ea typeface="Sora" pitchFamily="34" charset="-122"/>
                <a:cs typeface="Sora" pitchFamily="34" charset="-120"/>
              </a:rPr>
              <a:t>01</a:t>
            </a:r>
            <a:endParaRPr lang="en-US" sz="1800" dirty="0"/>
          </a:p>
        </p:txBody>
      </p:sp>
      <p:sp>
        <p:nvSpPr>
          <p:cNvPr id="6" name="Text 4"/>
          <p:cNvSpPr txBox="1"/>
          <p:nvPr/>
        </p:nvSpPr>
        <p:spPr>
          <a:xfrm>
            <a:off x="731520" y="2011680"/>
            <a:ext cx="1554480" cy="502920"/>
          </a:xfrm>
          <a:prstGeom prst="rect">
            <a:avLst/>
          </a:prstGeom>
          <a:noFill/>
          <a:ln/>
        </p:spPr>
        <p:txBody>
          <a:bodyPr wrap="square" lIns="0" tIns="0" rIns="0" bIns="0" rtlCol="0" anchor="t"/>
          <a:lstStyle/>
          <a:p>
            <a:pPr indent="0" marL="0">
              <a:buNone/>
            </a:pPr>
            <a:r>
              <a:rPr lang="en-US" sz="1200" b="1" dirty="0">
                <a:solidFill>
                  <a:srgbClr val="FFFFFF"/>
                </a:solidFill>
              </a:rPr>
              <a:t>The Map</a:t>
            </a:r>
            <a:endParaRPr lang="en-US" sz="1200" dirty="0"/>
          </a:p>
        </p:txBody>
      </p:sp>
      <p:sp>
        <p:nvSpPr>
          <p:cNvPr id="7" name="Shape 5"/>
          <p:cNvSpPr/>
          <p:nvPr/>
        </p:nvSpPr>
        <p:spPr>
          <a:xfrm>
            <a:off x="2560320" y="1463040"/>
            <a:ext cx="1874520" cy="1143000"/>
          </a:xfrm>
          <a:prstGeom prst="roundRect">
            <a:avLst>
              <a:gd name="adj" fmla="val 9600"/>
            </a:avLst>
          </a:prstGeom>
          <a:solidFill>
            <a:srgbClr val="FFFFFF"/>
          </a:solidFill>
          <a:ln w="9525">
            <a:solidFill>
              <a:srgbClr val="E6DCC6"/>
            </a:solidFill>
            <a:prstDash val="solid"/>
          </a:ln>
        </p:spPr>
      </p:sp>
      <p:sp>
        <p:nvSpPr>
          <p:cNvPr id="8" name="Text 6"/>
          <p:cNvSpPr txBox="1"/>
          <p:nvPr/>
        </p:nvSpPr>
        <p:spPr>
          <a:xfrm>
            <a:off x="2743200" y="1600200"/>
            <a:ext cx="731520" cy="365760"/>
          </a:xfrm>
          <a:prstGeom prst="rect">
            <a:avLst/>
          </a:prstGeom>
          <a:noFill/>
          <a:ln/>
        </p:spPr>
        <p:txBody>
          <a:bodyPr wrap="square" lIns="0" tIns="0" rIns="0" bIns="0" rtlCol="0" anchor="t"/>
          <a:lstStyle/>
          <a:p>
            <a:pPr indent="0" marL="0">
              <a:buNone/>
            </a:pPr>
            <a:r>
              <a:rPr lang="en-US" sz="1800" b="1" dirty="0">
                <a:solidFill>
                  <a:srgbClr val="14A3A0"/>
                </a:solidFill>
                <a:latin typeface="Sora" pitchFamily="34" charset="0"/>
                <a:ea typeface="Sora" pitchFamily="34" charset="-122"/>
                <a:cs typeface="Sora" pitchFamily="34" charset="-120"/>
              </a:rPr>
              <a:t>02</a:t>
            </a:r>
            <a:endParaRPr lang="en-US" sz="1800" dirty="0"/>
          </a:p>
        </p:txBody>
      </p:sp>
      <p:sp>
        <p:nvSpPr>
          <p:cNvPr id="9" name="Text 7"/>
          <p:cNvSpPr txBox="1"/>
          <p:nvPr/>
        </p:nvSpPr>
        <p:spPr>
          <a:xfrm>
            <a:off x="2743200" y="2011680"/>
            <a:ext cx="1554480" cy="502920"/>
          </a:xfrm>
          <a:prstGeom prst="rect">
            <a:avLst/>
          </a:prstGeom>
          <a:noFill/>
          <a:ln/>
        </p:spPr>
        <p:txBody>
          <a:bodyPr wrap="square" lIns="0" tIns="0" rIns="0" bIns="0" rtlCol="0" anchor="t"/>
          <a:lstStyle/>
          <a:p>
            <a:pPr indent="0" marL="0">
              <a:buNone/>
            </a:pPr>
            <a:r>
              <a:rPr lang="en-US" sz="1200" b="1" dirty="0">
                <a:solidFill>
                  <a:srgbClr val="0B1F3A"/>
                </a:solidFill>
              </a:rPr>
              <a:t>Predict</a:t>
            </a:r>
            <a:endParaRPr lang="en-US" sz="1200" dirty="0"/>
          </a:p>
        </p:txBody>
      </p:sp>
      <p:sp>
        <p:nvSpPr>
          <p:cNvPr id="10" name="Shape 8"/>
          <p:cNvSpPr/>
          <p:nvPr/>
        </p:nvSpPr>
        <p:spPr>
          <a:xfrm>
            <a:off x="4572000" y="1463040"/>
            <a:ext cx="1874520" cy="1143000"/>
          </a:xfrm>
          <a:prstGeom prst="roundRect">
            <a:avLst>
              <a:gd name="adj" fmla="val 9600"/>
            </a:avLst>
          </a:prstGeom>
          <a:solidFill>
            <a:srgbClr val="FFFFFF"/>
          </a:solidFill>
          <a:ln w="9525">
            <a:solidFill>
              <a:srgbClr val="E6DCC6"/>
            </a:solidFill>
            <a:prstDash val="solid"/>
          </a:ln>
        </p:spPr>
      </p:sp>
      <p:sp>
        <p:nvSpPr>
          <p:cNvPr id="11" name="Text 9"/>
          <p:cNvSpPr txBox="1"/>
          <p:nvPr/>
        </p:nvSpPr>
        <p:spPr>
          <a:xfrm>
            <a:off x="4754880" y="1600200"/>
            <a:ext cx="731520" cy="365760"/>
          </a:xfrm>
          <a:prstGeom prst="rect">
            <a:avLst/>
          </a:prstGeom>
          <a:noFill/>
          <a:ln/>
        </p:spPr>
        <p:txBody>
          <a:bodyPr wrap="square" lIns="0" tIns="0" rIns="0" bIns="0" rtlCol="0" anchor="t"/>
          <a:lstStyle/>
          <a:p>
            <a:pPr indent="0" marL="0">
              <a:buNone/>
            </a:pPr>
            <a:r>
              <a:rPr lang="en-US" sz="1800" b="1" dirty="0">
                <a:solidFill>
                  <a:srgbClr val="14A3A0"/>
                </a:solidFill>
                <a:latin typeface="Sora" pitchFamily="34" charset="0"/>
                <a:ea typeface="Sora" pitchFamily="34" charset="-122"/>
                <a:cs typeface="Sora" pitchFamily="34" charset="-120"/>
              </a:rPr>
              <a:t>03</a:t>
            </a:r>
            <a:endParaRPr lang="en-US" sz="1800" dirty="0"/>
          </a:p>
        </p:txBody>
      </p:sp>
      <p:sp>
        <p:nvSpPr>
          <p:cNvPr id="12" name="Text 10"/>
          <p:cNvSpPr txBox="1"/>
          <p:nvPr/>
        </p:nvSpPr>
        <p:spPr>
          <a:xfrm>
            <a:off x="4754880" y="2011680"/>
            <a:ext cx="1554480" cy="502920"/>
          </a:xfrm>
          <a:prstGeom prst="rect">
            <a:avLst/>
          </a:prstGeom>
          <a:noFill/>
          <a:ln/>
        </p:spPr>
        <p:txBody>
          <a:bodyPr wrap="square" lIns="0" tIns="0" rIns="0" bIns="0" rtlCol="0" anchor="t"/>
          <a:lstStyle/>
          <a:p>
            <a:pPr indent="0" marL="0">
              <a:buNone/>
            </a:pPr>
            <a:r>
              <a:rPr lang="en-US" sz="1200" b="1" dirty="0">
                <a:solidFill>
                  <a:srgbClr val="0B1F3A"/>
                </a:solidFill>
              </a:rPr>
              <a:t>Stock</a:t>
            </a:r>
            <a:endParaRPr lang="en-US" sz="1200" dirty="0"/>
          </a:p>
        </p:txBody>
      </p:sp>
      <p:sp>
        <p:nvSpPr>
          <p:cNvPr id="13" name="Shape 11"/>
          <p:cNvSpPr/>
          <p:nvPr/>
        </p:nvSpPr>
        <p:spPr>
          <a:xfrm>
            <a:off x="6583680" y="1463040"/>
            <a:ext cx="1874520" cy="1143000"/>
          </a:xfrm>
          <a:prstGeom prst="roundRect">
            <a:avLst>
              <a:gd name="adj" fmla="val 9600"/>
            </a:avLst>
          </a:prstGeom>
          <a:solidFill>
            <a:srgbClr val="FFFFFF"/>
          </a:solidFill>
          <a:ln w="9525">
            <a:solidFill>
              <a:srgbClr val="E6DCC6"/>
            </a:solidFill>
            <a:prstDash val="solid"/>
          </a:ln>
        </p:spPr>
      </p:sp>
      <p:sp>
        <p:nvSpPr>
          <p:cNvPr id="14" name="Text 12"/>
          <p:cNvSpPr txBox="1"/>
          <p:nvPr/>
        </p:nvSpPr>
        <p:spPr>
          <a:xfrm>
            <a:off x="6766560" y="1600200"/>
            <a:ext cx="731520" cy="365760"/>
          </a:xfrm>
          <a:prstGeom prst="rect">
            <a:avLst/>
          </a:prstGeom>
          <a:noFill/>
          <a:ln/>
        </p:spPr>
        <p:txBody>
          <a:bodyPr wrap="square" lIns="0" tIns="0" rIns="0" bIns="0" rtlCol="0" anchor="t"/>
          <a:lstStyle/>
          <a:p>
            <a:pPr indent="0" marL="0">
              <a:buNone/>
            </a:pPr>
            <a:r>
              <a:rPr lang="en-US" sz="1800" b="1" dirty="0">
                <a:solidFill>
                  <a:srgbClr val="14A3A0"/>
                </a:solidFill>
                <a:latin typeface="Sora" pitchFamily="34" charset="0"/>
                <a:ea typeface="Sora" pitchFamily="34" charset="-122"/>
                <a:cs typeface="Sora" pitchFamily="34" charset="-120"/>
              </a:rPr>
              <a:t>04</a:t>
            </a:r>
            <a:endParaRPr lang="en-US" sz="1800" dirty="0"/>
          </a:p>
        </p:txBody>
      </p:sp>
      <p:sp>
        <p:nvSpPr>
          <p:cNvPr id="15" name="Text 13"/>
          <p:cNvSpPr txBox="1"/>
          <p:nvPr/>
        </p:nvSpPr>
        <p:spPr>
          <a:xfrm>
            <a:off x="6766560" y="2011680"/>
            <a:ext cx="1554480" cy="502920"/>
          </a:xfrm>
          <a:prstGeom prst="rect">
            <a:avLst/>
          </a:prstGeom>
          <a:noFill/>
          <a:ln/>
        </p:spPr>
        <p:txBody>
          <a:bodyPr wrap="square" lIns="0" tIns="0" rIns="0" bIns="0" rtlCol="0" anchor="t"/>
          <a:lstStyle/>
          <a:p>
            <a:pPr indent="0" marL="0">
              <a:buNone/>
            </a:pPr>
            <a:r>
              <a:rPr lang="en-US" sz="1200" b="1" dirty="0">
                <a:solidFill>
                  <a:srgbClr val="0B1F3A"/>
                </a:solidFill>
              </a:rPr>
              <a:t>Buy</a:t>
            </a:r>
            <a:endParaRPr lang="en-US" sz="1200" dirty="0"/>
          </a:p>
        </p:txBody>
      </p:sp>
      <p:sp>
        <p:nvSpPr>
          <p:cNvPr id="16" name="Shape 14"/>
          <p:cNvSpPr/>
          <p:nvPr/>
        </p:nvSpPr>
        <p:spPr>
          <a:xfrm>
            <a:off x="548640" y="2834640"/>
            <a:ext cx="1874520" cy="1143000"/>
          </a:xfrm>
          <a:prstGeom prst="roundRect">
            <a:avLst>
              <a:gd name="adj" fmla="val 9600"/>
            </a:avLst>
          </a:prstGeom>
          <a:solidFill>
            <a:srgbClr val="FFFFFF"/>
          </a:solidFill>
          <a:ln w="9525">
            <a:solidFill>
              <a:srgbClr val="E6DCC6"/>
            </a:solidFill>
            <a:prstDash val="solid"/>
          </a:ln>
        </p:spPr>
      </p:sp>
      <p:sp>
        <p:nvSpPr>
          <p:cNvPr id="17" name="Text 15"/>
          <p:cNvSpPr txBox="1"/>
          <p:nvPr/>
        </p:nvSpPr>
        <p:spPr>
          <a:xfrm>
            <a:off x="731520" y="2971800"/>
            <a:ext cx="731520" cy="365760"/>
          </a:xfrm>
          <a:prstGeom prst="rect">
            <a:avLst/>
          </a:prstGeom>
          <a:noFill/>
          <a:ln/>
        </p:spPr>
        <p:txBody>
          <a:bodyPr wrap="square" lIns="0" tIns="0" rIns="0" bIns="0" rtlCol="0" anchor="t"/>
          <a:lstStyle/>
          <a:p>
            <a:pPr indent="0" marL="0">
              <a:buNone/>
            </a:pPr>
            <a:r>
              <a:rPr lang="en-US" sz="1800" b="1" dirty="0">
                <a:solidFill>
                  <a:srgbClr val="14A3A0"/>
                </a:solidFill>
                <a:latin typeface="Sora" pitchFamily="34" charset="0"/>
                <a:ea typeface="Sora" pitchFamily="34" charset="-122"/>
                <a:cs typeface="Sora" pitchFamily="34" charset="-120"/>
              </a:rPr>
              <a:t>05</a:t>
            </a:r>
            <a:endParaRPr lang="en-US" sz="1800" dirty="0"/>
          </a:p>
        </p:txBody>
      </p:sp>
      <p:sp>
        <p:nvSpPr>
          <p:cNvPr id="18" name="Text 16"/>
          <p:cNvSpPr txBox="1"/>
          <p:nvPr/>
        </p:nvSpPr>
        <p:spPr>
          <a:xfrm>
            <a:off x="731520" y="3383280"/>
            <a:ext cx="1554480" cy="502920"/>
          </a:xfrm>
          <a:prstGeom prst="rect">
            <a:avLst/>
          </a:prstGeom>
          <a:noFill/>
          <a:ln/>
        </p:spPr>
        <p:txBody>
          <a:bodyPr wrap="square" lIns="0" tIns="0" rIns="0" bIns="0" rtlCol="0" anchor="t"/>
          <a:lstStyle/>
          <a:p>
            <a:pPr indent="0" marL="0">
              <a:buNone/>
            </a:pPr>
            <a:r>
              <a:rPr lang="en-US" sz="1200" b="1" dirty="0">
                <a:solidFill>
                  <a:srgbClr val="0B1F3A"/>
                </a:solidFill>
              </a:rPr>
              <a:t>Store</a:t>
            </a:r>
            <a:endParaRPr lang="en-US" sz="1200" dirty="0"/>
          </a:p>
        </p:txBody>
      </p:sp>
      <p:sp>
        <p:nvSpPr>
          <p:cNvPr id="19" name="Shape 17"/>
          <p:cNvSpPr/>
          <p:nvPr/>
        </p:nvSpPr>
        <p:spPr>
          <a:xfrm>
            <a:off x="2560320" y="2834640"/>
            <a:ext cx="1874520" cy="1143000"/>
          </a:xfrm>
          <a:prstGeom prst="roundRect">
            <a:avLst>
              <a:gd name="adj" fmla="val 9600"/>
            </a:avLst>
          </a:prstGeom>
          <a:solidFill>
            <a:srgbClr val="FFFFFF"/>
          </a:solidFill>
          <a:ln w="9525">
            <a:solidFill>
              <a:srgbClr val="E6DCC6"/>
            </a:solidFill>
            <a:prstDash val="solid"/>
          </a:ln>
        </p:spPr>
      </p:sp>
      <p:sp>
        <p:nvSpPr>
          <p:cNvPr id="20" name="Text 18"/>
          <p:cNvSpPr txBox="1"/>
          <p:nvPr/>
        </p:nvSpPr>
        <p:spPr>
          <a:xfrm>
            <a:off x="2743200" y="2971800"/>
            <a:ext cx="731520" cy="365760"/>
          </a:xfrm>
          <a:prstGeom prst="rect">
            <a:avLst/>
          </a:prstGeom>
          <a:noFill/>
          <a:ln/>
        </p:spPr>
        <p:txBody>
          <a:bodyPr wrap="square" lIns="0" tIns="0" rIns="0" bIns="0" rtlCol="0" anchor="t"/>
          <a:lstStyle/>
          <a:p>
            <a:pPr indent="0" marL="0">
              <a:buNone/>
            </a:pPr>
            <a:r>
              <a:rPr lang="en-US" sz="1800" b="1" dirty="0">
                <a:solidFill>
                  <a:srgbClr val="14A3A0"/>
                </a:solidFill>
                <a:latin typeface="Sora" pitchFamily="34" charset="0"/>
                <a:ea typeface="Sora" pitchFamily="34" charset="-122"/>
                <a:cs typeface="Sora" pitchFamily="34" charset="-120"/>
              </a:rPr>
              <a:t>06</a:t>
            </a:r>
            <a:endParaRPr lang="en-US" sz="1800" dirty="0"/>
          </a:p>
        </p:txBody>
      </p:sp>
      <p:sp>
        <p:nvSpPr>
          <p:cNvPr id="21" name="Text 19"/>
          <p:cNvSpPr txBox="1"/>
          <p:nvPr/>
        </p:nvSpPr>
        <p:spPr>
          <a:xfrm>
            <a:off x="2743200" y="3383280"/>
            <a:ext cx="1554480" cy="502920"/>
          </a:xfrm>
          <a:prstGeom prst="rect">
            <a:avLst/>
          </a:prstGeom>
          <a:noFill/>
          <a:ln/>
        </p:spPr>
        <p:txBody>
          <a:bodyPr wrap="square" lIns="0" tIns="0" rIns="0" bIns="0" rtlCol="0" anchor="t"/>
          <a:lstStyle/>
          <a:p>
            <a:pPr indent="0" marL="0">
              <a:buNone/>
            </a:pPr>
            <a:r>
              <a:rPr lang="en-US" sz="1200" b="1" dirty="0">
                <a:solidFill>
                  <a:srgbClr val="0B1F3A"/>
                </a:solidFill>
              </a:rPr>
              <a:t>Move</a:t>
            </a:r>
            <a:endParaRPr lang="en-US" sz="1200" dirty="0"/>
          </a:p>
        </p:txBody>
      </p:sp>
      <p:sp>
        <p:nvSpPr>
          <p:cNvPr id="22" name="Shape 20"/>
          <p:cNvSpPr/>
          <p:nvPr/>
        </p:nvSpPr>
        <p:spPr>
          <a:xfrm>
            <a:off x="4572000" y="2834640"/>
            <a:ext cx="1874520" cy="1143000"/>
          </a:xfrm>
          <a:prstGeom prst="roundRect">
            <a:avLst>
              <a:gd name="adj" fmla="val 9600"/>
            </a:avLst>
          </a:prstGeom>
          <a:solidFill>
            <a:srgbClr val="FFFFFF"/>
          </a:solidFill>
          <a:ln w="9525">
            <a:solidFill>
              <a:srgbClr val="E6DCC6"/>
            </a:solidFill>
            <a:prstDash val="solid"/>
          </a:ln>
        </p:spPr>
      </p:sp>
      <p:sp>
        <p:nvSpPr>
          <p:cNvPr id="23" name="Text 21"/>
          <p:cNvSpPr txBox="1"/>
          <p:nvPr/>
        </p:nvSpPr>
        <p:spPr>
          <a:xfrm>
            <a:off x="4754880" y="2971800"/>
            <a:ext cx="731520" cy="365760"/>
          </a:xfrm>
          <a:prstGeom prst="rect">
            <a:avLst/>
          </a:prstGeom>
          <a:noFill/>
          <a:ln/>
        </p:spPr>
        <p:txBody>
          <a:bodyPr wrap="square" lIns="0" tIns="0" rIns="0" bIns="0" rtlCol="0" anchor="t"/>
          <a:lstStyle/>
          <a:p>
            <a:pPr indent="0" marL="0">
              <a:buNone/>
            </a:pPr>
            <a:r>
              <a:rPr lang="en-US" sz="1800" b="1" dirty="0">
                <a:solidFill>
                  <a:srgbClr val="14A3A0"/>
                </a:solidFill>
                <a:latin typeface="Sora" pitchFamily="34" charset="0"/>
                <a:ea typeface="Sora" pitchFamily="34" charset="-122"/>
                <a:cs typeface="Sora" pitchFamily="34" charset="-120"/>
              </a:rPr>
              <a:t>07</a:t>
            </a:r>
            <a:endParaRPr lang="en-US" sz="1800" dirty="0"/>
          </a:p>
        </p:txBody>
      </p:sp>
      <p:sp>
        <p:nvSpPr>
          <p:cNvPr id="24" name="Text 22"/>
          <p:cNvSpPr txBox="1"/>
          <p:nvPr/>
        </p:nvSpPr>
        <p:spPr>
          <a:xfrm>
            <a:off x="4754880" y="3383280"/>
            <a:ext cx="1554480" cy="502920"/>
          </a:xfrm>
          <a:prstGeom prst="rect">
            <a:avLst/>
          </a:prstGeom>
          <a:noFill/>
          <a:ln/>
        </p:spPr>
        <p:txBody>
          <a:bodyPr wrap="square" lIns="0" tIns="0" rIns="0" bIns="0" rtlCol="0" anchor="t"/>
          <a:lstStyle/>
          <a:p>
            <a:pPr indent="0" marL="0">
              <a:buNone/>
            </a:pPr>
            <a:r>
              <a:rPr lang="en-US" sz="1200" b="1" dirty="0">
                <a:solidFill>
                  <a:srgbClr val="0B1F3A"/>
                </a:solidFill>
              </a:rPr>
              <a:t>Cross the Border</a:t>
            </a:r>
            <a:endParaRPr lang="en-US" sz="1200" dirty="0"/>
          </a:p>
        </p:txBody>
      </p:sp>
      <p:sp>
        <p:nvSpPr>
          <p:cNvPr id="25" name="Shape 23"/>
          <p:cNvSpPr/>
          <p:nvPr/>
        </p:nvSpPr>
        <p:spPr>
          <a:xfrm>
            <a:off x="6583680" y="2834640"/>
            <a:ext cx="1874520" cy="1143000"/>
          </a:xfrm>
          <a:prstGeom prst="roundRect">
            <a:avLst>
              <a:gd name="adj" fmla="val 9600"/>
            </a:avLst>
          </a:prstGeom>
          <a:solidFill>
            <a:srgbClr val="FFFFFF"/>
          </a:solidFill>
          <a:ln w="9525">
            <a:solidFill>
              <a:srgbClr val="E6DCC6"/>
            </a:solidFill>
            <a:prstDash val="solid"/>
          </a:ln>
        </p:spPr>
      </p:sp>
      <p:sp>
        <p:nvSpPr>
          <p:cNvPr id="26" name="Text 24"/>
          <p:cNvSpPr txBox="1"/>
          <p:nvPr/>
        </p:nvSpPr>
        <p:spPr>
          <a:xfrm>
            <a:off x="6766560" y="2971800"/>
            <a:ext cx="731520" cy="365760"/>
          </a:xfrm>
          <a:prstGeom prst="rect">
            <a:avLst/>
          </a:prstGeom>
          <a:noFill/>
          <a:ln/>
        </p:spPr>
        <p:txBody>
          <a:bodyPr wrap="square" lIns="0" tIns="0" rIns="0" bIns="0" rtlCol="0" anchor="t"/>
          <a:lstStyle/>
          <a:p>
            <a:pPr indent="0" marL="0">
              <a:buNone/>
            </a:pPr>
            <a:r>
              <a:rPr lang="en-US" sz="1800" b="1" dirty="0">
                <a:solidFill>
                  <a:srgbClr val="14A3A0"/>
                </a:solidFill>
                <a:latin typeface="Sora" pitchFamily="34" charset="0"/>
                <a:ea typeface="Sora" pitchFamily="34" charset="-122"/>
                <a:cs typeface="Sora" pitchFamily="34" charset="-120"/>
              </a:rPr>
              <a:t>08</a:t>
            </a:r>
            <a:endParaRPr lang="en-US" sz="1800" dirty="0"/>
          </a:p>
        </p:txBody>
      </p:sp>
      <p:sp>
        <p:nvSpPr>
          <p:cNvPr id="27" name="Text 25"/>
          <p:cNvSpPr txBox="1"/>
          <p:nvPr/>
        </p:nvSpPr>
        <p:spPr>
          <a:xfrm>
            <a:off x="6766560" y="3383280"/>
            <a:ext cx="1554480" cy="502920"/>
          </a:xfrm>
          <a:prstGeom prst="rect">
            <a:avLst/>
          </a:prstGeom>
          <a:noFill/>
          <a:ln/>
        </p:spPr>
        <p:txBody>
          <a:bodyPr wrap="square" lIns="0" tIns="0" rIns="0" bIns="0" rtlCol="0" anchor="t"/>
          <a:lstStyle/>
          <a:p>
            <a:pPr indent="0" marL="0">
              <a:buNone/>
            </a:pPr>
            <a:r>
              <a:rPr lang="en-US" sz="1200" b="1" dirty="0">
                <a:solidFill>
                  <a:srgbClr val="0B1F3A"/>
                </a:solidFill>
              </a:rPr>
              <a:t>Get Paid, Stay Standing</a:t>
            </a:r>
            <a:endParaRPr lang="en-US" sz="1200" dirty="0"/>
          </a:p>
        </p:txBody>
      </p:sp>
      <p:sp>
        <p:nvSpPr>
          <p:cNvPr id="28" name="Text 26"/>
          <p:cNvSpPr txBox="1"/>
          <p:nvPr/>
        </p:nvSpPr>
        <p:spPr>
          <a:xfrm>
            <a:off x="548640" y="4297680"/>
            <a:ext cx="2743200" cy="274320"/>
          </a:xfrm>
          <a:prstGeom prst="rect">
            <a:avLst/>
          </a:prstGeom>
          <a:noFill/>
          <a:ln/>
        </p:spPr>
        <p:txBody>
          <a:bodyPr wrap="square" lIns="0" tIns="0" rIns="0" bIns="0" rtlCol="0" anchor="t"/>
          <a:lstStyle/>
          <a:p>
            <a:pPr indent="0" marL="0">
              <a:buNone/>
            </a:pPr>
            <a:r>
              <a:rPr lang="en-US" sz="1000" b="1" dirty="0">
                <a:solidFill>
                  <a:srgbClr val="F2A33A"/>
                </a:solidFill>
              </a:rPr>
              <a:t>You are here: stop 1</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548640" y="548640"/>
            <a:ext cx="5486400" cy="274320"/>
          </a:xfrm>
          <a:prstGeom prst="rect">
            <a:avLst/>
          </a:prstGeom>
          <a:noFill/>
          <a:ln/>
        </p:spPr>
        <p:txBody>
          <a:bodyPr wrap="square" lIns="0" tIns="0" rIns="0" bIns="0" rtlCol="0" anchor="t"/>
          <a:lstStyle/>
          <a:p>
            <a:pPr indent="0" marL="0">
              <a:buNone/>
            </a:pPr>
            <a:r>
              <a:rPr lang="en-US" sz="1000" b="1" spc="300" kern="0" dirty="0">
                <a:solidFill>
                  <a:srgbClr val="F2A33A"/>
                </a:solidFill>
              </a:rPr>
              <a:t>TEAM CHALLENGE  ·  25 MIN</a:t>
            </a:r>
            <a:endParaRPr lang="en-US" sz="1000" dirty="0"/>
          </a:p>
        </p:txBody>
      </p:sp>
      <p:sp>
        <p:nvSpPr>
          <p:cNvPr id="3" name="Text 1"/>
          <p:cNvSpPr txBox="1"/>
          <p:nvPr/>
        </p:nvSpPr>
        <p:spPr>
          <a:xfrm>
            <a:off x="548640" y="1005840"/>
            <a:ext cx="7680960" cy="1097280"/>
          </a:xfrm>
          <a:prstGeom prst="rect">
            <a:avLst/>
          </a:prstGeom>
          <a:noFill/>
          <a:ln/>
        </p:spPr>
        <p:txBody>
          <a:bodyPr wrap="square" lIns="0" tIns="0" rIns="0" bIns="0" rtlCol="0" anchor="t"/>
          <a:lstStyle/>
          <a:p>
            <a:pPr indent="0" marL="0">
              <a:buNone/>
            </a:pPr>
            <a:r>
              <a:rPr lang="en-US" sz="2800" b="1" dirty="0">
                <a:solidFill>
                  <a:srgbClr val="FFFFFF"/>
                </a:solidFill>
                <a:latin typeface="Sora" pitchFamily="34" charset="0"/>
                <a:ea typeface="Sora" pitchFamily="34" charset="-122"/>
                <a:cs typeface="Sora" pitchFamily="34" charset="-120"/>
              </a:rPr>
              <a:t>Dune &amp; Co. is launching in Saudi Arabia next quarter.</a:t>
            </a:r>
            <a:endParaRPr lang="en-US" sz="2800" dirty="0"/>
          </a:p>
        </p:txBody>
      </p:sp>
      <p:sp>
        <p:nvSpPr>
          <p:cNvPr id="4" name="Shape 2"/>
          <p:cNvSpPr/>
          <p:nvPr/>
        </p:nvSpPr>
        <p:spPr>
          <a:xfrm>
            <a:off x="548640" y="2377440"/>
            <a:ext cx="365760" cy="365760"/>
          </a:xfrm>
          <a:prstGeom prst="ellipse">
            <a:avLst/>
          </a:prstGeom>
          <a:solidFill>
            <a:srgbClr val="14A3A0"/>
          </a:solidFill>
          <a:ln/>
        </p:spPr>
      </p:sp>
      <p:sp>
        <p:nvSpPr>
          <p:cNvPr id="5" name="Text 3"/>
          <p:cNvSpPr txBox="1"/>
          <p:nvPr/>
        </p:nvSpPr>
        <p:spPr>
          <a:xfrm>
            <a:off x="548640" y="2377440"/>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rPr>
              <a:t>1</a:t>
            </a:r>
            <a:endParaRPr lang="en-US" sz="1300" dirty="0"/>
          </a:p>
        </p:txBody>
      </p:sp>
      <p:sp>
        <p:nvSpPr>
          <p:cNvPr id="6" name="Text 4"/>
          <p:cNvSpPr txBox="1"/>
          <p:nvPr/>
        </p:nvSpPr>
        <p:spPr>
          <a:xfrm>
            <a:off x="1097280" y="2377440"/>
            <a:ext cx="4572000" cy="365760"/>
          </a:xfrm>
          <a:prstGeom prst="rect">
            <a:avLst/>
          </a:prstGeom>
          <a:noFill/>
          <a:ln/>
        </p:spPr>
        <p:txBody>
          <a:bodyPr wrap="square" lIns="0" tIns="0" rIns="0" bIns="0" rtlCol="0" anchor="ctr"/>
          <a:lstStyle/>
          <a:p>
            <a:pPr indent="0" marL="0">
              <a:buNone/>
            </a:pPr>
            <a:r>
              <a:rPr lang="en-US" sz="1200" dirty="0">
                <a:solidFill>
                  <a:srgbClr val="E3ECF5"/>
                </a:solidFill>
              </a:rPr>
              <a:t>Sketch the chain on one page: stops, flows, handoffs</a:t>
            </a:r>
            <a:endParaRPr lang="en-US" sz="1200" dirty="0"/>
          </a:p>
        </p:txBody>
      </p:sp>
      <p:sp>
        <p:nvSpPr>
          <p:cNvPr id="7" name="Shape 5"/>
          <p:cNvSpPr/>
          <p:nvPr/>
        </p:nvSpPr>
        <p:spPr>
          <a:xfrm>
            <a:off x="548640" y="2944368"/>
            <a:ext cx="365760" cy="365760"/>
          </a:xfrm>
          <a:prstGeom prst="ellipse">
            <a:avLst/>
          </a:prstGeom>
          <a:solidFill>
            <a:srgbClr val="14A3A0"/>
          </a:solidFill>
          <a:ln/>
        </p:spPr>
      </p:sp>
      <p:sp>
        <p:nvSpPr>
          <p:cNvPr id="8" name="Text 6"/>
          <p:cNvSpPr txBox="1"/>
          <p:nvPr/>
        </p:nvSpPr>
        <p:spPr>
          <a:xfrm>
            <a:off x="548640" y="294436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rPr>
              <a:t>2</a:t>
            </a:r>
            <a:endParaRPr lang="en-US" sz="1300" dirty="0"/>
          </a:p>
        </p:txBody>
      </p:sp>
      <p:sp>
        <p:nvSpPr>
          <p:cNvPr id="9" name="Text 7"/>
          <p:cNvSpPr txBox="1"/>
          <p:nvPr/>
        </p:nvSpPr>
        <p:spPr>
          <a:xfrm>
            <a:off x="1097280" y="2944368"/>
            <a:ext cx="4572000" cy="365760"/>
          </a:xfrm>
          <a:prstGeom prst="rect">
            <a:avLst/>
          </a:prstGeom>
          <a:noFill/>
          <a:ln/>
        </p:spPr>
        <p:txBody>
          <a:bodyPr wrap="square" lIns="0" tIns="0" rIns="0" bIns="0" rtlCol="0" anchor="ctr"/>
          <a:lstStyle/>
          <a:p>
            <a:pPr indent="0" marL="0">
              <a:buNone/>
            </a:pPr>
            <a:r>
              <a:rPr lang="en-US" sz="1200" dirty="0">
                <a:solidFill>
                  <a:srgbClr val="E3ECF5"/>
                </a:solidFill>
              </a:rPr>
              <a:t>Name your top 3 risks and where they bite</a:t>
            </a:r>
            <a:endParaRPr lang="en-US" sz="1200" dirty="0"/>
          </a:p>
        </p:txBody>
      </p:sp>
      <p:sp>
        <p:nvSpPr>
          <p:cNvPr id="10" name="Shape 8"/>
          <p:cNvSpPr/>
          <p:nvPr/>
        </p:nvSpPr>
        <p:spPr>
          <a:xfrm>
            <a:off x="548640" y="3511296"/>
            <a:ext cx="365760" cy="365760"/>
          </a:xfrm>
          <a:prstGeom prst="ellipse">
            <a:avLst/>
          </a:prstGeom>
          <a:solidFill>
            <a:srgbClr val="14A3A0"/>
          </a:solidFill>
          <a:ln/>
        </p:spPr>
      </p:sp>
      <p:sp>
        <p:nvSpPr>
          <p:cNvPr id="11" name="Text 9"/>
          <p:cNvSpPr txBox="1"/>
          <p:nvPr/>
        </p:nvSpPr>
        <p:spPr>
          <a:xfrm>
            <a:off x="548640" y="3511296"/>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rPr>
              <a:t>3</a:t>
            </a:r>
            <a:endParaRPr lang="en-US" sz="1300" dirty="0"/>
          </a:p>
        </p:txBody>
      </p:sp>
      <p:sp>
        <p:nvSpPr>
          <p:cNvPr id="12" name="Text 10"/>
          <p:cNvSpPr txBox="1"/>
          <p:nvPr/>
        </p:nvSpPr>
        <p:spPr>
          <a:xfrm>
            <a:off x="1097280" y="3511296"/>
            <a:ext cx="4572000" cy="365760"/>
          </a:xfrm>
          <a:prstGeom prst="rect">
            <a:avLst/>
          </a:prstGeom>
          <a:noFill/>
          <a:ln/>
        </p:spPr>
        <p:txBody>
          <a:bodyPr wrap="square" lIns="0" tIns="0" rIns="0" bIns="0" rtlCol="0" anchor="ctr"/>
          <a:lstStyle/>
          <a:p>
            <a:pPr indent="0" marL="0">
              <a:buNone/>
            </a:pPr>
            <a:r>
              <a:rPr lang="en-US" sz="1200" dirty="0">
                <a:solidFill>
                  <a:srgbClr val="E3ECF5"/>
                </a:solidFill>
              </a:rPr>
              <a:t>Pick A, B or C from earlier and defend it in 60 seconds</a:t>
            </a:r>
            <a:endParaRPr lang="en-US" sz="1200" dirty="0"/>
          </a:p>
        </p:txBody>
      </p:sp>
      <p:sp>
        <p:nvSpPr>
          <p:cNvPr id="13" name="Shape 11"/>
          <p:cNvSpPr/>
          <p:nvPr/>
        </p:nvSpPr>
        <p:spPr>
          <a:xfrm>
            <a:off x="5852160" y="2331720"/>
            <a:ext cx="2743200" cy="2011680"/>
          </a:xfrm>
          <a:prstGeom prst="roundRect">
            <a:avLst>
              <a:gd name="adj" fmla="val 5455"/>
            </a:avLst>
          </a:prstGeom>
          <a:solidFill>
            <a:srgbClr val="E9DFC9"/>
          </a:solidFill>
          <a:ln w="15875">
            <a:solidFill>
              <a:srgbClr val="F2A33A"/>
            </a:solidFill>
            <a:prstDash val="dash"/>
          </a:ln>
        </p:spPr>
      </p:sp>
      <p:sp>
        <p:nvSpPr>
          <p:cNvPr id="14" name="Text 12"/>
          <p:cNvSpPr txBox="1"/>
          <p:nvPr/>
        </p:nvSpPr>
        <p:spPr>
          <a:xfrm>
            <a:off x="5852160" y="3017520"/>
            <a:ext cx="2743200" cy="274320"/>
          </a:xfrm>
          <a:prstGeom prst="rect">
            <a:avLst/>
          </a:prstGeom>
          <a:noFill/>
          <a:ln/>
        </p:spPr>
        <p:txBody>
          <a:bodyPr wrap="square" lIns="0" tIns="0" rIns="0" bIns="0" rtlCol="0" anchor="t"/>
          <a:lstStyle/>
          <a:p>
            <a:pPr algn="ctr" indent="0" marL="0">
              <a:buNone/>
            </a:pPr>
            <a:r>
              <a:rPr lang="en-US" sz="1100" b="1" spc="400" kern="0" dirty="0">
                <a:solidFill>
                  <a:srgbClr val="F2A33A"/>
                </a:solidFill>
              </a:rPr>
              <a:t>PHOTO</a:t>
            </a:r>
            <a:endParaRPr lang="en-US" sz="1100" dirty="0"/>
          </a:p>
        </p:txBody>
      </p:sp>
      <p:sp>
        <p:nvSpPr>
          <p:cNvPr id="15" name="Text 13"/>
          <p:cNvSpPr txBox="1"/>
          <p:nvPr/>
        </p:nvSpPr>
        <p:spPr>
          <a:xfrm>
            <a:off x="6035040" y="3337560"/>
            <a:ext cx="2377440" cy="548640"/>
          </a:xfrm>
          <a:prstGeom prst="rect">
            <a:avLst/>
          </a:prstGeom>
          <a:noFill/>
          <a:ln/>
        </p:spPr>
        <p:txBody>
          <a:bodyPr wrap="square" lIns="0" tIns="0" rIns="0" bIns="0" rtlCol="0" anchor="t"/>
          <a:lstStyle/>
          <a:p>
            <a:pPr algn="ctr" indent="0" marL="0">
              <a:buNone/>
            </a:pPr>
            <a:r>
              <a:rPr lang="en-US" sz="1000" dirty="0">
                <a:solidFill>
                  <a:srgbClr val="5B6B7F"/>
                </a:solidFill>
              </a:rPr>
              <a:t>Jeddah Islamic Port or Riyadh dry port: containers, trucks and cranes</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Debrief: what to listen for</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5 MIN</a:t>
            </a:r>
            <a:endParaRPr lang="en-US" sz="900" dirty="0"/>
          </a:p>
        </p:txBody>
      </p:sp>
      <p:sp>
        <p:nvSpPr>
          <p:cNvPr id="4" name="Shape 2"/>
          <p:cNvSpPr/>
          <p:nvPr/>
        </p:nvSpPr>
        <p:spPr>
          <a:xfrm>
            <a:off x="548640" y="1280160"/>
            <a:ext cx="7955280" cy="685800"/>
          </a:xfrm>
          <a:prstGeom prst="roundRect">
            <a:avLst>
              <a:gd name="adj" fmla="val 16000"/>
            </a:avLst>
          </a:prstGeom>
          <a:solidFill>
            <a:srgbClr val="FFFFFF"/>
          </a:solidFill>
          <a:ln w="9525">
            <a:solidFill>
              <a:srgbClr val="E6DCC6"/>
            </a:solidFill>
            <a:prstDash val="solid"/>
          </a:ln>
        </p:spPr>
      </p:sp>
      <p:sp>
        <p:nvSpPr>
          <p:cNvPr id="5" name="Text 3"/>
          <p:cNvSpPr txBox="1"/>
          <p:nvPr/>
        </p:nvSpPr>
        <p:spPr>
          <a:xfrm>
            <a:off x="777240" y="1280160"/>
            <a:ext cx="457200" cy="685800"/>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1</a:t>
            </a:r>
            <a:endParaRPr lang="en-US" sz="1800" dirty="0"/>
          </a:p>
        </p:txBody>
      </p:sp>
      <p:sp>
        <p:nvSpPr>
          <p:cNvPr id="6" name="Text 4"/>
          <p:cNvSpPr txBox="1"/>
          <p:nvPr/>
        </p:nvSpPr>
        <p:spPr>
          <a:xfrm>
            <a:off x="1371600" y="1280160"/>
            <a:ext cx="2194560" cy="685800"/>
          </a:xfrm>
          <a:prstGeom prst="rect">
            <a:avLst/>
          </a:prstGeom>
          <a:noFill/>
          <a:ln/>
        </p:spPr>
        <p:txBody>
          <a:bodyPr wrap="square" lIns="0" tIns="0" rIns="0" bIns="0" rtlCol="0" anchor="ctr"/>
          <a:lstStyle/>
          <a:p>
            <a:pPr indent="0" marL="0">
              <a:buNone/>
            </a:pPr>
            <a:r>
              <a:rPr lang="en-US" sz="1300" b="1" dirty="0">
                <a:solidFill>
                  <a:srgbClr val="0B1F3A"/>
                </a:solidFill>
              </a:rPr>
              <a:t>The returns flow</a:t>
            </a:r>
            <a:endParaRPr lang="en-US" sz="1300" dirty="0"/>
          </a:p>
        </p:txBody>
      </p:sp>
      <p:sp>
        <p:nvSpPr>
          <p:cNvPr id="7" name="Text 5"/>
          <p:cNvSpPr txBox="1"/>
          <p:nvPr/>
        </p:nvSpPr>
        <p:spPr>
          <a:xfrm>
            <a:off x="3566160" y="1280160"/>
            <a:ext cx="4754880" cy="685800"/>
          </a:xfrm>
          <a:prstGeom prst="rect">
            <a:avLst/>
          </a:prstGeom>
          <a:noFill/>
          <a:ln/>
        </p:spPr>
        <p:txBody>
          <a:bodyPr wrap="square" lIns="0" tIns="0" rIns="0" bIns="0" rtlCol="0" anchor="ctr"/>
          <a:lstStyle/>
          <a:p>
            <a:pPr indent="0" marL="0">
              <a:buNone/>
            </a:pPr>
            <a:r>
              <a:rPr lang="en-US" sz="1100" dirty="0">
                <a:solidFill>
                  <a:srgbClr val="5B6B7F"/>
                </a:solidFill>
              </a:rPr>
              <a:t>Did anyone remember it?</a:t>
            </a:r>
            <a:endParaRPr lang="en-US" sz="1100" dirty="0"/>
          </a:p>
        </p:txBody>
      </p:sp>
      <p:sp>
        <p:nvSpPr>
          <p:cNvPr id="8" name="Shape 6"/>
          <p:cNvSpPr/>
          <p:nvPr/>
        </p:nvSpPr>
        <p:spPr>
          <a:xfrm>
            <a:off x="548640" y="2057400"/>
            <a:ext cx="7955280" cy="685800"/>
          </a:xfrm>
          <a:prstGeom prst="roundRect">
            <a:avLst>
              <a:gd name="adj" fmla="val 16000"/>
            </a:avLst>
          </a:prstGeom>
          <a:solidFill>
            <a:srgbClr val="FFFFFF"/>
          </a:solidFill>
          <a:ln w="9525">
            <a:solidFill>
              <a:srgbClr val="E6DCC6"/>
            </a:solidFill>
            <a:prstDash val="solid"/>
          </a:ln>
        </p:spPr>
      </p:sp>
      <p:sp>
        <p:nvSpPr>
          <p:cNvPr id="9" name="Text 7"/>
          <p:cNvSpPr txBox="1"/>
          <p:nvPr/>
        </p:nvSpPr>
        <p:spPr>
          <a:xfrm>
            <a:off x="777240" y="2057400"/>
            <a:ext cx="457200" cy="685800"/>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2</a:t>
            </a:r>
            <a:endParaRPr lang="en-US" sz="1800" dirty="0"/>
          </a:p>
        </p:txBody>
      </p:sp>
      <p:sp>
        <p:nvSpPr>
          <p:cNvPr id="10" name="Text 8"/>
          <p:cNvSpPr txBox="1"/>
          <p:nvPr/>
        </p:nvSpPr>
        <p:spPr>
          <a:xfrm>
            <a:off x="1371600" y="2057400"/>
            <a:ext cx="2194560" cy="685800"/>
          </a:xfrm>
          <a:prstGeom prst="rect">
            <a:avLst/>
          </a:prstGeom>
          <a:noFill/>
          <a:ln/>
        </p:spPr>
        <p:txBody>
          <a:bodyPr wrap="square" lIns="0" tIns="0" rIns="0" bIns="0" rtlCol="0" anchor="ctr"/>
          <a:lstStyle/>
          <a:p>
            <a:pPr indent="0" marL="0">
              <a:buNone/>
            </a:pPr>
            <a:r>
              <a:rPr lang="en-US" sz="1300" b="1" dirty="0">
                <a:solidFill>
                  <a:srgbClr val="0B1F3A"/>
                </a:solidFill>
              </a:rPr>
              <a:t>Single points of failure</a:t>
            </a:r>
            <a:endParaRPr lang="en-US" sz="1300" dirty="0"/>
          </a:p>
        </p:txBody>
      </p:sp>
      <p:sp>
        <p:nvSpPr>
          <p:cNvPr id="11" name="Text 9"/>
          <p:cNvSpPr txBox="1"/>
          <p:nvPr/>
        </p:nvSpPr>
        <p:spPr>
          <a:xfrm>
            <a:off x="3566160" y="2057400"/>
            <a:ext cx="4754880" cy="685800"/>
          </a:xfrm>
          <a:prstGeom prst="rect">
            <a:avLst/>
          </a:prstGeom>
          <a:noFill/>
          <a:ln/>
        </p:spPr>
        <p:txBody>
          <a:bodyPr wrap="square" lIns="0" tIns="0" rIns="0" bIns="0" rtlCol="0" anchor="ctr"/>
          <a:lstStyle/>
          <a:p>
            <a:pPr indent="0" marL="0">
              <a:buNone/>
            </a:pPr>
            <a:r>
              <a:rPr lang="en-US" sz="1100" dirty="0">
                <a:solidFill>
                  <a:srgbClr val="5B6B7F"/>
                </a:solidFill>
              </a:rPr>
              <a:t>One supplier, one port, one route</a:t>
            </a:r>
            <a:endParaRPr lang="en-US" sz="1100" dirty="0"/>
          </a:p>
        </p:txBody>
      </p:sp>
      <p:sp>
        <p:nvSpPr>
          <p:cNvPr id="12" name="Shape 10"/>
          <p:cNvSpPr/>
          <p:nvPr/>
        </p:nvSpPr>
        <p:spPr>
          <a:xfrm>
            <a:off x="548640" y="2834640"/>
            <a:ext cx="7955280" cy="685800"/>
          </a:xfrm>
          <a:prstGeom prst="roundRect">
            <a:avLst>
              <a:gd name="adj" fmla="val 16000"/>
            </a:avLst>
          </a:prstGeom>
          <a:solidFill>
            <a:srgbClr val="FFFFFF"/>
          </a:solidFill>
          <a:ln w="9525">
            <a:solidFill>
              <a:srgbClr val="E6DCC6"/>
            </a:solidFill>
            <a:prstDash val="solid"/>
          </a:ln>
        </p:spPr>
      </p:sp>
      <p:sp>
        <p:nvSpPr>
          <p:cNvPr id="13" name="Text 11"/>
          <p:cNvSpPr txBox="1"/>
          <p:nvPr/>
        </p:nvSpPr>
        <p:spPr>
          <a:xfrm>
            <a:off x="777240" y="2834640"/>
            <a:ext cx="457200" cy="685800"/>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3</a:t>
            </a:r>
            <a:endParaRPr lang="en-US" sz="1800" dirty="0"/>
          </a:p>
        </p:txBody>
      </p:sp>
      <p:sp>
        <p:nvSpPr>
          <p:cNvPr id="14" name="Text 12"/>
          <p:cNvSpPr txBox="1"/>
          <p:nvPr/>
        </p:nvSpPr>
        <p:spPr>
          <a:xfrm>
            <a:off x="1371600" y="2834640"/>
            <a:ext cx="2194560" cy="685800"/>
          </a:xfrm>
          <a:prstGeom prst="rect">
            <a:avLst/>
          </a:prstGeom>
          <a:noFill/>
          <a:ln/>
        </p:spPr>
        <p:txBody>
          <a:bodyPr wrap="square" lIns="0" tIns="0" rIns="0" bIns="0" rtlCol="0" anchor="ctr"/>
          <a:lstStyle/>
          <a:p>
            <a:pPr indent="0" marL="0">
              <a:buNone/>
            </a:pPr>
            <a:r>
              <a:rPr lang="en-US" sz="1300" b="1" dirty="0">
                <a:solidFill>
                  <a:srgbClr val="0B1F3A"/>
                </a:solidFill>
              </a:rPr>
              <a:t>Time at the border</a:t>
            </a:r>
            <a:endParaRPr lang="en-US" sz="1300" dirty="0"/>
          </a:p>
        </p:txBody>
      </p:sp>
      <p:sp>
        <p:nvSpPr>
          <p:cNvPr id="15" name="Text 13"/>
          <p:cNvSpPr txBox="1"/>
          <p:nvPr/>
        </p:nvSpPr>
        <p:spPr>
          <a:xfrm>
            <a:off x="3566160" y="2834640"/>
            <a:ext cx="4754880" cy="685800"/>
          </a:xfrm>
          <a:prstGeom prst="rect">
            <a:avLst/>
          </a:prstGeom>
          <a:noFill/>
          <a:ln/>
        </p:spPr>
        <p:txBody>
          <a:bodyPr wrap="square" lIns="0" tIns="0" rIns="0" bIns="0" rtlCol="0" anchor="ctr"/>
          <a:lstStyle/>
          <a:p>
            <a:pPr indent="0" marL="0">
              <a:buNone/>
            </a:pPr>
            <a:r>
              <a:rPr lang="en-US" sz="1100" dirty="0">
                <a:solidFill>
                  <a:srgbClr val="5B6B7F"/>
                </a:solidFill>
              </a:rPr>
              <a:t>Was customs clearance counted?</a:t>
            </a:r>
            <a:endParaRPr lang="en-US" sz="1100" dirty="0"/>
          </a:p>
        </p:txBody>
      </p:sp>
      <p:sp>
        <p:nvSpPr>
          <p:cNvPr id="16" name="Shape 14"/>
          <p:cNvSpPr/>
          <p:nvPr/>
        </p:nvSpPr>
        <p:spPr>
          <a:xfrm>
            <a:off x="548640" y="3611880"/>
            <a:ext cx="7955280" cy="685800"/>
          </a:xfrm>
          <a:prstGeom prst="roundRect">
            <a:avLst>
              <a:gd name="adj" fmla="val 16000"/>
            </a:avLst>
          </a:prstGeom>
          <a:solidFill>
            <a:srgbClr val="FFFFFF"/>
          </a:solidFill>
          <a:ln w="9525">
            <a:solidFill>
              <a:srgbClr val="E6DCC6"/>
            </a:solidFill>
            <a:prstDash val="solid"/>
          </a:ln>
        </p:spPr>
      </p:sp>
      <p:sp>
        <p:nvSpPr>
          <p:cNvPr id="17" name="Text 15"/>
          <p:cNvSpPr txBox="1"/>
          <p:nvPr/>
        </p:nvSpPr>
        <p:spPr>
          <a:xfrm>
            <a:off x="777240" y="3611880"/>
            <a:ext cx="457200" cy="685800"/>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4</a:t>
            </a:r>
            <a:endParaRPr lang="en-US" sz="1800" dirty="0"/>
          </a:p>
        </p:txBody>
      </p:sp>
      <p:sp>
        <p:nvSpPr>
          <p:cNvPr id="18" name="Text 16"/>
          <p:cNvSpPr txBox="1"/>
          <p:nvPr/>
        </p:nvSpPr>
        <p:spPr>
          <a:xfrm>
            <a:off x="1371600" y="3611880"/>
            <a:ext cx="2194560" cy="685800"/>
          </a:xfrm>
          <a:prstGeom prst="rect">
            <a:avLst/>
          </a:prstGeom>
          <a:noFill/>
          <a:ln/>
        </p:spPr>
        <p:txBody>
          <a:bodyPr wrap="square" lIns="0" tIns="0" rIns="0" bIns="0" rtlCol="0" anchor="ctr"/>
          <a:lstStyle/>
          <a:p>
            <a:pPr indent="0" marL="0">
              <a:buNone/>
            </a:pPr>
            <a:r>
              <a:rPr lang="en-US" sz="1300" b="1" dirty="0">
                <a:solidFill>
                  <a:srgbClr val="0B1F3A"/>
                </a:solidFill>
              </a:rPr>
              <a:t>Information, not just goods</a:t>
            </a:r>
            <a:endParaRPr lang="en-US" sz="1300" dirty="0"/>
          </a:p>
        </p:txBody>
      </p:sp>
      <p:sp>
        <p:nvSpPr>
          <p:cNvPr id="19" name="Text 17"/>
          <p:cNvSpPr txBox="1"/>
          <p:nvPr/>
        </p:nvSpPr>
        <p:spPr>
          <a:xfrm>
            <a:off x="3566160" y="3611880"/>
            <a:ext cx="4754880" cy="685800"/>
          </a:xfrm>
          <a:prstGeom prst="rect">
            <a:avLst/>
          </a:prstGeom>
          <a:noFill/>
          <a:ln/>
        </p:spPr>
        <p:txBody>
          <a:bodyPr wrap="square" lIns="0" tIns="0" rIns="0" bIns="0" rtlCol="0" anchor="ctr"/>
          <a:lstStyle/>
          <a:p>
            <a:pPr indent="0" marL="0">
              <a:buNone/>
            </a:pPr>
            <a:r>
              <a:rPr lang="en-US" sz="1100" dirty="0">
                <a:solidFill>
                  <a:srgbClr val="5B6B7F"/>
                </a:solidFill>
              </a:rPr>
              <a:t>Who gets told, and when?</a:t>
            </a:r>
            <a:endParaRPr lang="en-US" sz="11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Take this with you</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4 MIN</a:t>
            </a:r>
            <a:endParaRPr lang="en-US" sz="900" dirty="0"/>
          </a:p>
        </p:txBody>
      </p:sp>
      <p:sp>
        <p:nvSpPr>
          <p:cNvPr id="4" name="Shape 2"/>
          <p:cNvSpPr/>
          <p:nvPr/>
        </p:nvSpPr>
        <p:spPr>
          <a:xfrm>
            <a:off x="548640" y="1280160"/>
            <a:ext cx="7955280" cy="777240"/>
          </a:xfrm>
          <a:prstGeom prst="roundRect">
            <a:avLst>
              <a:gd name="adj" fmla="val 14118"/>
            </a:avLst>
          </a:prstGeom>
          <a:solidFill>
            <a:srgbClr val="FFFFFF"/>
          </a:solidFill>
          <a:ln w="9525">
            <a:solidFill>
              <a:srgbClr val="E6DCC6"/>
            </a:solidFill>
            <a:prstDash val="solid"/>
          </a:ln>
        </p:spPr>
      </p:sp>
      <p:sp>
        <p:nvSpPr>
          <p:cNvPr id="5" name="Text 3"/>
          <p:cNvSpPr txBox="1"/>
          <p:nvPr/>
        </p:nvSpPr>
        <p:spPr>
          <a:xfrm>
            <a:off x="777240" y="1280160"/>
            <a:ext cx="457200" cy="777240"/>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1</a:t>
            </a:r>
            <a:endParaRPr lang="en-US" sz="1800" dirty="0"/>
          </a:p>
        </p:txBody>
      </p:sp>
      <p:sp>
        <p:nvSpPr>
          <p:cNvPr id="6" name="Text 4"/>
          <p:cNvSpPr txBox="1"/>
          <p:nvPr/>
        </p:nvSpPr>
        <p:spPr>
          <a:xfrm>
            <a:off x="1371600" y="1280160"/>
            <a:ext cx="2194560" cy="777240"/>
          </a:xfrm>
          <a:prstGeom prst="rect">
            <a:avLst/>
          </a:prstGeom>
          <a:noFill/>
          <a:ln/>
        </p:spPr>
        <p:txBody>
          <a:bodyPr wrap="square" lIns="0" tIns="0" rIns="0" bIns="0" rtlCol="0" anchor="ctr"/>
          <a:lstStyle/>
          <a:p>
            <a:pPr indent="0" marL="0">
              <a:buNone/>
            </a:pPr>
            <a:r>
              <a:rPr lang="en-US" sz="1300" b="1" dirty="0">
                <a:solidFill>
                  <a:srgbClr val="0B1F3A"/>
                </a:solidFill>
              </a:rPr>
              <a:t>Three flows</a:t>
            </a:r>
            <a:endParaRPr lang="en-US" sz="1300" dirty="0"/>
          </a:p>
        </p:txBody>
      </p:sp>
      <p:sp>
        <p:nvSpPr>
          <p:cNvPr id="7" name="Text 5"/>
          <p:cNvSpPr txBox="1"/>
          <p:nvPr/>
        </p:nvSpPr>
        <p:spPr>
          <a:xfrm>
            <a:off x="3566160" y="1280160"/>
            <a:ext cx="4754880" cy="777240"/>
          </a:xfrm>
          <a:prstGeom prst="rect">
            <a:avLst/>
          </a:prstGeom>
          <a:noFill/>
          <a:ln/>
        </p:spPr>
        <p:txBody>
          <a:bodyPr wrap="square" lIns="0" tIns="0" rIns="0" bIns="0" rtlCol="0" anchor="ctr"/>
          <a:lstStyle/>
          <a:p>
            <a:pPr indent="0" marL="0">
              <a:buNone/>
            </a:pPr>
            <a:r>
              <a:rPr lang="en-US" sz="1100" dirty="0">
                <a:solidFill>
                  <a:srgbClr val="5B6B7F"/>
                </a:solidFill>
              </a:rPr>
              <a:t>Goods, money, information. Fix the weakest first</a:t>
            </a:r>
            <a:endParaRPr lang="en-US" sz="1100" dirty="0"/>
          </a:p>
        </p:txBody>
      </p:sp>
      <p:sp>
        <p:nvSpPr>
          <p:cNvPr id="8" name="Shape 6"/>
          <p:cNvSpPr/>
          <p:nvPr/>
        </p:nvSpPr>
        <p:spPr>
          <a:xfrm>
            <a:off x="548640" y="2148840"/>
            <a:ext cx="7955280" cy="777240"/>
          </a:xfrm>
          <a:prstGeom prst="roundRect">
            <a:avLst>
              <a:gd name="adj" fmla="val 14118"/>
            </a:avLst>
          </a:prstGeom>
          <a:solidFill>
            <a:srgbClr val="FFFFFF"/>
          </a:solidFill>
          <a:ln w="9525">
            <a:solidFill>
              <a:srgbClr val="E6DCC6"/>
            </a:solidFill>
            <a:prstDash val="solid"/>
          </a:ln>
        </p:spPr>
      </p:sp>
      <p:sp>
        <p:nvSpPr>
          <p:cNvPr id="9" name="Text 7"/>
          <p:cNvSpPr txBox="1"/>
          <p:nvPr/>
        </p:nvSpPr>
        <p:spPr>
          <a:xfrm>
            <a:off x="777240" y="2148840"/>
            <a:ext cx="457200" cy="777240"/>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2</a:t>
            </a:r>
            <a:endParaRPr lang="en-US" sz="1800" dirty="0"/>
          </a:p>
        </p:txBody>
      </p:sp>
      <p:sp>
        <p:nvSpPr>
          <p:cNvPr id="10" name="Text 8"/>
          <p:cNvSpPr txBox="1"/>
          <p:nvPr/>
        </p:nvSpPr>
        <p:spPr>
          <a:xfrm>
            <a:off x="1371600" y="2148840"/>
            <a:ext cx="2194560" cy="777240"/>
          </a:xfrm>
          <a:prstGeom prst="rect">
            <a:avLst/>
          </a:prstGeom>
          <a:noFill/>
          <a:ln/>
        </p:spPr>
        <p:txBody>
          <a:bodyPr wrap="square" lIns="0" tIns="0" rIns="0" bIns="0" rtlCol="0" anchor="ctr"/>
          <a:lstStyle/>
          <a:p>
            <a:pPr indent="0" marL="0">
              <a:buNone/>
            </a:pPr>
            <a:r>
              <a:rPr lang="en-US" sz="1300" b="1" dirty="0">
                <a:solidFill>
                  <a:srgbClr val="0B1F3A"/>
                </a:solidFill>
              </a:rPr>
              <a:t>Five jobs</a:t>
            </a:r>
            <a:endParaRPr lang="en-US" sz="1300" dirty="0"/>
          </a:p>
        </p:txBody>
      </p:sp>
      <p:sp>
        <p:nvSpPr>
          <p:cNvPr id="11" name="Text 9"/>
          <p:cNvSpPr txBox="1"/>
          <p:nvPr/>
        </p:nvSpPr>
        <p:spPr>
          <a:xfrm>
            <a:off x="3566160" y="2148840"/>
            <a:ext cx="4754880" cy="777240"/>
          </a:xfrm>
          <a:prstGeom prst="rect">
            <a:avLst/>
          </a:prstGeom>
          <a:noFill/>
          <a:ln/>
        </p:spPr>
        <p:txBody>
          <a:bodyPr wrap="square" lIns="0" tIns="0" rIns="0" bIns="0" rtlCol="0" anchor="ctr"/>
          <a:lstStyle/>
          <a:p>
            <a:pPr indent="0" marL="0">
              <a:buNone/>
            </a:pPr>
            <a:r>
              <a:rPr lang="en-US" sz="1100" dirty="0">
                <a:solidFill>
                  <a:srgbClr val="5B6B7F"/>
                </a:solidFill>
              </a:rPr>
              <a:t>Plan, source, make, deliver, return. Know where you sit</a:t>
            </a:r>
            <a:endParaRPr lang="en-US" sz="1100" dirty="0"/>
          </a:p>
        </p:txBody>
      </p:sp>
      <p:sp>
        <p:nvSpPr>
          <p:cNvPr id="12" name="Shape 10"/>
          <p:cNvSpPr/>
          <p:nvPr/>
        </p:nvSpPr>
        <p:spPr>
          <a:xfrm>
            <a:off x="548640" y="3017520"/>
            <a:ext cx="7955280" cy="777240"/>
          </a:xfrm>
          <a:prstGeom prst="roundRect">
            <a:avLst>
              <a:gd name="adj" fmla="val 14118"/>
            </a:avLst>
          </a:prstGeom>
          <a:solidFill>
            <a:srgbClr val="FFFFFF"/>
          </a:solidFill>
          <a:ln w="9525">
            <a:solidFill>
              <a:srgbClr val="E6DCC6"/>
            </a:solidFill>
            <a:prstDash val="solid"/>
          </a:ln>
        </p:spPr>
      </p:sp>
      <p:sp>
        <p:nvSpPr>
          <p:cNvPr id="13" name="Text 11"/>
          <p:cNvSpPr txBox="1"/>
          <p:nvPr/>
        </p:nvSpPr>
        <p:spPr>
          <a:xfrm>
            <a:off x="777240" y="3017520"/>
            <a:ext cx="457200" cy="777240"/>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3</a:t>
            </a:r>
            <a:endParaRPr lang="en-US" sz="1800" dirty="0"/>
          </a:p>
        </p:txBody>
      </p:sp>
      <p:sp>
        <p:nvSpPr>
          <p:cNvPr id="14" name="Text 12"/>
          <p:cNvSpPr txBox="1"/>
          <p:nvPr/>
        </p:nvSpPr>
        <p:spPr>
          <a:xfrm>
            <a:off x="1371600" y="3017520"/>
            <a:ext cx="2194560" cy="777240"/>
          </a:xfrm>
          <a:prstGeom prst="rect">
            <a:avLst/>
          </a:prstGeom>
          <a:noFill/>
          <a:ln/>
        </p:spPr>
        <p:txBody>
          <a:bodyPr wrap="square" lIns="0" tIns="0" rIns="0" bIns="0" rtlCol="0" anchor="ctr"/>
          <a:lstStyle/>
          <a:p>
            <a:pPr indent="0" marL="0">
              <a:buNone/>
            </a:pPr>
            <a:r>
              <a:rPr lang="en-US" sz="1300" b="1" dirty="0">
                <a:solidFill>
                  <a:srgbClr val="0B1F3A"/>
                </a:solidFill>
              </a:rPr>
              <a:t>One tension</a:t>
            </a:r>
            <a:endParaRPr lang="en-US" sz="1300" dirty="0"/>
          </a:p>
        </p:txBody>
      </p:sp>
      <p:sp>
        <p:nvSpPr>
          <p:cNvPr id="15" name="Text 13"/>
          <p:cNvSpPr txBox="1"/>
          <p:nvPr/>
        </p:nvSpPr>
        <p:spPr>
          <a:xfrm>
            <a:off x="3566160" y="3017520"/>
            <a:ext cx="4754880" cy="777240"/>
          </a:xfrm>
          <a:prstGeom prst="rect">
            <a:avLst/>
          </a:prstGeom>
          <a:noFill/>
          <a:ln/>
        </p:spPr>
        <p:txBody>
          <a:bodyPr wrap="square" lIns="0" tIns="0" rIns="0" bIns="0" rtlCol="0" anchor="ctr"/>
          <a:lstStyle/>
          <a:p>
            <a:pPr indent="0" marL="0">
              <a:buNone/>
            </a:pPr>
            <a:r>
              <a:rPr lang="en-US" sz="1100" dirty="0">
                <a:solidFill>
                  <a:srgbClr val="5B6B7F"/>
                </a:solidFill>
              </a:rPr>
              <a:t>Cost, speed, resilience. Choose on purpose</a:t>
            </a:r>
            <a:endParaRPr lang="en-US" sz="11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548640" y="548640"/>
            <a:ext cx="5486400" cy="274320"/>
          </a:xfrm>
          <a:prstGeom prst="rect">
            <a:avLst/>
          </a:prstGeom>
          <a:noFill/>
          <a:ln/>
        </p:spPr>
        <p:txBody>
          <a:bodyPr wrap="square" lIns="0" tIns="0" rIns="0" bIns="0" rtlCol="0" anchor="t"/>
          <a:lstStyle/>
          <a:p>
            <a:pPr indent="0" marL="0">
              <a:buNone/>
            </a:pPr>
            <a:r>
              <a:rPr lang="en-US" sz="1000" b="1" spc="300" kern="0" dirty="0">
                <a:solidFill>
                  <a:srgbClr val="F2A33A"/>
                </a:solidFill>
              </a:rPr>
              <a:t>NEXT: MODULE 2  ·  PREDICT</a:t>
            </a:r>
            <a:endParaRPr lang="en-US" sz="1000" dirty="0"/>
          </a:p>
        </p:txBody>
      </p:sp>
      <p:sp>
        <p:nvSpPr>
          <p:cNvPr id="3" name="Text 1"/>
          <p:cNvSpPr txBox="1"/>
          <p:nvPr/>
        </p:nvSpPr>
        <p:spPr>
          <a:xfrm>
            <a:off x="548640" y="1188720"/>
            <a:ext cx="7680960" cy="1554480"/>
          </a:xfrm>
          <a:prstGeom prst="rect">
            <a:avLst/>
          </a:prstGeom>
          <a:noFill/>
          <a:ln/>
        </p:spPr>
        <p:txBody>
          <a:bodyPr wrap="square" lIns="0" tIns="0" rIns="0" bIns="0" rtlCol="0" anchor="t"/>
          <a:lstStyle/>
          <a:p>
            <a:pPr indent="0" marL="0">
              <a:buNone/>
            </a:pPr>
            <a:r>
              <a:rPr lang="en-US" sz="3400" b="1" dirty="0">
                <a:solidFill>
                  <a:srgbClr val="FFFFFF"/>
                </a:solidFill>
                <a:latin typeface="Sora" pitchFamily="34" charset="0"/>
                <a:ea typeface="Sora" pitchFamily="34" charset="-122"/>
                <a:cs typeface="Sora" pitchFamily="34" charset="-120"/>
              </a:rPr>
              <a:t>How do you plan for a future nobody can see?</a:t>
            </a:r>
            <a:endParaRPr lang="en-US" sz="3400" dirty="0"/>
          </a:p>
        </p:txBody>
      </p:sp>
      <p:sp>
        <p:nvSpPr>
          <p:cNvPr id="4" name="Text 2"/>
          <p:cNvSpPr txBox="1"/>
          <p:nvPr/>
        </p:nvSpPr>
        <p:spPr>
          <a:xfrm>
            <a:off x="548640" y="3108960"/>
            <a:ext cx="4846320" cy="914400"/>
          </a:xfrm>
          <a:prstGeom prst="rect">
            <a:avLst/>
          </a:prstGeom>
          <a:noFill/>
          <a:ln/>
        </p:spPr>
        <p:txBody>
          <a:bodyPr wrap="square" lIns="0" tIns="0" rIns="0" bIns="0" rtlCol="0" anchor="t"/>
          <a:lstStyle/>
          <a:p>
            <a:pPr indent="0" marL="0">
              <a:buNone/>
            </a:pPr>
            <a:r>
              <a:rPr lang="en-US" sz="1600" dirty="0">
                <a:solidFill>
                  <a:srgbClr val="C9D6E3"/>
                </a:solidFill>
              </a:rPr>
              <a:t>Forecasting, bias, and getting everyone to agree on one number.</a:t>
            </a:r>
            <a:endParaRPr lang="en-US" sz="1600" dirty="0"/>
          </a:p>
        </p:txBody>
      </p:sp>
      <p:sp>
        <p:nvSpPr>
          <p:cNvPr id="5" name="Shape 3"/>
          <p:cNvSpPr/>
          <p:nvPr/>
        </p:nvSpPr>
        <p:spPr>
          <a:xfrm>
            <a:off x="5669280" y="2834640"/>
            <a:ext cx="2926080" cy="1645920"/>
          </a:xfrm>
          <a:prstGeom prst="roundRect">
            <a:avLst>
              <a:gd name="adj" fmla="val 6667"/>
            </a:avLst>
          </a:prstGeom>
          <a:solidFill>
            <a:srgbClr val="E9DFC9"/>
          </a:solidFill>
          <a:ln w="15875">
            <a:solidFill>
              <a:srgbClr val="F2A33A"/>
            </a:solidFill>
            <a:prstDash val="dash"/>
          </a:ln>
        </p:spPr>
      </p:sp>
      <p:sp>
        <p:nvSpPr>
          <p:cNvPr id="6" name="Text 4"/>
          <p:cNvSpPr txBox="1"/>
          <p:nvPr/>
        </p:nvSpPr>
        <p:spPr>
          <a:xfrm>
            <a:off x="5669280" y="3337560"/>
            <a:ext cx="2926080" cy="274320"/>
          </a:xfrm>
          <a:prstGeom prst="rect">
            <a:avLst/>
          </a:prstGeom>
          <a:noFill/>
          <a:ln/>
        </p:spPr>
        <p:txBody>
          <a:bodyPr wrap="square" lIns="0" tIns="0" rIns="0" bIns="0" rtlCol="0" anchor="t"/>
          <a:lstStyle/>
          <a:p>
            <a:pPr algn="ctr" indent="0" marL="0">
              <a:buNone/>
            </a:pPr>
            <a:r>
              <a:rPr lang="en-US" sz="1100" b="1" spc="400" kern="0" dirty="0">
                <a:solidFill>
                  <a:srgbClr val="F2A33A"/>
                </a:solidFill>
              </a:rPr>
              <a:t>PHOTO</a:t>
            </a:r>
            <a:endParaRPr lang="en-US" sz="1100" dirty="0"/>
          </a:p>
        </p:txBody>
      </p:sp>
      <p:sp>
        <p:nvSpPr>
          <p:cNvPr id="7" name="Text 5"/>
          <p:cNvSpPr txBox="1"/>
          <p:nvPr/>
        </p:nvSpPr>
        <p:spPr>
          <a:xfrm>
            <a:off x="5852160" y="3657600"/>
            <a:ext cx="2560320" cy="548640"/>
          </a:xfrm>
          <a:prstGeom prst="rect">
            <a:avLst/>
          </a:prstGeom>
          <a:noFill/>
          <a:ln/>
        </p:spPr>
        <p:txBody>
          <a:bodyPr wrap="square" lIns="0" tIns="0" rIns="0" bIns="0" rtlCol="0" anchor="t"/>
          <a:lstStyle/>
          <a:p>
            <a:pPr algn="ctr" indent="0" marL="0">
              <a:buNone/>
            </a:pPr>
            <a:r>
              <a:rPr lang="en-US" sz="1000" dirty="0">
                <a:solidFill>
                  <a:srgbClr val="5B6B7F"/>
                </a:solidFill>
              </a:rPr>
              <a:t>Analyst reviewing demand charts on a screen in a bright office</a:t>
            </a:r>
            <a:endParaRPr lang="en-US" sz="1000" dirty="0"/>
          </a:p>
        </p:txBody>
      </p:sp>
    </p:spTree>
  </p:cSld>
  <p:clrMapOvr>
    <a:masterClrMapping/>
  </p:clrMapOvr>
</p:sld>
</file>

<file path=ppt/theme/theme1.xml><?xml version="1.0" encoding="utf-8"?>
<a:theme xmlns:a="http://schemas.openxmlformats.org/drawingml/2006/main" name="Learn SCM">
  <a:themeElements>
    <a:clrScheme name="Learn SCM">
      <a:dk1>
        <a:srgbClr val="0B1F3A"/>
      </a:dk1>
      <a:lt1>
        <a:srgbClr val="FFFFFF"/>
      </a:lt1>
      <a:dk2>
        <a:srgbClr val="14304F"/>
      </a:dk2>
      <a:lt2>
        <a:srgbClr val="F7F1E6"/>
      </a:lt2>
      <a:accent1>
        <a:srgbClr val="14A3A0"/>
      </a:accent1>
      <a:accent2>
        <a:srgbClr val="F2A33A"/>
      </a:accent2>
      <a:accent3>
        <a:srgbClr val="3B6EA5"/>
      </a:accent3>
      <a:accent4>
        <a:srgbClr val="E4572E"/>
      </a:accent4>
      <a:accent5>
        <a:srgbClr val="7A8CA3"/>
      </a:accent5>
      <a:accent6>
        <a:srgbClr val="DCCFB5"/>
      </a:accent6>
      <a:hlink>
        <a:srgbClr val="14A3A0"/>
      </a:hlink>
      <a:folHlink>
        <a:srgbClr val="7A8CA3"/>
      </a:folHlink>
    </a:clrScheme>
    <a:fontScheme name="Learn SCM">
      <a:majorFont>
        <a:latin typeface="Sor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23</Slides>
  <Notes>23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Learn SCM - Module 1: The Map</dc:title>
  <dc:subject>PptxGenJS Presentation</dc:subject>
  <dc:creator>PptxGenJS</dc:creator>
  <cp:lastModifiedBy>PptxGenJS</cp:lastModifiedBy>
  <cp:revision>1</cp:revision>
  <dcterms:created xsi:type="dcterms:W3CDTF">2026-10-02T06:24:15Z</dcterms:created>
  <dcterms:modified xsi:type="dcterms:W3CDTF">2026-10-02T06:24:15Z</dcterms:modified>
</cp:coreProperties>
</file>